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7" r:id="rId2"/>
    <p:sldId id="282" r:id="rId3"/>
    <p:sldId id="285" r:id="rId4"/>
    <p:sldId id="283" r:id="rId5"/>
    <p:sldId id="339" r:id="rId6"/>
    <p:sldId id="284" r:id="rId7"/>
    <p:sldId id="291" r:id="rId8"/>
    <p:sldId id="292" r:id="rId9"/>
    <p:sldId id="293" r:id="rId10"/>
    <p:sldId id="294" r:id="rId11"/>
    <p:sldId id="287" r:id="rId12"/>
    <p:sldId id="258" r:id="rId13"/>
    <p:sldId id="297" r:id="rId14"/>
    <p:sldId id="295" r:id="rId15"/>
    <p:sldId id="298" r:id="rId16"/>
    <p:sldId id="260" r:id="rId17"/>
    <p:sldId id="261" r:id="rId18"/>
    <p:sldId id="299" r:id="rId19"/>
    <p:sldId id="300" r:id="rId20"/>
    <p:sldId id="301" r:id="rId21"/>
    <p:sldId id="302" r:id="rId22"/>
    <p:sldId id="262" r:id="rId23"/>
    <p:sldId id="263" r:id="rId24"/>
    <p:sldId id="264" r:id="rId25"/>
    <p:sldId id="303" r:id="rId26"/>
    <p:sldId id="273" r:id="rId27"/>
    <p:sldId id="266" r:id="rId28"/>
    <p:sldId id="316" r:id="rId29"/>
    <p:sldId id="267" r:id="rId30"/>
    <p:sldId id="268" r:id="rId31"/>
    <p:sldId id="315" r:id="rId32"/>
    <p:sldId id="317" r:id="rId33"/>
    <p:sldId id="281" r:id="rId34"/>
    <p:sldId id="269" r:id="rId35"/>
    <p:sldId id="270" r:id="rId36"/>
    <p:sldId id="320" r:id="rId37"/>
    <p:sldId id="318" r:id="rId38"/>
    <p:sldId id="321" r:id="rId39"/>
    <p:sldId id="288" r:id="rId40"/>
    <p:sldId id="324" r:id="rId41"/>
    <p:sldId id="322" r:id="rId42"/>
    <p:sldId id="323" r:id="rId43"/>
    <p:sldId id="325" r:id="rId44"/>
    <p:sldId id="265" r:id="rId45"/>
    <p:sldId id="271" r:id="rId46"/>
    <p:sldId id="332" r:id="rId47"/>
    <p:sldId id="326" r:id="rId48"/>
    <p:sldId id="333" r:id="rId49"/>
    <p:sldId id="272" r:id="rId50"/>
    <p:sldId id="334" r:id="rId51"/>
    <p:sldId id="275" r:id="rId52"/>
    <p:sldId id="313" r:id="rId53"/>
    <p:sldId id="330" r:id="rId54"/>
    <p:sldId id="274" r:id="rId55"/>
    <p:sldId id="276" r:id="rId56"/>
    <p:sldId id="335" r:id="rId57"/>
    <p:sldId id="277" r:id="rId58"/>
    <p:sldId id="338" r:id="rId59"/>
    <p:sldId id="289" r:id="rId60"/>
    <p:sldId id="337" r:id="rId61"/>
    <p:sldId id="328" r:id="rId62"/>
    <p:sldId id="32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731" autoAdjust="0"/>
  </p:normalViewPr>
  <p:slideViewPr>
    <p:cSldViewPr snapToGrid="0">
      <p:cViewPr varScale="1">
        <p:scale>
          <a:sx n="77" d="100"/>
          <a:sy n="77" d="100"/>
        </p:scale>
        <p:origin x="10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1A7E0-CAAF-465E-90AC-5CFF8FC99BC1}" type="datetimeFigureOut">
              <a:rPr lang="hu-HU" smtClean="0"/>
              <a:t>2019.03.04.</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32387-D42E-4004-8EF3-9C05DE79CACB}" type="slidenum">
              <a:rPr lang="hu-HU" smtClean="0"/>
              <a:t>‹#›</a:t>
            </a:fld>
            <a:endParaRPr lang="hu-HU"/>
          </a:p>
        </p:txBody>
      </p:sp>
    </p:spTree>
    <p:extLst>
      <p:ext uri="{BB962C8B-B14F-4D97-AF65-F5344CB8AC3E}">
        <p14:creationId xmlns:p14="http://schemas.microsoft.com/office/powerpoint/2010/main" val="64616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NIH – NCBI:</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UCSC:</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University of California, Santa Cruz</a:t>
            </a:r>
            <a:r>
              <a:rPr lang="hu-HU" b="1" dirty="0">
                <a:effectLst>
                  <a:outerShdw blurRad="38100" dist="38100" dir="2700000" algn="tl">
                    <a:srgbClr val="000000">
                      <a:alpha val="43137"/>
                    </a:srgbClr>
                  </a:outerShdw>
                </a:effectLst>
              </a:rPr>
              <a:t>-&gt; felhasználóbarát, de nem frissítik</a:t>
            </a:r>
            <a:endParaRPr lang="hu-HU" b="1" dirty="0"/>
          </a:p>
        </p:txBody>
      </p:sp>
      <p:sp>
        <p:nvSpPr>
          <p:cNvPr id="4" name="Dia számának helye 3"/>
          <p:cNvSpPr>
            <a:spLocks noGrp="1"/>
          </p:cNvSpPr>
          <p:nvPr>
            <p:ph type="sldNum" sz="quarter" idx="5"/>
          </p:nvPr>
        </p:nvSpPr>
        <p:spPr/>
        <p:txBody>
          <a:bodyPr/>
          <a:lstStyle/>
          <a:p>
            <a:fld id="{CA432387-D42E-4004-8EF3-9C05DE79CACB}" type="slidenum">
              <a:rPr lang="hu-HU" smtClean="0"/>
              <a:t>3</a:t>
            </a:fld>
            <a:endParaRPr lang="hu-HU"/>
          </a:p>
        </p:txBody>
      </p:sp>
    </p:spTree>
    <p:extLst>
      <p:ext uri="{BB962C8B-B14F-4D97-AF65-F5344CB8AC3E}">
        <p14:creationId xmlns:p14="http://schemas.microsoft.com/office/powerpoint/2010/main" val="4244397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A felső kék csíkban linkeket mutat számos </a:t>
            </a:r>
            <a:r>
              <a:rPr lang="hu-HU" sz="1200" b="0" i="0" u="none" strike="noStrike" kern="1200" baseline="0" dirty="0" err="1">
                <a:solidFill>
                  <a:schemeClr val="tx1"/>
                </a:solidFill>
                <a:latin typeface="+mn-lt"/>
                <a:ea typeface="+mn-ea"/>
                <a:cs typeface="+mn-cs"/>
              </a:rPr>
              <a:t>különbző</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ensembl</a:t>
            </a:r>
            <a:r>
              <a:rPr lang="hu-HU" sz="1200" b="0" i="0" u="none" strike="noStrike" kern="1200" baseline="0" dirty="0">
                <a:solidFill>
                  <a:schemeClr val="tx1"/>
                </a:solidFill>
                <a:latin typeface="+mn-lt"/>
                <a:ea typeface="+mn-ea"/>
                <a:cs typeface="+mn-cs"/>
              </a:rPr>
              <a:t> alkalmazáshoz. felsorolás mik vannak </a:t>
            </a:r>
          </a:p>
          <a:p>
            <a:r>
              <a:rPr lang="hu-HU" sz="1200" b="0" i="0" u="none" strike="noStrike" kern="1200" baseline="0" dirty="0">
                <a:solidFill>
                  <a:schemeClr val="tx1"/>
                </a:solidFill>
                <a:latin typeface="+mn-lt"/>
                <a:ea typeface="+mn-ea"/>
                <a:cs typeface="+mn-cs"/>
              </a:rPr>
              <a:t>A kereső rész </a:t>
            </a:r>
            <a:r>
              <a:rPr lang="hu-HU" sz="1200" b="0" i="0" u="none" strike="noStrike" kern="1200" baseline="0" dirty="0" err="1">
                <a:solidFill>
                  <a:schemeClr val="tx1"/>
                </a:solidFill>
                <a:latin typeface="+mn-lt"/>
                <a:ea typeface="+mn-ea"/>
                <a:cs typeface="+mn-cs"/>
              </a:rPr>
              <a:t>search</a:t>
            </a:r>
            <a:r>
              <a:rPr lang="hu-HU" sz="1200" b="0" i="0" u="none" strike="noStrike" kern="1200" baseline="0" dirty="0">
                <a:solidFill>
                  <a:schemeClr val="tx1"/>
                </a:solidFill>
                <a:latin typeface="+mn-lt"/>
                <a:ea typeface="+mn-ea"/>
                <a:cs typeface="+mn-cs"/>
              </a:rPr>
              <a:t> bar lehetőséget ad hogy az </a:t>
            </a:r>
            <a:r>
              <a:rPr lang="hu-HU" sz="1200" b="0" i="0" u="none" strike="noStrike" kern="1200" baseline="0" dirty="0" err="1">
                <a:solidFill>
                  <a:schemeClr val="tx1"/>
                </a:solidFill>
                <a:latin typeface="+mn-lt"/>
                <a:ea typeface="+mn-ea"/>
                <a:cs typeface="+mn-cs"/>
              </a:rPr>
              <a:t>ensembl</a:t>
            </a:r>
            <a:r>
              <a:rPr lang="hu-HU" sz="1200" b="0" i="0" u="none" strike="noStrike" kern="1200" baseline="0" dirty="0">
                <a:solidFill>
                  <a:schemeClr val="tx1"/>
                </a:solidFill>
                <a:latin typeface="+mn-lt"/>
                <a:ea typeface="+mn-ea"/>
                <a:cs typeface="+mn-cs"/>
              </a:rPr>
              <a:t> összes fajában keressünk genom koordináták , gén nevek, próba szettek, </a:t>
            </a:r>
            <a:r>
              <a:rPr lang="hu-HU" sz="1200" b="0" i="0" u="none" strike="noStrike" kern="1200" baseline="0" dirty="0" err="1">
                <a:solidFill>
                  <a:schemeClr val="tx1"/>
                </a:solidFill>
                <a:latin typeface="+mn-lt"/>
                <a:ea typeface="+mn-ea"/>
                <a:cs typeface="+mn-cs"/>
              </a:rPr>
              <a:t>variant</a:t>
            </a:r>
            <a:r>
              <a:rPr lang="hu-HU" sz="1200" b="0" i="0" u="none" strike="noStrike" kern="1200" baseline="0" dirty="0">
                <a:solidFill>
                  <a:schemeClr val="tx1"/>
                </a:solidFill>
                <a:latin typeface="+mn-lt"/>
                <a:ea typeface="+mn-ea"/>
                <a:cs typeface="+mn-cs"/>
              </a:rPr>
              <a:t> ID-k, </a:t>
            </a:r>
            <a:r>
              <a:rPr lang="hu-HU" sz="1200" b="0" i="0" u="none" strike="noStrike" kern="1200" baseline="0" dirty="0" err="1">
                <a:solidFill>
                  <a:schemeClr val="tx1"/>
                </a:solidFill>
                <a:latin typeface="+mn-lt"/>
                <a:ea typeface="+mn-ea"/>
                <a:cs typeface="+mn-cs"/>
              </a:rPr>
              <a:t>fenotípusok</a:t>
            </a:r>
            <a:r>
              <a:rPr lang="hu-HU" sz="1200" b="0" i="0" u="none" strike="noStrike" kern="1200" baseline="0" dirty="0">
                <a:solidFill>
                  <a:schemeClr val="tx1"/>
                </a:solidFill>
                <a:latin typeface="+mn-lt"/>
                <a:ea typeface="+mn-ea"/>
                <a:cs typeface="+mn-cs"/>
              </a:rPr>
              <a:t>, és </a:t>
            </a:r>
            <a:r>
              <a:rPr lang="hu-HU" sz="1200" b="0" i="0" u="none" strike="noStrike" kern="1200" baseline="0" dirty="0" err="1">
                <a:solidFill>
                  <a:schemeClr val="tx1"/>
                </a:solidFill>
                <a:latin typeface="+mn-lt"/>
                <a:ea typeface="+mn-ea"/>
                <a:cs typeface="+mn-cs"/>
              </a:rPr>
              <a:t>regulatórikus</a:t>
            </a:r>
            <a:r>
              <a:rPr lang="hu-HU" sz="1200" b="0" i="0" u="none" strike="noStrike" kern="1200" baseline="0" dirty="0">
                <a:solidFill>
                  <a:schemeClr val="tx1"/>
                </a:solidFill>
                <a:latin typeface="+mn-lt"/>
                <a:ea typeface="+mn-ea"/>
                <a:cs typeface="+mn-cs"/>
              </a:rPr>
              <a:t> jellemzők ID –je (azonosítója )alapján. </a:t>
            </a:r>
          </a:p>
          <a:p>
            <a:r>
              <a:rPr lang="hu-HU" sz="1200" b="0" i="0" u="none" strike="noStrike" kern="1200" baseline="0" dirty="0">
                <a:solidFill>
                  <a:schemeClr val="tx1"/>
                </a:solidFill>
                <a:latin typeface="+mn-lt"/>
                <a:ea typeface="+mn-ea"/>
                <a:cs typeface="+mn-cs"/>
              </a:rPr>
              <a:t>Fent találhatóak az újdonságok, 2-3 hónapos frissülés miatt, a változások az annotációkban. </a:t>
            </a:r>
          </a:p>
          <a:p>
            <a:r>
              <a:rPr lang="hu-HU" sz="1200" b="0" i="0" u="none" strike="noStrike" kern="1200" baseline="0" dirty="0">
                <a:solidFill>
                  <a:schemeClr val="tx1"/>
                </a:solidFill>
                <a:latin typeface="+mn-lt"/>
                <a:ea typeface="+mn-ea"/>
                <a:cs typeface="+mn-cs"/>
              </a:rPr>
              <a:t>Összes genom elérhető: </a:t>
            </a:r>
          </a:p>
          <a:p>
            <a:r>
              <a:rPr lang="en-US" sz="1200" b="0" i="0" u="none" strike="noStrike" kern="1200" baseline="0" dirty="0">
                <a:solidFill>
                  <a:schemeClr val="tx1"/>
                </a:solidFill>
                <a:latin typeface="+mn-lt"/>
                <a:ea typeface="+mn-ea"/>
                <a:cs typeface="+mn-cs"/>
              </a:rPr>
              <a:t>View full list of all </a:t>
            </a:r>
            <a:r>
              <a:rPr lang="en-US" sz="1200" b="0" i="0" u="none" strike="noStrike" kern="1200" baseline="0" dirty="0" err="1">
                <a:solidFill>
                  <a:schemeClr val="tx1"/>
                </a:solidFill>
                <a:latin typeface="+mn-lt"/>
                <a:ea typeface="+mn-ea"/>
                <a:cs typeface="+mn-cs"/>
              </a:rPr>
              <a:t>Ensembl</a:t>
            </a:r>
            <a:r>
              <a:rPr lang="en-US" sz="1200" b="0" i="0" u="none" strike="noStrike" kern="1200" baseline="0" dirty="0">
                <a:solidFill>
                  <a:schemeClr val="tx1"/>
                </a:solidFill>
                <a:latin typeface="+mn-lt"/>
                <a:ea typeface="+mn-ea"/>
                <a:cs typeface="+mn-cs"/>
              </a:rPr>
              <a:t> species </a:t>
            </a:r>
            <a:endParaRPr lang="hu-HU" sz="1200" b="0" i="0" u="none" strike="noStrike" kern="1200" baseline="0" dirty="0">
              <a:solidFill>
                <a:schemeClr val="tx1"/>
              </a:solidFill>
              <a:latin typeface="+mn-lt"/>
              <a:ea typeface="+mn-ea"/>
              <a:cs typeface="+mn-cs"/>
            </a:endParaRPr>
          </a:p>
          <a:p>
            <a:endParaRPr lang="hu-HU" sz="1200" b="0" i="0" u="none" strike="noStrike" kern="1200" baseline="0" dirty="0">
              <a:solidFill>
                <a:schemeClr val="tx1"/>
              </a:solidFill>
              <a:latin typeface="+mn-lt"/>
              <a:ea typeface="+mn-ea"/>
              <a:cs typeface="+mn-cs"/>
            </a:endParaRPr>
          </a:p>
          <a:p>
            <a:r>
              <a:rPr lang="hu-HU" sz="1200" b="0" i="0" u="none" strike="noStrike" kern="1200" baseline="0" dirty="0" err="1">
                <a:solidFill>
                  <a:schemeClr val="tx1"/>
                </a:solidFill>
                <a:latin typeface="+mn-lt"/>
                <a:ea typeface="+mn-ea"/>
                <a:cs typeface="+mn-cs"/>
              </a:rPr>
              <a:t>Tools</a:t>
            </a:r>
            <a:r>
              <a:rPr lang="hu-HU" sz="1200" b="0" i="0" u="none" strike="noStrike" kern="1200" baseline="0" dirty="0">
                <a:solidFill>
                  <a:schemeClr val="tx1"/>
                </a:solidFill>
                <a:latin typeface="+mn-lt"/>
                <a:ea typeface="+mn-ea"/>
                <a:cs typeface="+mn-cs"/>
              </a:rPr>
              <a:t> </a:t>
            </a:r>
          </a:p>
          <a:p>
            <a:r>
              <a:rPr lang="hu-HU" sz="1200" b="0" i="0" u="none" strike="noStrike" kern="1200" baseline="0" dirty="0" err="1">
                <a:solidFill>
                  <a:schemeClr val="tx1"/>
                </a:solidFill>
                <a:latin typeface="+mn-lt"/>
                <a:ea typeface="+mn-ea"/>
                <a:cs typeface="+mn-cs"/>
              </a:rPr>
              <a:t>Biomart</a:t>
            </a:r>
            <a:r>
              <a:rPr lang="hu-HU" sz="1200" b="0" i="0" u="none" strike="noStrike" kern="1200" baseline="0" dirty="0">
                <a:solidFill>
                  <a:schemeClr val="tx1"/>
                </a:solidFill>
                <a:latin typeface="+mn-lt"/>
                <a:ea typeface="+mn-ea"/>
                <a:cs typeface="+mn-cs"/>
              </a:rPr>
              <a:t>: Egyedi adatkészleteket exportálása az </a:t>
            </a:r>
            <a:r>
              <a:rPr lang="hu-HU" sz="1200" b="0" i="0" u="none" strike="noStrike" kern="1200" baseline="0" dirty="0" err="1">
                <a:solidFill>
                  <a:schemeClr val="tx1"/>
                </a:solidFill>
                <a:latin typeface="+mn-lt"/>
                <a:ea typeface="+mn-ea"/>
                <a:cs typeface="+mn-cs"/>
              </a:rPr>
              <a:t>Ensembl-ből</a:t>
            </a:r>
            <a:r>
              <a:rPr lang="hu-HU" sz="1200" b="0" i="0" u="none" strike="noStrike" kern="1200" baseline="0" dirty="0">
                <a:solidFill>
                  <a:schemeClr val="tx1"/>
                </a:solidFill>
                <a:latin typeface="+mn-lt"/>
                <a:ea typeface="+mn-ea"/>
                <a:cs typeface="+mn-cs"/>
              </a:rPr>
              <a:t> ezzel az adatbányászati eszközzel</a:t>
            </a:r>
          </a:p>
          <a:p>
            <a:r>
              <a:rPr lang="hu-HU" sz="1200" b="0" i="0" u="none" strike="noStrike" kern="1200" baseline="0" dirty="0">
                <a:solidFill>
                  <a:schemeClr val="tx1"/>
                </a:solidFill>
                <a:latin typeface="+mn-lt"/>
                <a:ea typeface="+mn-ea"/>
                <a:cs typeface="+mn-cs"/>
              </a:rPr>
              <a:t>BLAST/BLAT: Saját fehérje, és DNS szekvenciákkal keresés az ENSEMBL genomokban</a:t>
            </a:r>
          </a:p>
          <a:p>
            <a:pPr fontAlgn="t"/>
            <a:r>
              <a:rPr lang="hu-HU" sz="1200" b="0" i="0" u="none" strike="noStrike" kern="1200" baseline="0" dirty="0">
                <a:solidFill>
                  <a:schemeClr val="tx1"/>
                </a:solidFill>
                <a:latin typeface="+mn-lt"/>
                <a:ea typeface="+mn-ea"/>
                <a:cs typeface="+mn-cs"/>
              </a:rPr>
              <a:t>VEP: </a:t>
            </a:r>
            <a:r>
              <a:rPr lang="hu-HU" sz="1200" b="0" i="0" u="none" strike="noStrike" kern="1200" baseline="0" dirty="0">
                <a:solidFill>
                  <a:schemeClr val="tx1"/>
                </a:solidFill>
                <a:effectLst/>
                <a:latin typeface="+mn-lt"/>
                <a:ea typeface="+mn-ea"/>
                <a:cs typeface="+mn-cs"/>
              </a:rPr>
              <a:t>S</a:t>
            </a:r>
            <a:r>
              <a:rPr lang="hu-HU" sz="1200" b="0" i="0" kern="1200" dirty="0">
                <a:solidFill>
                  <a:schemeClr val="tx1"/>
                </a:solidFill>
                <a:effectLst/>
                <a:latin typeface="+mn-lt"/>
                <a:ea typeface="+mn-ea"/>
                <a:cs typeface="+mn-cs"/>
              </a:rPr>
              <a:t>aját szekvencia variánsok (SNP) elemzése, amely megjósolja az ismert és ismeretlen SNP –ék funkcionális következményeit.</a:t>
            </a:r>
          </a:p>
          <a:p>
            <a:pPr fontAlgn="t"/>
            <a:r>
              <a:rPr lang="hu-HU" sz="1200" b="0" i="0" kern="1200" dirty="0">
                <a:solidFill>
                  <a:schemeClr val="tx1"/>
                </a:solidFill>
                <a:effectLst/>
                <a:latin typeface="+mn-lt"/>
                <a:ea typeface="+mn-ea"/>
                <a:cs typeface="+mn-cs"/>
              </a:rPr>
              <a:t>A mutáció nem más, mint a DNS-szekvenciában bekövetkezett olyan változás, melynek populációs gyakorisága kisebb, mint 1%. Ezzel szemben polimorfizmusnak az olyan változatot nevezzük, melynek populációs gyakorisága nagyobb, mint egy 1%. Ez az elkülönítés mesterséges </a:t>
            </a:r>
          </a:p>
          <a:p>
            <a:pPr fontAlgn="t"/>
            <a:endParaRPr lang="hu-HU" sz="1200" b="0" i="0" kern="1200" dirty="0">
              <a:solidFill>
                <a:schemeClr val="tx1"/>
              </a:solidFill>
              <a:effectLst/>
              <a:latin typeface="+mn-lt"/>
              <a:ea typeface="+mn-ea"/>
              <a:cs typeface="+mn-cs"/>
            </a:endParaRPr>
          </a:p>
          <a:p>
            <a:pPr fontAlgn="t"/>
            <a:endParaRPr lang="hu-HU" sz="1200" b="0" i="0" kern="1200" dirty="0">
              <a:solidFill>
                <a:schemeClr val="tx1"/>
              </a:solidFill>
              <a:effectLst/>
              <a:latin typeface="+mn-lt"/>
              <a:ea typeface="+mn-ea"/>
              <a:cs typeface="+mn-cs"/>
            </a:endParaRPr>
          </a:p>
          <a:p>
            <a:endParaRPr lang="hu-HU"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17</a:t>
            </a:fld>
            <a:endParaRPr lang="hu-HU"/>
          </a:p>
        </p:txBody>
      </p:sp>
    </p:spTree>
    <p:extLst>
      <p:ext uri="{BB962C8B-B14F-4D97-AF65-F5344CB8AC3E}">
        <p14:creationId xmlns:p14="http://schemas.microsoft.com/office/powerpoint/2010/main" val="347623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t"/>
            <a:endParaRPr lang="hu-HU"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hu-HU" sz="1200" b="0" i="0" u="none" strike="noStrike" kern="1200" baseline="0" dirty="0">
                <a:solidFill>
                  <a:schemeClr val="tx1"/>
                </a:solidFill>
                <a:latin typeface="+mn-lt"/>
                <a:ea typeface="+mn-ea"/>
                <a:cs typeface="+mn-cs"/>
              </a:rPr>
              <a:t>Nézzük meg a humán genom honlapját klikk a humán –</a:t>
            </a:r>
            <a:r>
              <a:rPr lang="hu-HU" sz="1200" b="0" i="0" u="none" strike="noStrike" kern="1200" baseline="0" dirty="0" err="1">
                <a:solidFill>
                  <a:schemeClr val="tx1"/>
                </a:solidFill>
                <a:latin typeface="+mn-lt"/>
                <a:ea typeface="+mn-ea"/>
                <a:cs typeface="+mn-cs"/>
              </a:rPr>
              <a:t>ra</a:t>
            </a:r>
            <a:r>
              <a:rPr lang="hu-HU" sz="1200" b="0" i="0" u="none" strike="noStrike" kern="1200" baseline="0" dirty="0">
                <a:solidFill>
                  <a:schemeClr val="tx1"/>
                </a:solidFill>
                <a:latin typeface="+mn-lt"/>
                <a:ea typeface="+mn-ea"/>
                <a:cs typeface="+mn-cs"/>
              </a:rPr>
              <a:t> GRCh38 –</a:t>
            </a:r>
            <a:r>
              <a:rPr lang="hu-HU" sz="1200" b="0" i="0" u="none" strike="noStrike" kern="1200" baseline="0" dirty="0" err="1">
                <a:solidFill>
                  <a:schemeClr val="tx1"/>
                </a:solidFill>
                <a:latin typeface="+mn-lt"/>
                <a:ea typeface="+mn-ea"/>
                <a:cs typeface="+mn-cs"/>
              </a:rPr>
              <a:t>as</a:t>
            </a:r>
            <a:r>
              <a:rPr lang="hu-HU" sz="1200" b="0" i="0" u="none" strike="noStrike" kern="1200" baseline="0" dirty="0">
                <a:solidFill>
                  <a:schemeClr val="tx1"/>
                </a:solidFill>
                <a:latin typeface="+mn-lt"/>
                <a:ea typeface="+mn-ea"/>
                <a:cs typeface="+mn-cs"/>
              </a:rPr>
              <a:t> assembly-re </a:t>
            </a:r>
            <a:endParaRPr lang="hu-HU" dirty="0"/>
          </a:p>
          <a:p>
            <a:pPr fontAlgn="t"/>
            <a:endParaRPr lang="hu-HU" sz="1200" b="0" i="0" kern="1200" dirty="0">
              <a:solidFill>
                <a:schemeClr val="tx1"/>
              </a:solidFill>
              <a:effectLst/>
              <a:latin typeface="+mn-lt"/>
              <a:ea typeface="+mn-ea"/>
              <a:cs typeface="+mn-cs"/>
            </a:endParaRPr>
          </a:p>
          <a:p>
            <a:endParaRPr lang="hu-HU"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20</a:t>
            </a:fld>
            <a:endParaRPr lang="hu-HU"/>
          </a:p>
        </p:txBody>
      </p:sp>
    </p:spTree>
    <p:extLst>
      <p:ext uri="{BB962C8B-B14F-4D97-AF65-F5344CB8AC3E}">
        <p14:creationId xmlns:p14="http://schemas.microsoft.com/office/powerpoint/2010/main" val="378010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t"/>
            <a:endParaRPr lang="hu-HU"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hu-HU" sz="1200" b="0" i="0" u="none" strike="noStrike" kern="1200" baseline="0" dirty="0">
                <a:solidFill>
                  <a:schemeClr val="tx1"/>
                </a:solidFill>
                <a:latin typeface="+mn-lt"/>
                <a:ea typeface="+mn-ea"/>
                <a:cs typeface="+mn-cs"/>
              </a:rPr>
              <a:t>Nézzük meg a humán genom honlapját klikk a humán –</a:t>
            </a:r>
            <a:r>
              <a:rPr lang="hu-HU" sz="1200" b="0" i="0" u="none" strike="noStrike" kern="1200" baseline="0" dirty="0" err="1">
                <a:solidFill>
                  <a:schemeClr val="tx1"/>
                </a:solidFill>
                <a:latin typeface="+mn-lt"/>
                <a:ea typeface="+mn-ea"/>
                <a:cs typeface="+mn-cs"/>
              </a:rPr>
              <a:t>ra</a:t>
            </a:r>
            <a:r>
              <a:rPr lang="hu-HU" sz="1200" b="0" i="0" u="none" strike="noStrike" kern="1200" baseline="0" dirty="0">
                <a:solidFill>
                  <a:schemeClr val="tx1"/>
                </a:solidFill>
                <a:latin typeface="+mn-lt"/>
                <a:ea typeface="+mn-ea"/>
                <a:cs typeface="+mn-cs"/>
              </a:rPr>
              <a:t> GRCh38 –</a:t>
            </a:r>
            <a:r>
              <a:rPr lang="hu-HU" sz="1200" b="0" i="0" u="none" strike="noStrike" kern="1200" baseline="0" dirty="0" err="1">
                <a:solidFill>
                  <a:schemeClr val="tx1"/>
                </a:solidFill>
                <a:latin typeface="+mn-lt"/>
                <a:ea typeface="+mn-ea"/>
                <a:cs typeface="+mn-cs"/>
              </a:rPr>
              <a:t>as</a:t>
            </a:r>
            <a:r>
              <a:rPr lang="hu-HU" sz="1200" b="0" i="0" u="none" strike="noStrike" kern="1200" baseline="0" dirty="0">
                <a:solidFill>
                  <a:schemeClr val="tx1"/>
                </a:solidFill>
                <a:latin typeface="+mn-lt"/>
                <a:ea typeface="+mn-ea"/>
                <a:cs typeface="+mn-cs"/>
              </a:rPr>
              <a:t> assembly-re </a:t>
            </a:r>
          </a:p>
          <a:p>
            <a:pPr marL="0" marR="0" lvl="0" indent="0" algn="l" defTabSz="914400" rtl="0" eaLnBrk="1" fontAlgn="t" latinLnBrk="0" hangingPunct="1">
              <a:lnSpc>
                <a:spcPct val="100000"/>
              </a:lnSpc>
              <a:spcBef>
                <a:spcPts val="0"/>
              </a:spcBef>
              <a:spcAft>
                <a:spcPts val="0"/>
              </a:spcAft>
              <a:buClrTx/>
              <a:buSzTx/>
              <a:buFontTx/>
              <a:buNone/>
              <a:tabLst/>
              <a:defRPr/>
            </a:pPr>
            <a:r>
              <a:rPr lang="hu-HU" sz="1200" b="0" i="0" u="none" strike="noStrike" kern="1200" baseline="0" dirty="0">
                <a:solidFill>
                  <a:schemeClr val="tx1"/>
                </a:solidFill>
                <a:latin typeface="+mn-lt"/>
                <a:ea typeface="+mn-ea"/>
                <a:cs typeface="+mn-cs"/>
              </a:rPr>
              <a:t>Letölthető teljes genom szekvencia, </a:t>
            </a:r>
            <a:r>
              <a:rPr lang="hu-HU" sz="1200" b="0" i="0" u="none" strike="noStrike" kern="1200" baseline="0" dirty="0" err="1">
                <a:solidFill>
                  <a:schemeClr val="tx1"/>
                </a:solidFill>
                <a:latin typeface="+mn-lt"/>
                <a:ea typeface="+mn-ea"/>
                <a:cs typeface="+mn-cs"/>
              </a:rPr>
              <a:t>Info</a:t>
            </a:r>
            <a:r>
              <a:rPr lang="hu-HU" sz="1200" b="0" i="0" u="none" strike="noStrike" kern="1200" baseline="0" dirty="0">
                <a:solidFill>
                  <a:schemeClr val="tx1"/>
                </a:solidFill>
                <a:latin typeface="+mn-lt"/>
                <a:ea typeface="+mn-ea"/>
                <a:cs typeface="+mn-cs"/>
              </a:rPr>
              <a:t> a genom assembly-</a:t>
            </a:r>
            <a:r>
              <a:rPr lang="hu-HU" sz="1200" b="0" i="0" u="none" strike="noStrike" kern="1200" baseline="0" dirty="0" err="1">
                <a:solidFill>
                  <a:schemeClr val="tx1"/>
                </a:solidFill>
                <a:latin typeface="+mn-lt"/>
                <a:ea typeface="+mn-ea"/>
                <a:cs typeface="+mn-cs"/>
              </a:rPr>
              <a:t>ről</a:t>
            </a:r>
            <a:r>
              <a:rPr lang="hu-HU" sz="1200" b="0" i="0" u="none" strike="noStrike" kern="1200" baseline="0" dirty="0">
                <a:solidFill>
                  <a:schemeClr val="tx1"/>
                </a:solidFill>
                <a:latin typeface="+mn-lt"/>
                <a:ea typeface="+mn-ea"/>
                <a:cs typeface="+mn-cs"/>
              </a:rPr>
              <a:t>, a komparatív genomról, a gén annotációról, és a </a:t>
            </a:r>
            <a:r>
              <a:rPr lang="hu-HU" sz="1200" b="0" i="0" u="none" strike="noStrike" kern="1200" baseline="0" dirty="0" err="1">
                <a:solidFill>
                  <a:schemeClr val="tx1"/>
                </a:solidFill>
                <a:latin typeface="+mn-lt"/>
                <a:ea typeface="+mn-ea"/>
                <a:cs typeface="+mn-cs"/>
              </a:rPr>
              <a:t>varációkról</a:t>
            </a:r>
            <a:r>
              <a:rPr lang="hu-HU" sz="1200" b="0" i="0" u="none" strike="noStrike" kern="1200" baseline="0" dirty="0">
                <a:solidFill>
                  <a:schemeClr val="tx1"/>
                </a:solidFill>
                <a:latin typeface="+mn-lt"/>
                <a:ea typeface="+mn-ea"/>
                <a:cs typeface="+mn-cs"/>
              </a:rPr>
              <a:t>. </a:t>
            </a:r>
            <a:endParaRPr lang="hu-HU" dirty="0"/>
          </a:p>
          <a:p>
            <a:pPr fontAlgn="t"/>
            <a:endParaRPr lang="hu-HU" sz="1200" b="0" i="0" kern="1200" dirty="0">
              <a:solidFill>
                <a:schemeClr val="tx1"/>
              </a:solidFill>
              <a:effectLst/>
              <a:latin typeface="+mn-lt"/>
              <a:ea typeface="+mn-ea"/>
              <a:cs typeface="+mn-cs"/>
            </a:endParaRPr>
          </a:p>
          <a:p>
            <a:endParaRPr lang="hu-HU"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21</a:t>
            </a:fld>
            <a:endParaRPr lang="hu-HU"/>
          </a:p>
        </p:txBody>
      </p:sp>
    </p:spTree>
    <p:extLst>
      <p:ext uri="{BB962C8B-B14F-4D97-AF65-F5344CB8AC3E}">
        <p14:creationId xmlns:p14="http://schemas.microsoft.com/office/powerpoint/2010/main" val="206582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Gén azonosító Gene:BRCA2 ENSG00000139618 ez minden </a:t>
            </a:r>
            <a:r>
              <a:rPr lang="hu-HU" sz="1200" b="0" i="0" u="none" strike="noStrike" kern="1200" baseline="0" dirty="0" err="1">
                <a:solidFill>
                  <a:schemeClr val="tx1"/>
                </a:solidFill>
                <a:latin typeface="+mn-lt"/>
                <a:ea typeface="+mn-ea"/>
                <a:cs typeface="+mn-cs"/>
              </a:rPr>
              <a:t>ensembl</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release</a:t>
            </a:r>
            <a:r>
              <a:rPr lang="hu-HU" sz="1200" b="0" i="0" u="none" strike="noStrike" kern="1200" baseline="0" dirty="0">
                <a:solidFill>
                  <a:schemeClr val="tx1"/>
                </a:solidFill>
                <a:latin typeface="+mn-lt"/>
                <a:ea typeface="+mn-ea"/>
                <a:cs typeface="+mn-cs"/>
              </a:rPr>
              <a:t>, újabb genom assembly-ben meg fog egyezni! </a:t>
            </a:r>
          </a:p>
          <a:p>
            <a:r>
              <a:rPr lang="hu-HU" sz="1200" b="0" i="0" kern="1200" dirty="0">
                <a:solidFill>
                  <a:schemeClr val="tx1"/>
                </a:solidFill>
                <a:effectLst/>
                <a:latin typeface="+mn-lt"/>
                <a:ea typeface="+mn-ea"/>
                <a:cs typeface="+mn-cs"/>
              </a:rPr>
              <a:t>Érdekesség:*</a:t>
            </a:r>
          </a:p>
          <a:p>
            <a:r>
              <a:rPr lang="hu-HU" sz="1200" b="0" i="0" kern="1200" dirty="0">
                <a:solidFill>
                  <a:schemeClr val="tx1"/>
                </a:solidFill>
                <a:effectLst/>
                <a:latin typeface="+mn-lt"/>
                <a:ea typeface="+mn-ea"/>
                <a:cs typeface="+mn-cs"/>
              </a:rPr>
              <a:t>Az örökletes emlőrák kialakulásában szerepet játszó BRCA1 és BRCA2 gének felfedezését az orvostudomány egyik legjelentősebb eredményének tartják. Hamar bizonyossá vált, hogy ezek a gének a </a:t>
            </a:r>
            <a:r>
              <a:rPr lang="hu-HU" sz="1200" b="0" i="0" kern="1200" dirty="0" err="1">
                <a:solidFill>
                  <a:schemeClr val="tx1"/>
                </a:solidFill>
                <a:effectLst/>
                <a:latin typeface="+mn-lt"/>
                <a:ea typeface="+mn-ea"/>
                <a:cs typeface="+mn-cs"/>
              </a:rPr>
              <a:t>családilag</a:t>
            </a:r>
            <a:r>
              <a:rPr lang="hu-HU" sz="1200" b="0" i="0" kern="1200" dirty="0">
                <a:solidFill>
                  <a:schemeClr val="tx1"/>
                </a:solidFill>
                <a:effectLst/>
                <a:latin typeface="+mn-lt"/>
                <a:ea typeface="+mn-ea"/>
                <a:cs typeface="+mn-cs"/>
              </a:rPr>
              <a:t> halmozódó petefészekrák kóreredetében is szerepet játszanak. </a:t>
            </a:r>
          </a:p>
          <a:p>
            <a:r>
              <a:rPr lang="hu-HU" sz="1200" b="0" i="0" kern="1200" dirty="0">
                <a:solidFill>
                  <a:schemeClr val="tx1"/>
                </a:solidFill>
                <a:effectLst/>
                <a:latin typeface="+mn-lt"/>
                <a:ea typeface="+mn-ea"/>
                <a:cs typeface="+mn-cs"/>
              </a:rPr>
              <a:t>A BRCA1 génnek eddig több mint ezerötszáz különböző variánsát sikerült azonosítani, amelyek közül legalább 1180 képes a BRCA1 gén működését </a:t>
            </a:r>
            <a:r>
              <a:rPr lang="hu-HU" sz="1200" b="0" i="0" kern="1200" dirty="0" err="1">
                <a:solidFill>
                  <a:schemeClr val="tx1"/>
                </a:solidFill>
                <a:effectLst/>
                <a:latin typeface="+mn-lt"/>
                <a:ea typeface="+mn-ea"/>
                <a:cs typeface="+mn-cs"/>
              </a:rPr>
              <a:t>tönkretenni</a:t>
            </a:r>
            <a:r>
              <a:rPr lang="hu-HU" sz="1200" b="0" i="0" kern="1200" dirty="0">
                <a:solidFill>
                  <a:schemeClr val="tx1"/>
                </a:solidFill>
                <a:effectLst/>
                <a:latin typeface="+mn-lt"/>
                <a:ea typeface="+mn-ea"/>
                <a:cs typeface="+mn-cs"/>
              </a:rPr>
              <a:t>. Közülük csak néhány tucat mutációt mutattak ki több családban is. Számos család rendelkezik egyedi mutációval, amelyek azonosítása csak a teljes gén "</a:t>
            </a:r>
            <a:r>
              <a:rPr lang="hu-HU" sz="1200" b="0" i="0" kern="1200" dirty="0" err="1">
                <a:solidFill>
                  <a:schemeClr val="tx1"/>
                </a:solidFill>
                <a:effectLst/>
                <a:latin typeface="+mn-lt"/>
                <a:ea typeface="+mn-ea"/>
                <a:cs typeface="+mn-cs"/>
              </a:rPr>
              <a:t>betűnkénti</a:t>
            </a:r>
            <a:r>
              <a:rPr lang="hu-HU" sz="1200" b="0" i="0" kern="1200" dirty="0">
                <a:solidFill>
                  <a:schemeClr val="tx1"/>
                </a:solidFill>
                <a:effectLst/>
                <a:latin typeface="+mn-lt"/>
                <a:ea typeface="+mn-ea"/>
                <a:cs typeface="+mn-cs"/>
              </a:rPr>
              <a:t>" elolvasásával lehetséges. A BRCA2 gén teljes hosszában közel ezerkilencszáz-féle különböző DNS-variánst azonosítottak (ebből közel ezerhatszáz a génműködést </a:t>
            </a:r>
            <a:r>
              <a:rPr lang="hu-HU" sz="1200" b="0" i="0" kern="1200" dirty="0" err="1">
                <a:solidFill>
                  <a:schemeClr val="tx1"/>
                </a:solidFill>
                <a:effectLst/>
                <a:latin typeface="+mn-lt"/>
                <a:ea typeface="+mn-ea"/>
                <a:cs typeface="+mn-cs"/>
              </a:rPr>
              <a:t>tönkretevő</a:t>
            </a:r>
            <a:r>
              <a:rPr lang="hu-HU" sz="1200" b="0" i="0" kern="1200" dirty="0">
                <a:solidFill>
                  <a:schemeClr val="tx1"/>
                </a:solidFill>
                <a:effectLst/>
                <a:latin typeface="+mn-lt"/>
                <a:ea typeface="+mn-ea"/>
                <a:cs typeface="+mn-cs"/>
              </a:rPr>
              <a:t> (kereteltolódást okozó és </a:t>
            </a:r>
            <a:r>
              <a:rPr lang="hu-HU" sz="1200" b="0" i="0" kern="1200" dirty="0" err="1">
                <a:solidFill>
                  <a:schemeClr val="tx1"/>
                </a:solidFill>
                <a:effectLst/>
                <a:latin typeface="+mn-lt"/>
                <a:ea typeface="+mn-ea"/>
                <a:cs typeface="+mn-cs"/>
              </a:rPr>
              <a:t>nonszenz</a:t>
            </a:r>
            <a:r>
              <a:rPr lang="hu-HU" sz="1200" b="0" i="0" kern="1200" dirty="0">
                <a:solidFill>
                  <a:schemeClr val="tx1"/>
                </a:solidFill>
                <a:effectLst/>
                <a:latin typeface="+mn-lt"/>
                <a:ea typeface="+mn-ea"/>
                <a:cs typeface="+mn-cs"/>
              </a:rPr>
              <a:t>) mutáció. A BRCA1 génhez hasonlóan a BRCA2 génnek is csak néhány mutációját igazolták több családban.</a:t>
            </a:r>
            <a:endParaRPr lang="hu-HU" dirty="0"/>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22</a:t>
            </a:fld>
            <a:endParaRPr lang="hu-HU"/>
          </a:p>
        </p:txBody>
      </p:sp>
    </p:spTree>
    <p:extLst>
      <p:ext uri="{BB962C8B-B14F-4D97-AF65-F5344CB8AC3E}">
        <p14:creationId xmlns:p14="http://schemas.microsoft.com/office/powerpoint/2010/main" val="223362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23</a:t>
            </a:fld>
            <a:endParaRPr lang="hu-HU"/>
          </a:p>
        </p:txBody>
      </p:sp>
    </p:spTree>
    <p:extLst>
      <p:ext uri="{BB962C8B-B14F-4D97-AF65-F5344CB8AC3E}">
        <p14:creationId xmlns:p14="http://schemas.microsoft.com/office/powerpoint/2010/main" val="191286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Fenn látható 2 fül amelyekből mi most a </a:t>
            </a:r>
            <a:r>
              <a:rPr lang="hu-HU" sz="1200" b="0" i="0" u="none" strike="noStrike" kern="1200" baseline="0" dirty="0" err="1">
                <a:solidFill>
                  <a:schemeClr val="tx1"/>
                </a:solidFill>
                <a:latin typeface="+mn-lt"/>
                <a:ea typeface="+mn-ea"/>
                <a:cs typeface="+mn-cs"/>
              </a:rPr>
              <a:t>gene</a:t>
            </a:r>
            <a:r>
              <a:rPr lang="hu-HU" sz="1200" b="0" i="0" u="none" strike="noStrike" kern="1200" baseline="0" dirty="0">
                <a:solidFill>
                  <a:schemeClr val="tx1"/>
                </a:solidFill>
                <a:latin typeface="+mn-lt"/>
                <a:ea typeface="+mn-ea"/>
                <a:cs typeface="+mn-cs"/>
              </a:rPr>
              <a:t>-ben vagyunk, baloldalon e génre vonatkozó speciális információk találhatóak. pl. gén szekvencia, szekvencia </a:t>
            </a:r>
            <a:r>
              <a:rPr lang="hu-HU" sz="1200" b="0" i="0" u="none" strike="noStrike" kern="1200" baseline="0" dirty="0" err="1">
                <a:solidFill>
                  <a:schemeClr val="tx1"/>
                </a:solidFill>
                <a:latin typeface="+mn-lt"/>
                <a:ea typeface="+mn-ea"/>
                <a:cs typeface="+mn-cs"/>
              </a:rPr>
              <a:t>alignmentek</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philogenetikei</a:t>
            </a:r>
            <a:r>
              <a:rPr lang="hu-HU" sz="1200" b="0" i="0" u="none" strike="noStrike" kern="1200" baseline="0" dirty="0">
                <a:solidFill>
                  <a:schemeClr val="tx1"/>
                </a:solidFill>
                <a:latin typeface="+mn-lt"/>
                <a:ea typeface="+mn-ea"/>
                <a:cs typeface="+mn-cs"/>
              </a:rPr>
              <a:t> törzsfák, </a:t>
            </a:r>
            <a:r>
              <a:rPr lang="hu-HU" sz="1200" b="0" i="0" u="none" strike="noStrike" kern="1200" baseline="0" dirty="0" err="1">
                <a:solidFill>
                  <a:schemeClr val="tx1"/>
                </a:solidFill>
                <a:latin typeface="+mn-lt"/>
                <a:ea typeface="+mn-ea"/>
                <a:cs typeface="+mn-cs"/>
              </a:rPr>
              <a:t>homológiák</a:t>
            </a:r>
            <a:r>
              <a:rPr lang="hu-HU" sz="1200" b="0" i="0" u="none" strike="noStrike" kern="1200" baseline="0" dirty="0">
                <a:solidFill>
                  <a:schemeClr val="tx1"/>
                </a:solidFill>
                <a:latin typeface="+mn-lt"/>
                <a:ea typeface="+mn-ea"/>
                <a:cs typeface="+mn-cs"/>
              </a:rPr>
              <a:t>, gén ontológia, variációs és gén </a:t>
            </a:r>
            <a:r>
              <a:rPr lang="hu-HU" sz="1200" b="0" i="0" u="none" strike="noStrike" kern="1200" baseline="0" dirty="0" err="1">
                <a:solidFill>
                  <a:schemeClr val="tx1"/>
                </a:solidFill>
                <a:latin typeface="+mn-lt"/>
                <a:ea typeface="+mn-ea"/>
                <a:cs typeface="+mn-cs"/>
              </a:rPr>
              <a:t>expressziós</a:t>
            </a:r>
            <a:r>
              <a:rPr lang="hu-HU" sz="1200" b="0" i="0" u="none" strike="noStrike" kern="1200" baseline="0" dirty="0">
                <a:solidFill>
                  <a:schemeClr val="tx1"/>
                </a:solidFill>
                <a:latin typeface="+mn-lt"/>
                <a:ea typeface="+mn-ea"/>
                <a:cs typeface="+mn-cs"/>
              </a:rPr>
              <a:t> adatok,.</a:t>
            </a:r>
          </a:p>
          <a:p>
            <a:r>
              <a:rPr lang="hu-HU" sz="1200" b="0" i="0" u="none" strike="noStrike" kern="1200" baseline="0" dirty="0">
                <a:solidFill>
                  <a:schemeClr val="tx1"/>
                </a:solidFill>
                <a:latin typeface="+mn-lt"/>
                <a:ea typeface="+mn-ea"/>
                <a:cs typeface="+mn-cs"/>
              </a:rPr>
              <a:t>rákattintunk Show </a:t>
            </a:r>
            <a:r>
              <a:rPr lang="hu-HU" sz="1200" b="0" i="0" u="none" strike="noStrike" kern="1200" baseline="0" dirty="0" err="1">
                <a:solidFill>
                  <a:schemeClr val="tx1"/>
                </a:solidFill>
                <a:latin typeface="+mn-lt"/>
                <a:ea typeface="+mn-ea"/>
                <a:cs typeface="+mn-cs"/>
              </a:rPr>
              <a:t>transcript</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table</a:t>
            </a:r>
            <a:r>
              <a:rPr lang="hu-HU" sz="1200" b="0" i="0" u="none" strike="noStrike" kern="1200" baseline="0" dirty="0">
                <a:solidFill>
                  <a:schemeClr val="tx1"/>
                </a:solidFill>
                <a:latin typeface="+mn-lt"/>
                <a:ea typeface="+mn-ea"/>
                <a:cs typeface="+mn-cs"/>
              </a:rPr>
              <a:t> </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24</a:t>
            </a:fld>
            <a:endParaRPr lang="hu-HU"/>
          </a:p>
        </p:txBody>
      </p:sp>
    </p:spTree>
    <p:extLst>
      <p:ext uri="{BB962C8B-B14F-4D97-AF65-F5344CB8AC3E}">
        <p14:creationId xmlns:p14="http://schemas.microsoft.com/office/powerpoint/2010/main" val="355436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Show </a:t>
            </a:r>
            <a:r>
              <a:rPr lang="hu-HU" sz="1200" b="0" i="0" u="none" strike="noStrike" kern="1200" baseline="0" dirty="0" err="1">
                <a:solidFill>
                  <a:schemeClr val="tx1"/>
                </a:solidFill>
                <a:latin typeface="+mn-lt"/>
                <a:ea typeface="+mn-ea"/>
                <a:cs typeface="+mn-cs"/>
              </a:rPr>
              <a:t>transcript</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table</a:t>
            </a:r>
            <a:r>
              <a:rPr lang="hu-HU" sz="1200" b="0" i="0" u="none" strike="noStrike" kern="1200" baseline="0" dirty="0">
                <a:solidFill>
                  <a:schemeClr val="tx1"/>
                </a:solidFill>
                <a:latin typeface="+mn-lt"/>
                <a:ea typeface="+mn-ea"/>
                <a:cs typeface="+mn-cs"/>
              </a:rPr>
              <a:t> </a:t>
            </a:r>
          </a:p>
          <a:p>
            <a:endParaRPr lang="hu-HU"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A </a:t>
            </a:r>
            <a:r>
              <a:rPr lang="hu-HU" sz="1200" b="0" i="0" u="none" strike="noStrike" kern="1200" baseline="0" dirty="0" err="1">
                <a:solidFill>
                  <a:schemeClr val="tx1"/>
                </a:solidFill>
                <a:latin typeface="+mn-lt"/>
                <a:ea typeface="+mn-ea"/>
                <a:cs typeface="+mn-cs"/>
              </a:rPr>
              <a:t>transzkriptumok</a:t>
            </a:r>
            <a:r>
              <a:rPr lang="hu-HU" sz="1200" b="0" i="0" u="none" strike="noStrike" kern="1200" baseline="0" dirty="0">
                <a:solidFill>
                  <a:schemeClr val="tx1"/>
                </a:solidFill>
                <a:latin typeface="+mn-lt"/>
                <a:ea typeface="+mn-ea"/>
                <a:cs typeface="+mn-cs"/>
              </a:rPr>
              <a:t> színe a biológiai típusokra utal a sárga az </a:t>
            </a:r>
            <a:r>
              <a:rPr lang="hu-HU" sz="1200" b="0" i="0" u="none" strike="noStrike" kern="1200" baseline="0" dirty="0" err="1">
                <a:solidFill>
                  <a:schemeClr val="tx1"/>
                </a:solidFill>
                <a:latin typeface="+mn-lt"/>
                <a:ea typeface="+mn-ea"/>
                <a:cs typeface="+mn-cs"/>
              </a:rPr>
              <a:t>ensembl</a:t>
            </a:r>
            <a:r>
              <a:rPr lang="hu-HU" sz="1200" b="0" i="0" u="none" strike="noStrike" kern="1200" baseline="0" dirty="0">
                <a:solidFill>
                  <a:schemeClr val="tx1"/>
                </a:solidFill>
                <a:latin typeface="+mn-lt"/>
                <a:ea typeface="+mn-ea"/>
                <a:cs typeface="+mn-cs"/>
              </a:rPr>
              <a:t> automatikus annotációs </a:t>
            </a:r>
            <a:r>
              <a:rPr lang="hu-HU" sz="1200" b="0" i="0" u="none" strike="noStrike" kern="1200" baseline="0" dirty="0" err="1">
                <a:solidFill>
                  <a:schemeClr val="tx1"/>
                </a:solidFill>
                <a:latin typeface="+mn-lt"/>
                <a:ea typeface="+mn-ea"/>
                <a:cs typeface="+mn-cs"/>
              </a:rPr>
              <a:t>pipeline-al</a:t>
            </a:r>
            <a:r>
              <a:rPr lang="hu-HU" sz="1200" b="0" i="0" u="none" strike="noStrike" kern="1200" baseline="0" dirty="0">
                <a:solidFill>
                  <a:schemeClr val="tx1"/>
                </a:solidFill>
                <a:latin typeface="+mn-lt"/>
                <a:ea typeface="+mn-ea"/>
                <a:cs typeface="+mn-cs"/>
              </a:rPr>
              <a:t> annotált de a </a:t>
            </a:r>
            <a:r>
              <a:rPr lang="hu-HU" sz="1200" b="0" i="0" u="none" strike="noStrike" kern="1200" baseline="0" dirty="0" err="1">
                <a:solidFill>
                  <a:schemeClr val="tx1"/>
                </a:solidFill>
                <a:latin typeface="+mn-lt"/>
                <a:ea typeface="+mn-ea"/>
                <a:cs typeface="+mn-cs"/>
              </a:rPr>
              <a:t>havana</a:t>
            </a:r>
            <a:r>
              <a:rPr lang="hu-HU" sz="1200" b="0" i="0" u="none" strike="noStrike" kern="1200" baseline="0" dirty="0">
                <a:solidFill>
                  <a:schemeClr val="tx1"/>
                </a:solidFill>
                <a:latin typeface="+mn-lt"/>
                <a:ea typeface="+mn-ea"/>
                <a:cs typeface="+mn-cs"/>
              </a:rPr>
              <a:t> project kézzel annotált génjeivel </a:t>
            </a:r>
            <a:r>
              <a:rPr lang="hu-HU" sz="1200" b="0" i="0" u="none" strike="noStrike" kern="1200" baseline="0" dirty="0" err="1">
                <a:solidFill>
                  <a:schemeClr val="tx1"/>
                </a:solidFill>
                <a:latin typeface="+mn-lt"/>
                <a:ea typeface="+mn-ea"/>
                <a:cs typeface="+mn-cs"/>
              </a:rPr>
              <a:t>összvetett</a:t>
            </a:r>
            <a:r>
              <a:rPr lang="hu-HU" sz="1200" b="0" i="0" u="none" strike="noStrike" kern="1200" baseline="0" dirty="0">
                <a:solidFill>
                  <a:schemeClr val="tx1"/>
                </a:solidFill>
                <a:latin typeface="+mn-lt"/>
                <a:ea typeface="+mn-ea"/>
                <a:cs typeface="+mn-cs"/>
              </a:rPr>
              <a:t>, összefésült </a:t>
            </a:r>
            <a:r>
              <a:rPr lang="hu-HU" sz="1200" b="0" i="0" u="none" strike="noStrike" kern="1200" baseline="0" dirty="0" err="1">
                <a:solidFill>
                  <a:schemeClr val="tx1"/>
                </a:solidFill>
                <a:latin typeface="+mn-lt"/>
                <a:ea typeface="+mn-ea"/>
                <a:cs typeface="+mn-cs"/>
              </a:rPr>
              <a:t>transzkriptumot</a:t>
            </a:r>
            <a:r>
              <a:rPr lang="hu-HU" sz="1200" b="0" i="0" u="none" strike="noStrike" kern="1200" baseline="0" dirty="0">
                <a:solidFill>
                  <a:schemeClr val="tx1"/>
                </a:solidFill>
                <a:latin typeface="+mn-lt"/>
                <a:ea typeface="+mn-ea"/>
                <a:cs typeface="+mn-cs"/>
              </a:rPr>
              <a:t> jelöli. A piros csak automatikusan annotált </a:t>
            </a:r>
            <a:r>
              <a:rPr lang="hu-HU" sz="1200" b="0" i="0" u="none" strike="noStrike" kern="1200" baseline="0" dirty="0" err="1">
                <a:solidFill>
                  <a:schemeClr val="tx1"/>
                </a:solidFill>
                <a:latin typeface="+mn-lt"/>
                <a:ea typeface="+mn-ea"/>
                <a:cs typeface="+mn-cs"/>
              </a:rPr>
              <a:t>ensembl-ös</a:t>
            </a:r>
            <a:r>
              <a:rPr lang="hu-HU" sz="1200" b="0" i="0" u="none" strike="noStrike" kern="1200" baseline="0" dirty="0">
                <a:solidFill>
                  <a:schemeClr val="tx1"/>
                </a:solidFill>
                <a:latin typeface="+mn-lt"/>
                <a:ea typeface="+mn-ea"/>
                <a:cs typeface="+mn-cs"/>
              </a:rPr>
              <a:t>. </a:t>
            </a:r>
            <a:r>
              <a:rPr lang="hu-HU" sz="1200" dirty="0">
                <a:effectLst>
                  <a:outerShdw blurRad="38100" dist="38100" dir="2700000" algn="tl">
                    <a:srgbClr val="000000">
                      <a:alpha val="43137"/>
                    </a:srgbClr>
                  </a:outerShdw>
                </a:effectLst>
              </a:rPr>
              <a:t>Feldolgozott </a:t>
            </a:r>
            <a:r>
              <a:rPr lang="hu-HU" sz="1200" dirty="0" err="1">
                <a:effectLst>
                  <a:outerShdw blurRad="38100" dist="38100" dir="2700000" algn="tl">
                    <a:srgbClr val="000000">
                      <a:alpha val="43137"/>
                    </a:srgbClr>
                  </a:outerShdw>
                </a:effectLst>
              </a:rPr>
              <a:t>transzkriptumok</a:t>
            </a:r>
            <a:r>
              <a:rPr lang="hu-HU" sz="1200" dirty="0">
                <a:effectLst>
                  <a:outerShdw blurRad="38100" dist="38100" dir="2700000" algn="tl">
                    <a:srgbClr val="000000">
                      <a:alpha val="43137"/>
                    </a:srgbClr>
                  </a:outerShdw>
                </a:effectLst>
              </a:rPr>
              <a:t>, </a:t>
            </a:r>
            <a:r>
              <a:rPr lang="hu-HU" sz="1200" b="0" dirty="0">
                <a:effectLst>
                  <a:outerShdw blurRad="38100" dist="38100" dir="2700000" algn="tl">
                    <a:srgbClr val="000000">
                      <a:alpha val="43137"/>
                    </a:srgbClr>
                  </a:outerShdw>
                </a:effectLst>
              </a:rPr>
              <a:t>nem kódolók</a:t>
            </a:r>
            <a:endParaRPr lang="hu-HU" sz="1200" b="0" i="0" u="none" strike="noStrike" kern="1200" baseline="0" dirty="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fld id="{CA432387-D42E-4004-8EF3-9C05DE79CACB}" type="slidenum">
              <a:rPr lang="hu-HU" smtClean="0"/>
              <a:t>25</a:t>
            </a:fld>
            <a:endParaRPr lang="hu-HU"/>
          </a:p>
        </p:txBody>
      </p:sp>
    </p:spTree>
    <p:extLst>
      <p:ext uri="{BB962C8B-B14F-4D97-AF65-F5344CB8AC3E}">
        <p14:creationId xmlns:p14="http://schemas.microsoft.com/office/powerpoint/2010/main" val="95716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Kétféle módon nézhetjük meg a </a:t>
            </a:r>
            <a:r>
              <a:rPr lang="hu-HU" sz="1200" b="0" i="0" u="none" strike="noStrike" kern="1200" baseline="0" dirty="0" err="1">
                <a:solidFill>
                  <a:schemeClr val="tx1"/>
                </a:solidFill>
                <a:latin typeface="+mn-lt"/>
                <a:ea typeface="+mn-ea"/>
                <a:cs typeface="+mn-cs"/>
              </a:rPr>
              <a:t>transzkriptet</a:t>
            </a:r>
            <a:r>
              <a:rPr lang="hu-HU" sz="1200" b="0" i="0" u="none" strike="noStrike" kern="1200" baseline="0" dirty="0">
                <a:solidFill>
                  <a:schemeClr val="tx1"/>
                </a:solidFill>
                <a:latin typeface="+mn-lt"/>
                <a:ea typeface="+mn-ea"/>
                <a:cs typeface="+mn-cs"/>
              </a:rPr>
              <a:t>: 1. </a:t>
            </a:r>
            <a:r>
              <a:rPr lang="hu-HU" sz="1200" b="0" i="0" u="none" strike="noStrike" kern="1200" baseline="0" dirty="0" err="1">
                <a:solidFill>
                  <a:schemeClr val="tx1"/>
                </a:solidFill>
                <a:latin typeface="+mn-lt"/>
                <a:ea typeface="+mn-ea"/>
                <a:cs typeface="+mn-cs"/>
              </a:rPr>
              <a:t>Transcript</a:t>
            </a:r>
            <a:r>
              <a:rPr lang="hu-HU" sz="1200" b="0" i="0" u="none" strike="noStrike" kern="1200" baseline="0" dirty="0">
                <a:solidFill>
                  <a:schemeClr val="tx1"/>
                </a:solidFill>
                <a:latin typeface="+mn-lt"/>
                <a:ea typeface="+mn-ea"/>
                <a:cs typeface="+mn-cs"/>
              </a:rPr>
              <a:t> ID alapján</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26</a:t>
            </a:fld>
            <a:endParaRPr lang="hu-HU"/>
          </a:p>
        </p:txBody>
      </p:sp>
    </p:spTree>
    <p:extLst>
      <p:ext uri="{BB962C8B-B14F-4D97-AF65-F5344CB8AC3E}">
        <p14:creationId xmlns:p14="http://schemas.microsoft.com/office/powerpoint/2010/main" val="72494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,Ha tovább görgetünk itt hét annotált </a:t>
            </a:r>
            <a:r>
              <a:rPr lang="hu-HU" sz="1200" b="0" i="0" u="none" strike="noStrike" kern="1200" baseline="0" dirty="0" err="1">
                <a:solidFill>
                  <a:schemeClr val="tx1"/>
                </a:solidFill>
                <a:latin typeface="+mn-lt"/>
                <a:ea typeface="+mn-ea"/>
                <a:cs typeface="+mn-cs"/>
              </a:rPr>
              <a:t>transzkriptum</a:t>
            </a:r>
            <a:r>
              <a:rPr lang="hu-HU" sz="1200" b="0" i="0" u="none" strike="noStrike" kern="1200" baseline="0" dirty="0">
                <a:solidFill>
                  <a:schemeClr val="tx1"/>
                </a:solidFill>
                <a:latin typeface="+mn-lt"/>
                <a:ea typeface="+mn-ea"/>
                <a:cs typeface="+mn-cs"/>
              </a:rPr>
              <a:t> látható. </a:t>
            </a:r>
          </a:p>
          <a:p>
            <a:endParaRPr lang="hu-HU"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Az első két találat a CCDS </a:t>
            </a:r>
            <a:r>
              <a:rPr lang="hu-HU" sz="1200" b="0" i="0" u="none" strike="noStrike" kern="1200" baseline="0" dirty="0" err="1">
                <a:solidFill>
                  <a:schemeClr val="tx1"/>
                </a:solidFill>
                <a:latin typeface="+mn-lt"/>
                <a:ea typeface="+mn-ea"/>
                <a:cs typeface="+mn-cs"/>
              </a:rPr>
              <a:t>consensus-coding</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sequence</a:t>
            </a:r>
            <a:r>
              <a:rPr lang="hu-HU" sz="1200" b="0" i="0" u="none" strike="noStrike" kern="1200" baseline="0" dirty="0">
                <a:solidFill>
                  <a:schemeClr val="tx1"/>
                </a:solidFill>
                <a:latin typeface="+mn-lt"/>
                <a:ea typeface="+mn-ea"/>
                <a:cs typeface="+mn-cs"/>
              </a:rPr>
              <a:t> szett tagja vagyis ezek olyan protein kódoló </a:t>
            </a:r>
            <a:r>
              <a:rPr lang="hu-HU" sz="1200" b="0" i="0" u="none" strike="noStrike" kern="1200" baseline="0" dirty="0" err="1">
                <a:solidFill>
                  <a:schemeClr val="tx1"/>
                </a:solidFill>
                <a:latin typeface="+mn-lt"/>
                <a:ea typeface="+mn-ea"/>
                <a:cs typeface="+mn-cs"/>
              </a:rPr>
              <a:t>transzkriptumok</a:t>
            </a:r>
            <a:r>
              <a:rPr lang="hu-HU" sz="1200" b="0" i="0" u="none" strike="noStrike" kern="1200" baseline="0" dirty="0">
                <a:solidFill>
                  <a:schemeClr val="tx1"/>
                </a:solidFill>
                <a:latin typeface="+mn-lt"/>
                <a:ea typeface="+mn-ea"/>
                <a:cs typeface="+mn-cs"/>
              </a:rPr>
              <a:t> melyek más genom browserekkel (NCBI, UCSC, HAVANA) való együttműködés révén határoztak meg. A sárga a HAVANA génekkel összevetett verziót mutatja. A kék vonal jelöli a </a:t>
            </a:r>
            <a:r>
              <a:rPr lang="hu-HU" sz="1200" b="0" i="0" u="none" strike="noStrike" kern="1200" baseline="0" dirty="0" err="1">
                <a:solidFill>
                  <a:schemeClr val="tx1"/>
                </a:solidFill>
                <a:latin typeface="+mn-lt"/>
                <a:ea typeface="+mn-ea"/>
                <a:cs typeface="+mn-cs"/>
              </a:rPr>
              <a:t>kontigot</a:t>
            </a:r>
            <a:r>
              <a:rPr lang="hu-HU" sz="1200" b="0" i="0" u="none" strike="noStrike" kern="1200" baseline="0" dirty="0">
                <a:solidFill>
                  <a:schemeClr val="tx1"/>
                </a:solidFill>
                <a:latin typeface="+mn-lt"/>
                <a:ea typeface="+mn-ea"/>
                <a:cs typeface="+mn-cs"/>
              </a:rPr>
              <a:t>, ami egy </a:t>
            </a:r>
            <a:r>
              <a:rPr lang="hu-HU" sz="1200" b="0" i="0" u="none" strike="noStrike" kern="1200" baseline="0" dirty="0" err="1">
                <a:solidFill>
                  <a:schemeClr val="tx1"/>
                </a:solidFill>
                <a:latin typeface="+mn-lt"/>
                <a:ea typeface="+mn-ea"/>
                <a:cs typeface="+mn-cs"/>
              </a:rPr>
              <a:t>genome</a:t>
            </a:r>
            <a:r>
              <a:rPr lang="hu-HU" sz="1200" b="0" i="0" u="none" strike="noStrike" kern="1200" baseline="0" dirty="0">
                <a:solidFill>
                  <a:schemeClr val="tx1"/>
                </a:solidFill>
                <a:latin typeface="+mn-lt"/>
                <a:ea typeface="+mn-ea"/>
                <a:cs typeface="+mn-cs"/>
              </a:rPr>
              <a:t> szekvencia. A felette lévő </a:t>
            </a:r>
            <a:r>
              <a:rPr lang="hu-HU" sz="1200" b="0" i="0" u="none" strike="noStrike" kern="1200" baseline="0" dirty="0" err="1">
                <a:solidFill>
                  <a:schemeClr val="tx1"/>
                </a:solidFill>
                <a:latin typeface="+mn-lt"/>
                <a:ea typeface="+mn-ea"/>
                <a:cs typeface="+mn-cs"/>
              </a:rPr>
              <a:t>trk</a:t>
            </a:r>
            <a:r>
              <a:rPr lang="hu-HU" sz="1200" b="0" i="0" u="none" strike="noStrike" kern="1200" baseline="0" dirty="0">
                <a:solidFill>
                  <a:schemeClr val="tx1"/>
                </a:solidFill>
                <a:latin typeface="+mn-lt"/>
                <a:ea typeface="+mn-ea"/>
                <a:cs typeface="+mn-cs"/>
              </a:rPr>
              <a:t> a vezető </a:t>
            </a:r>
            <a:r>
              <a:rPr lang="hu-HU" sz="1200" b="0" i="0" u="none" strike="noStrike" kern="1200" baseline="0" dirty="0" err="1">
                <a:solidFill>
                  <a:schemeClr val="tx1"/>
                </a:solidFill>
                <a:latin typeface="+mn-lt"/>
                <a:ea typeface="+mn-ea"/>
                <a:cs typeface="+mn-cs"/>
              </a:rPr>
              <a:t>forward</a:t>
            </a:r>
            <a:r>
              <a:rPr lang="hu-HU" sz="1200" b="0" i="0" u="none" strike="noStrike" kern="1200" baseline="0" dirty="0">
                <a:solidFill>
                  <a:schemeClr val="tx1"/>
                </a:solidFill>
                <a:latin typeface="+mn-lt"/>
                <a:ea typeface="+mn-ea"/>
                <a:cs typeface="+mn-cs"/>
              </a:rPr>
              <a:t> szálon vannak, az alatta lévők a </a:t>
            </a:r>
            <a:r>
              <a:rPr lang="hu-HU" sz="1200" b="0" i="0" u="none" strike="noStrike" kern="1200" baseline="0" dirty="0" err="1">
                <a:solidFill>
                  <a:schemeClr val="tx1"/>
                </a:solidFill>
                <a:latin typeface="+mn-lt"/>
                <a:ea typeface="+mn-ea"/>
                <a:cs typeface="+mn-cs"/>
              </a:rPr>
              <a:t>reverz</a:t>
            </a:r>
            <a:r>
              <a:rPr lang="hu-HU" sz="1200" b="0" i="0" u="none" strike="noStrike" kern="1200" baseline="0" dirty="0">
                <a:solidFill>
                  <a:schemeClr val="tx1"/>
                </a:solidFill>
                <a:latin typeface="+mn-lt"/>
                <a:ea typeface="+mn-ea"/>
                <a:cs typeface="+mn-cs"/>
              </a:rPr>
              <a:t> szálon lévő </a:t>
            </a:r>
            <a:r>
              <a:rPr lang="hu-HU" sz="1200" b="0" i="0" u="none" strike="noStrike" kern="1200" baseline="0" dirty="0" err="1">
                <a:solidFill>
                  <a:schemeClr val="tx1"/>
                </a:solidFill>
                <a:latin typeface="+mn-lt"/>
                <a:ea typeface="+mn-ea"/>
                <a:cs typeface="+mn-cs"/>
              </a:rPr>
              <a:t>reverz</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transzkriptek</a:t>
            </a:r>
            <a:r>
              <a:rPr lang="hu-HU" sz="1200" b="0" i="0" u="none" strike="noStrike" kern="1200" baseline="0" dirty="0">
                <a:solidFill>
                  <a:schemeClr val="tx1"/>
                </a:solidFill>
                <a:latin typeface="+mn-lt"/>
                <a:ea typeface="+mn-ea"/>
                <a:cs typeface="+mn-cs"/>
              </a:rPr>
              <a:t>. A </a:t>
            </a:r>
            <a:r>
              <a:rPr lang="hu-HU" sz="1200" b="0" i="0" u="none" strike="noStrike" kern="1200" baseline="0" dirty="0" err="1">
                <a:solidFill>
                  <a:schemeClr val="tx1"/>
                </a:solidFill>
                <a:latin typeface="+mn-lt"/>
                <a:ea typeface="+mn-ea"/>
                <a:cs typeface="+mn-cs"/>
              </a:rPr>
              <a:t>boxok</a:t>
            </a:r>
            <a:r>
              <a:rPr lang="hu-HU" sz="1200" b="0" i="0" u="none" strike="noStrike" kern="1200" baseline="0" dirty="0">
                <a:solidFill>
                  <a:schemeClr val="tx1"/>
                </a:solidFill>
                <a:latin typeface="+mn-lt"/>
                <a:ea typeface="+mn-ea"/>
                <a:cs typeface="+mn-cs"/>
              </a:rPr>
              <a:t>/téglalapok </a:t>
            </a:r>
            <a:r>
              <a:rPr lang="hu-HU" sz="1200" b="0" i="0" u="none" strike="noStrike" kern="1200" baseline="0" dirty="0" err="1">
                <a:solidFill>
                  <a:schemeClr val="tx1"/>
                </a:solidFill>
                <a:latin typeface="+mn-lt"/>
                <a:ea typeface="+mn-ea"/>
                <a:cs typeface="+mn-cs"/>
              </a:rPr>
              <a:t>exonokat</a:t>
            </a:r>
            <a:r>
              <a:rPr lang="hu-HU" sz="1200" b="0" i="0" u="none" strike="noStrike" kern="1200" baseline="0" dirty="0">
                <a:solidFill>
                  <a:schemeClr val="tx1"/>
                </a:solidFill>
                <a:latin typeface="+mn-lt"/>
                <a:ea typeface="+mn-ea"/>
                <a:cs typeface="+mn-cs"/>
              </a:rPr>
              <a:t>, az ezeket </a:t>
            </a:r>
            <a:r>
              <a:rPr lang="hu-HU" sz="1200" b="0" i="0" u="none" strike="noStrike" kern="1200" baseline="0" dirty="0" err="1">
                <a:solidFill>
                  <a:schemeClr val="tx1"/>
                </a:solidFill>
                <a:latin typeface="+mn-lt"/>
                <a:ea typeface="+mn-ea"/>
                <a:cs typeface="+mn-cs"/>
              </a:rPr>
              <a:t>összekötö</a:t>
            </a:r>
            <a:r>
              <a:rPr lang="hu-HU" sz="1200" b="0" i="0" u="none" strike="noStrike" kern="1200" baseline="0" dirty="0">
                <a:solidFill>
                  <a:schemeClr val="tx1"/>
                </a:solidFill>
                <a:latin typeface="+mn-lt"/>
                <a:ea typeface="+mn-ea"/>
                <a:cs typeface="+mn-cs"/>
              </a:rPr>
              <a:t> vonalak </a:t>
            </a:r>
            <a:r>
              <a:rPr lang="hu-HU" sz="1200" b="0" i="0" u="none" strike="noStrike" kern="1200" baseline="0" dirty="0" err="1">
                <a:solidFill>
                  <a:schemeClr val="tx1"/>
                </a:solidFill>
                <a:latin typeface="+mn-lt"/>
                <a:ea typeface="+mn-ea"/>
                <a:cs typeface="+mn-cs"/>
              </a:rPr>
              <a:t>intronokat</a:t>
            </a:r>
            <a:r>
              <a:rPr lang="hu-HU" sz="1200" b="0" i="0" u="none" strike="noStrike" kern="1200" baseline="0" dirty="0">
                <a:solidFill>
                  <a:schemeClr val="tx1"/>
                </a:solidFill>
                <a:latin typeface="+mn-lt"/>
                <a:ea typeface="+mn-ea"/>
                <a:cs typeface="+mn-cs"/>
              </a:rPr>
              <a:t> jelölnek. Ha a </a:t>
            </a:r>
            <a:r>
              <a:rPr lang="hu-HU" sz="1200" b="0" i="0" u="none" strike="noStrike" kern="1200" baseline="0" dirty="0" err="1">
                <a:solidFill>
                  <a:schemeClr val="tx1"/>
                </a:solidFill>
                <a:latin typeface="+mn-lt"/>
                <a:ea typeface="+mn-ea"/>
                <a:cs typeface="+mn-cs"/>
              </a:rPr>
              <a:t>boxok</a:t>
            </a:r>
            <a:r>
              <a:rPr lang="hu-HU" sz="1200" b="0" i="0" u="none" strike="noStrike" kern="1200" baseline="0" dirty="0">
                <a:solidFill>
                  <a:schemeClr val="tx1"/>
                </a:solidFill>
                <a:latin typeface="+mn-lt"/>
                <a:ea typeface="+mn-ea"/>
                <a:cs typeface="+mn-cs"/>
              </a:rPr>
              <a:t> színezettek akkor kódoló szekvenciát jelölnek ha nem akkor </a:t>
            </a:r>
            <a:r>
              <a:rPr lang="hu-HU" sz="1200" b="0" i="0" u="none" strike="noStrike" kern="1200" baseline="0" dirty="0" err="1">
                <a:solidFill>
                  <a:schemeClr val="tx1"/>
                </a:solidFill>
                <a:latin typeface="+mn-lt"/>
                <a:ea typeface="+mn-ea"/>
                <a:cs typeface="+mn-cs"/>
              </a:rPr>
              <a:t>untranslated</a:t>
            </a:r>
            <a:r>
              <a:rPr lang="hu-HU" sz="1200" b="0" i="0" u="none" strike="noStrike" kern="1200" baseline="0" dirty="0">
                <a:solidFill>
                  <a:schemeClr val="tx1"/>
                </a:solidFill>
                <a:latin typeface="+mn-lt"/>
                <a:ea typeface="+mn-ea"/>
                <a:cs typeface="+mn-cs"/>
              </a:rPr>
              <a:t> régiókat. Kétféle módon nézhetjük meg a </a:t>
            </a:r>
            <a:r>
              <a:rPr lang="hu-HU" sz="1200" b="0" i="0" u="none" strike="noStrike" kern="1200" baseline="0" dirty="0" err="1">
                <a:solidFill>
                  <a:schemeClr val="tx1"/>
                </a:solidFill>
                <a:latin typeface="+mn-lt"/>
                <a:ea typeface="+mn-ea"/>
                <a:cs typeface="+mn-cs"/>
              </a:rPr>
              <a:t>transzkriptet</a:t>
            </a:r>
            <a:r>
              <a:rPr lang="hu-HU" sz="1200" b="0" i="0" u="none" strike="noStrike" kern="1200" baseline="0" dirty="0">
                <a:solidFill>
                  <a:schemeClr val="tx1"/>
                </a:solidFill>
                <a:latin typeface="+mn-lt"/>
                <a:ea typeface="+mn-ea"/>
                <a:cs typeface="+mn-cs"/>
              </a:rPr>
              <a:t>: vagy a </a:t>
            </a:r>
            <a:r>
              <a:rPr lang="hu-HU" sz="1200" b="0" i="0" u="none" strike="noStrike" kern="1200" baseline="0" dirty="0" err="1">
                <a:solidFill>
                  <a:schemeClr val="tx1"/>
                </a:solidFill>
                <a:latin typeface="+mn-lt"/>
                <a:ea typeface="+mn-ea"/>
                <a:cs typeface="+mn-cs"/>
              </a:rPr>
              <a:t>Transcript</a:t>
            </a:r>
            <a:r>
              <a:rPr lang="hu-HU" sz="1200" b="0" i="0" u="none" strike="noStrike" kern="1200" baseline="0" dirty="0">
                <a:solidFill>
                  <a:schemeClr val="tx1"/>
                </a:solidFill>
                <a:latin typeface="+mn-lt"/>
                <a:ea typeface="+mn-ea"/>
                <a:cs typeface="+mn-cs"/>
              </a:rPr>
              <a:t> ID alapján vagy </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27</a:t>
            </a:fld>
            <a:endParaRPr lang="hu-HU"/>
          </a:p>
        </p:txBody>
      </p:sp>
    </p:spTree>
    <p:extLst>
      <p:ext uri="{BB962C8B-B14F-4D97-AF65-F5344CB8AC3E}">
        <p14:creationId xmlns:p14="http://schemas.microsoft.com/office/powerpoint/2010/main" val="392545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 Kétféle módon nézhetjük meg a </a:t>
            </a:r>
            <a:r>
              <a:rPr lang="hu-HU" sz="1200" b="0" i="0" u="none" strike="noStrike" kern="1200" baseline="0" dirty="0" err="1">
                <a:solidFill>
                  <a:schemeClr val="tx1"/>
                </a:solidFill>
                <a:latin typeface="+mn-lt"/>
                <a:ea typeface="+mn-ea"/>
                <a:cs typeface="+mn-cs"/>
              </a:rPr>
              <a:t>transzkriptet</a:t>
            </a:r>
            <a:r>
              <a:rPr lang="hu-HU" sz="1200" b="0" i="0" u="none" strike="noStrike" kern="1200" baseline="0" dirty="0">
                <a:solidFill>
                  <a:schemeClr val="tx1"/>
                </a:solidFill>
                <a:latin typeface="+mn-lt"/>
                <a:ea typeface="+mn-ea"/>
                <a:cs typeface="+mn-cs"/>
              </a:rPr>
              <a:t>: vagy a </a:t>
            </a:r>
            <a:r>
              <a:rPr lang="hu-HU" sz="1200" b="0" i="0" u="none" strike="noStrike" kern="1200" baseline="0" dirty="0" err="1">
                <a:solidFill>
                  <a:schemeClr val="tx1"/>
                </a:solidFill>
                <a:latin typeface="+mn-lt"/>
                <a:ea typeface="+mn-ea"/>
                <a:cs typeface="+mn-cs"/>
              </a:rPr>
              <a:t>Transcript</a:t>
            </a:r>
            <a:r>
              <a:rPr lang="hu-HU" sz="1200" b="0" i="0" u="none" strike="noStrike" kern="1200" baseline="0" dirty="0">
                <a:solidFill>
                  <a:schemeClr val="tx1"/>
                </a:solidFill>
                <a:latin typeface="+mn-lt"/>
                <a:ea typeface="+mn-ea"/>
                <a:cs typeface="+mn-cs"/>
              </a:rPr>
              <a:t> ID alapján vagy </a:t>
            </a:r>
            <a:r>
              <a:rPr lang="hu-HU" sz="1200" b="0" i="0" u="none" strike="noStrike" kern="1200" baseline="0" dirty="0" err="1">
                <a:solidFill>
                  <a:schemeClr val="tx1"/>
                </a:solidFill>
                <a:latin typeface="+mn-lt"/>
                <a:ea typeface="+mn-ea"/>
                <a:cs typeface="+mn-cs"/>
              </a:rPr>
              <a:t>rákkattintunk</a:t>
            </a:r>
            <a:r>
              <a:rPr lang="hu-HU" sz="1200" b="0" i="0" u="none" strike="noStrike" kern="1200" baseline="0" dirty="0">
                <a:solidFill>
                  <a:schemeClr val="tx1"/>
                </a:solidFill>
                <a:latin typeface="+mn-lt"/>
                <a:ea typeface="+mn-ea"/>
                <a:cs typeface="+mn-cs"/>
              </a:rPr>
              <a:t> a képre és megjelennek róla az információk. A </a:t>
            </a:r>
            <a:r>
              <a:rPr lang="hu-HU" sz="1200" b="0" i="0" u="none" strike="noStrike" kern="1200" baseline="0" dirty="0" err="1">
                <a:solidFill>
                  <a:schemeClr val="tx1"/>
                </a:solidFill>
                <a:latin typeface="+mn-lt"/>
                <a:ea typeface="+mn-ea"/>
                <a:cs typeface="+mn-cs"/>
              </a:rPr>
              <a:t>rázoomolhatunk</a:t>
            </a:r>
            <a:r>
              <a:rPr lang="hu-HU" sz="1200" b="0" i="0" u="none" strike="noStrike" kern="1200" baseline="0" dirty="0">
                <a:solidFill>
                  <a:schemeClr val="tx1"/>
                </a:solidFill>
                <a:latin typeface="+mn-lt"/>
                <a:ea typeface="+mn-ea"/>
                <a:cs typeface="+mn-cs"/>
              </a:rPr>
              <a:t> szekvencia részletekre is.</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28</a:t>
            </a:fld>
            <a:endParaRPr lang="hu-HU"/>
          </a:p>
        </p:txBody>
      </p:sp>
    </p:spTree>
    <p:extLst>
      <p:ext uri="{BB962C8B-B14F-4D97-AF65-F5344CB8AC3E}">
        <p14:creationId xmlns:p14="http://schemas.microsoft.com/office/powerpoint/2010/main" val="117847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4</a:t>
            </a:fld>
            <a:endParaRPr lang="hu-HU"/>
          </a:p>
        </p:txBody>
      </p:sp>
    </p:spTree>
    <p:extLst>
      <p:ext uri="{BB962C8B-B14F-4D97-AF65-F5344CB8AC3E}">
        <p14:creationId xmlns:p14="http://schemas.microsoft.com/office/powerpoint/2010/main" val="34962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Most nézzük meg e gén melletti szekvenciákat úgy hogy rámegyünk a </a:t>
            </a:r>
            <a:r>
              <a:rPr lang="hu-HU" sz="1200" b="0" i="0" u="none" strike="noStrike" kern="1200" baseline="0" dirty="0" err="1">
                <a:solidFill>
                  <a:schemeClr val="tx1"/>
                </a:solidFill>
                <a:latin typeface="+mn-lt"/>
                <a:ea typeface="+mn-ea"/>
                <a:cs typeface="+mn-cs"/>
              </a:rPr>
              <a:t>Location</a:t>
            </a:r>
            <a:r>
              <a:rPr lang="hu-HU" sz="1200" b="0" i="0" u="none" strike="noStrike" kern="1200" baseline="0" dirty="0">
                <a:solidFill>
                  <a:schemeClr val="tx1"/>
                </a:solidFill>
                <a:latin typeface="+mn-lt"/>
                <a:ea typeface="+mn-ea"/>
                <a:cs typeface="+mn-cs"/>
              </a:rPr>
              <a:t> fülre. Felül a kromoszóma látható a piros négyzetek a gén körüli régiókat mutatják, amit kinagyítva látunk a következő képen, ahol 1 </a:t>
            </a:r>
            <a:r>
              <a:rPr lang="hu-HU" sz="1200" b="0" i="0" u="none" strike="noStrike" kern="1200" baseline="0" dirty="0" err="1">
                <a:solidFill>
                  <a:schemeClr val="tx1"/>
                </a:solidFill>
                <a:latin typeface="+mn-lt"/>
                <a:ea typeface="+mn-ea"/>
                <a:cs typeface="+mn-cs"/>
              </a:rPr>
              <a:t>Mb</a:t>
            </a:r>
            <a:r>
              <a:rPr lang="hu-HU" sz="1200" b="0" i="0" u="none" strike="noStrike" kern="1200" baseline="0" dirty="0">
                <a:solidFill>
                  <a:schemeClr val="tx1"/>
                </a:solidFill>
                <a:latin typeface="+mn-lt"/>
                <a:ea typeface="+mn-ea"/>
                <a:cs typeface="+mn-cs"/>
              </a:rPr>
              <a:t> nagyságban látszik a gén </a:t>
            </a:r>
            <a:r>
              <a:rPr lang="hu-HU" sz="1200" b="0" i="0" u="none" strike="noStrike" kern="1200" baseline="0" dirty="0" err="1">
                <a:solidFill>
                  <a:schemeClr val="tx1"/>
                </a:solidFill>
                <a:latin typeface="+mn-lt"/>
                <a:ea typeface="+mn-ea"/>
                <a:cs typeface="+mn-cs"/>
              </a:rPr>
              <a:t>környzete</a:t>
            </a:r>
            <a:r>
              <a:rPr lang="hu-HU" sz="1200" b="0" i="0" u="none" strike="noStrike" kern="1200" baseline="0" dirty="0">
                <a:solidFill>
                  <a:schemeClr val="tx1"/>
                </a:solidFill>
                <a:latin typeface="+mn-lt"/>
                <a:ea typeface="+mn-ea"/>
                <a:cs typeface="+mn-cs"/>
              </a:rPr>
              <a:t>, a szomszédos gének , a </a:t>
            </a:r>
            <a:r>
              <a:rPr lang="hu-HU" sz="1200" b="0" i="0" u="none" strike="noStrike" kern="1200" baseline="0" dirty="0" err="1">
                <a:solidFill>
                  <a:schemeClr val="tx1"/>
                </a:solidFill>
                <a:latin typeface="+mn-lt"/>
                <a:ea typeface="+mn-ea"/>
                <a:cs typeface="+mn-cs"/>
              </a:rPr>
              <a:t>kontigok</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világosak</a:t>
            </a:r>
            <a:r>
              <a:rPr lang="hu-HU" sz="1200" b="0" i="0" u="none" strike="noStrike" kern="1200" baseline="0" dirty="0">
                <a:solidFill>
                  <a:schemeClr val="tx1"/>
                </a:solidFill>
                <a:latin typeface="+mn-lt"/>
                <a:ea typeface="+mn-ea"/>
                <a:cs typeface="+mn-cs"/>
              </a:rPr>
              <a:t> és sötét kéket, hogy el lehessen különíteni őket. </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29</a:t>
            </a:fld>
            <a:endParaRPr lang="hu-HU"/>
          </a:p>
        </p:txBody>
      </p:sp>
    </p:spTree>
    <p:extLst>
      <p:ext uri="{BB962C8B-B14F-4D97-AF65-F5344CB8AC3E}">
        <p14:creationId xmlns:p14="http://schemas.microsoft.com/office/powerpoint/2010/main" val="1186668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Tovább görget, a színkódok megmagyarázzák mit is láthatunk a képen</a:t>
            </a:r>
          </a:p>
        </p:txBody>
      </p:sp>
      <p:sp>
        <p:nvSpPr>
          <p:cNvPr id="4" name="Dia számának helye 3"/>
          <p:cNvSpPr>
            <a:spLocks noGrp="1"/>
          </p:cNvSpPr>
          <p:nvPr>
            <p:ph type="sldNum" sz="quarter" idx="5"/>
          </p:nvPr>
        </p:nvSpPr>
        <p:spPr/>
        <p:txBody>
          <a:bodyPr/>
          <a:lstStyle/>
          <a:p>
            <a:fld id="{CA432387-D42E-4004-8EF3-9C05DE79CACB}" type="slidenum">
              <a:rPr lang="hu-HU" smtClean="0"/>
              <a:t>30</a:t>
            </a:fld>
            <a:endParaRPr lang="hu-HU"/>
          </a:p>
        </p:txBody>
      </p:sp>
    </p:spTree>
    <p:extLst>
      <p:ext uri="{BB962C8B-B14F-4D97-AF65-F5344CB8AC3E}">
        <p14:creationId xmlns:p14="http://schemas.microsoft.com/office/powerpoint/2010/main" val="1387497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idx="10"/>
          </p:nvPr>
        </p:nvSpPr>
        <p:spPr/>
        <p:txBody>
          <a:bodyPr/>
          <a:lstStyle/>
          <a:p>
            <a:pPr algn="r"/>
            <a:fld id="{8FAFC42E-EED4-4FAC-8504-0E821BFEC8C5}" type="slidenum">
              <a:rPr lang="hu-HU" sz="1400" b="0" strike="noStrike" spc="-1" smtClean="0">
                <a:solidFill>
                  <a:srgbClr val="000000"/>
                </a:solidFill>
                <a:uFill>
                  <a:solidFill>
                    <a:srgbClr val="FFFFFF"/>
                  </a:solidFill>
                </a:uFill>
                <a:latin typeface="Times New Roman"/>
              </a:rPr>
              <a:pPr algn="r"/>
              <a:t>31</a:t>
            </a:fld>
            <a:endParaRPr lang="hu-HU"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Deléciós</a:t>
            </a:r>
            <a:r>
              <a:rPr lang="hu-HU" dirty="0"/>
              <a:t> SNP, G/T -&gt; </a:t>
            </a:r>
            <a:r>
              <a:rPr lang="hu-HU" dirty="0" err="1"/>
              <a:t>frameshift</a:t>
            </a:r>
            <a:r>
              <a:rPr lang="hu-HU" dirty="0"/>
              <a:t> variáns, lokalizációs adatok</a:t>
            </a:r>
          </a:p>
        </p:txBody>
      </p:sp>
      <p:sp>
        <p:nvSpPr>
          <p:cNvPr id="4" name="Dia számának helye 3"/>
          <p:cNvSpPr>
            <a:spLocks noGrp="1"/>
          </p:cNvSpPr>
          <p:nvPr>
            <p:ph type="sldNum" sz="quarter" idx="5"/>
          </p:nvPr>
        </p:nvSpPr>
        <p:spPr/>
        <p:txBody>
          <a:bodyPr/>
          <a:lstStyle/>
          <a:p>
            <a:fld id="{CA432387-D42E-4004-8EF3-9C05DE79CACB}" type="slidenum">
              <a:rPr lang="hu-HU" smtClean="0"/>
              <a:t>34</a:t>
            </a:fld>
            <a:endParaRPr lang="hu-HU"/>
          </a:p>
        </p:txBody>
      </p:sp>
    </p:spTree>
    <p:extLst>
      <p:ext uri="{BB962C8B-B14F-4D97-AF65-F5344CB8AC3E}">
        <p14:creationId xmlns:p14="http://schemas.microsoft.com/office/powerpoint/2010/main" val="4205146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err="1">
                <a:solidFill>
                  <a:schemeClr val="tx1"/>
                </a:solidFill>
                <a:latin typeface="+mn-lt"/>
                <a:ea typeface="+mn-ea"/>
                <a:cs typeface="+mn-cs"/>
              </a:rPr>
              <a:t>Transcriptra</a:t>
            </a:r>
            <a:r>
              <a:rPr lang="hu-HU" sz="1200" b="0" i="0" u="none" strike="noStrike" kern="1200" baseline="0" dirty="0">
                <a:solidFill>
                  <a:schemeClr val="tx1"/>
                </a:solidFill>
                <a:latin typeface="+mn-lt"/>
                <a:ea typeface="+mn-ea"/>
                <a:cs typeface="+mn-cs"/>
              </a:rPr>
              <a:t> kattintani majd az </a:t>
            </a:r>
            <a:r>
              <a:rPr lang="hu-HU" sz="1200" b="0" i="0" u="none" strike="noStrike" kern="1200" baseline="0" dirty="0" err="1">
                <a:solidFill>
                  <a:schemeClr val="tx1"/>
                </a:solidFill>
                <a:latin typeface="+mn-lt"/>
                <a:ea typeface="+mn-ea"/>
                <a:cs typeface="+mn-cs"/>
              </a:rPr>
              <a:t>exonra</a:t>
            </a:r>
            <a:r>
              <a:rPr lang="hu-HU" sz="1200" b="0" i="0" u="none" strike="noStrike" kern="1200" baseline="0" dirty="0">
                <a:solidFill>
                  <a:schemeClr val="tx1"/>
                </a:solidFill>
                <a:latin typeface="+mn-lt"/>
                <a:ea typeface="+mn-ea"/>
                <a:cs typeface="+mn-cs"/>
              </a:rPr>
              <a:t>, transzlálódó régió kék,  </a:t>
            </a:r>
            <a:r>
              <a:rPr lang="hu-HU" sz="1200" b="0" i="0" u="none" strike="noStrike" kern="1200" baseline="0" dirty="0" err="1">
                <a:solidFill>
                  <a:schemeClr val="tx1"/>
                </a:solidFill>
                <a:latin typeface="+mn-lt"/>
                <a:ea typeface="+mn-ea"/>
                <a:cs typeface="+mn-cs"/>
              </a:rPr>
              <a:t>flanking</a:t>
            </a:r>
            <a:r>
              <a:rPr lang="hu-HU" sz="1200" b="0" i="0" u="none" strike="noStrike" kern="1200" baseline="0" dirty="0">
                <a:solidFill>
                  <a:schemeClr val="tx1"/>
                </a:solidFill>
                <a:latin typeface="+mn-lt"/>
                <a:ea typeface="+mn-ea"/>
                <a:cs typeface="+mn-cs"/>
              </a:rPr>
              <a:t> zöld </a:t>
            </a:r>
            <a:r>
              <a:rPr lang="hu-HU" sz="1200" b="0" i="0" u="none" strike="noStrike" kern="1200" baseline="0" dirty="0" err="1">
                <a:solidFill>
                  <a:schemeClr val="tx1"/>
                </a:solidFill>
                <a:latin typeface="+mn-lt"/>
                <a:ea typeface="+mn-ea"/>
                <a:cs typeface="+mn-cs"/>
              </a:rPr>
              <a:t>intron</a:t>
            </a:r>
            <a:r>
              <a:rPr lang="hu-HU" sz="1200" b="0" i="0" u="none" strike="noStrike" kern="1200" baseline="0" dirty="0">
                <a:solidFill>
                  <a:schemeClr val="tx1"/>
                </a:solidFill>
                <a:latin typeface="+mn-lt"/>
                <a:ea typeface="+mn-ea"/>
                <a:cs typeface="+mn-cs"/>
              </a:rPr>
              <a:t> kicsi szürke, UTR piros, SNP színe lásd fenn</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35</a:t>
            </a:fld>
            <a:endParaRPr lang="hu-HU"/>
          </a:p>
        </p:txBody>
      </p:sp>
    </p:spTree>
    <p:extLst>
      <p:ext uri="{BB962C8B-B14F-4D97-AF65-F5344CB8AC3E}">
        <p14:creationId xmlns:p14="http://schemas.microsoft.com/office/powerpoint/2010/main" val="1876614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ABC12CCC-C76C-4DA4-A2BE-3E7D47232B75}" type="slidenum">
              <a:rPr lang="hu-HU" smtClean="0"/>
              <a:pPr/>
              <a:t>36</a:t>
            </a:fld>
            <a:endParaRPr lang="hu-HU"/>
          </a:p>
        </p:txBody>
      </p:sp>
    </p:spTree>
    <p:extLst>
      <p:ext uri="{BB962C8B-B14F-4D97-AF65-F5344CB8AC3E}">
        <p14:creationId xmlns:p14="http://schemas.microsoft.com/office/powerpoint/2010/main" val="179618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dirty="0" err="1">
                <a:solidFill>
                  <a:srgbClr val="000000"/>
                </a:solidFill>
                <a:effectLst>
                  <a:outerShdw blurRad="38100" dist="38100" dir="2700000" algn="tl">
                    <a:srgbClr val="000000">
                      <a:alpha val="43137"/>
                    </a:srgbClr>
                  </a:outerShdw>
                </a:effectLst>
                <a:latin typeface="Calibri" panose="020F0502020204030204" pitchFamily="34" charset="0"/>
              </a:rPr>
              <a:t>USP25</a:t>
            </a:r>
            <a:endParaRPr lang="hu-HU" dirty="0"/>
          </a:p>
        </p:txBody>
      </p:sp>
      <p:sp>
        <p:nvSpPr>
          <p:cNvPr id="4" name="Dia számának helye 3"/>
          <p:cNvSpPr>
            <a:spLocks noGrp="1"/>
          </p:cNvSpPr>
          <p:nvPr>
            <p:ph type="sldNum" sz="quarter" idx="10"/>
          </p:nvPr>
        </p:nvSpPr>
        <p:spPr/>
        <p:txBody>
          <a:bodyPr/>
          <a:lstStyle/>
          <a:p>
            <a:fld id="{ABC12CCC-C76C-4DA4-A2BE-3E7D47232B75}" type="slidenum">
              <a:rPr lang="hu-HU" smtClean="0"/>
              <a:pPr/>
              <a:t>37</a:t>
            </a:fld>
            <a:endParaRPr lang="hu-HU"/>
          </a:p>
        </p:txBody>
      </p:sp>
    </p:spTree>
    <p:extLst>
      <p:ext uri="{BB962C8B-B14F-4D97-AF65-F5344CB8AC3E}">
        <p14:creationId xmlns:p14="http://schemas.microsoft.com/office/powerpoint/2010/main" val="1748160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Vajon melyik szövetben </a:t>
            </a:r>
            <a:r>
              <a:rPr lang="hu-HU" dirty="0" err="1"/>
              <a:t>expresszálódik</a:t>
            </a:r>
            <a:r>
              <a:rPr lang="hu-HU" dirty="0"/>
              <a:t>-e a BRCA2? Emlőplasztikai műtétjéből</a:t>
            </a:r>
          </a:p>
        </p:txBody>
      </p:sp>
      <p:sp>
        <p:nvSpPr>
          <p:cNvPr id="4" name="Dia számának helye 3"/>
          <p:cNvSpPr>
            <a:spLocks noGrp="1"/>
          </p:cNvSpPr>
          <p:nvPr>
            <p:ph type="sldNum" sz="quarter" idx="10"/>
          </p:nvPr>
        </p:nvSpPr>
        <p:spPr/>
        <p:txBody>
          <a:bodyPr/>
          <a:lstStyle/>
          <a:p>
            <a:fld id="{ABC12CCC-C76C-4DA4-A2BE-3E7D47232B75}" type="slidenum">
              <a:rPr lang="hu-HU" smtClean="0"/>
              <a:pPr/>
              <a:t>38</a:t>
            </a:fld>
            <a:endParaRPr lang="hu-HU"/>
          </a:p>
        </p:txBody>
      </p:sp>
    </p:spTree>
    <p:extLst>
      <p:ext uri="{BB962C8B-B14F-4D97-AF65-F5344CB8AC3E}">
        <p14:creationId xmlns:p14="http://schemas.microsoft.com/office/powerpoint/2010/main" val="3258727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Most egy nagyon egyszerű megoldás </a:t>
            </a:r>
          </a:p>
          <a:p>
            <a:r>
              <a:rPr lang="hu-HU" sz="1200" b="0" i="0" u="none" strike="noStrike" kern="1200" baseline="0" dirty="0" err="1">
                <a:solidFill>
                  <a:schemeClr val="tx1"/>
                </a:solidFill>
                <a:latin typeface="+mn-lt"/>
                <a:ea typeface="+mn-ea"/>
                <a:cs typeface="+mn-cs"/>
              </a:rPr>
              <a:t>transzkript</a:t>
            </a:r>
            <a:r>
              <a:rPr lang="hu-HU" sz="1200" b="0" i="0" u="none" strike="noStrike" kern="1200" baseline="0" dirty="0">
                <a:solidFill>
                  <a:schemeClr val="tx1"/>
                </a:solidFill>
                <a:latin typeface="+mn-lt"/>
                <a:ea typeface="+mn-ea"/>
                <a:cs typeface="+mn-cs"/>
              </a:rPr>
              <a:t> re menj rá, aztán </a:t>
            </a:r>
            <a:r>
              <a:rPr lang="hu-HU" sz="1200" b="0" i="0" u="none" strike="noStrike" kern="1200" baseline="0" dirty="0" err="1">
                <a:solidFill>
                  <a:schemeClr val="tx1"/>
                </a:solidFill>
                <a:latin typeface="+mn-lt"/>
                <a:ea typeface="+mn-ea"/>
                <a:cs typeface="+mn-cs"/>
              </a:rPr>
              <a:t>custom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tracks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ra</a:t>
            </a:r>
            <a:r>
              <a:rPr lang="hu-HU" sz="1200" b="0" i="0" u="none" strike="noStrike" kern="1200" baseline="0" dirty="0">
                <a:solidFill>
                  <a:schemeClr val="tx1"/>
                </a:solidFill>
                <a:latin typeface="+mn-lt"/>
                <a:ea typeface="+mn-ea"/>
                <a:cs typeface="+mn-cs"/>
              </a:rPr>
              <a:t> add </a:t>
            </a:r>
            <a:r>
              <a:rPr lang="hu-HU" sz="1200" b="0" i="0" u="none" strike="noStrike" kern="1200" baseline="0" dirty="0" err="1">
                <a:solidFill>
                  <a:schemeClr val="tx1"/>
                </a:solidFill>
                <a:latin typeface="+mn-lt"/>
                <a:ea typeface="+mn-ea"/>
                <a:cs typeface="+mn-cs"/>
              </a:rPr>
              <a:t>data</a:t>
            </a:r>
            <a:r>
              <a:rPr lang="hu-HU" sz="1200" b="0" i="0" u="none" strike="noStrike" kern="1200" baseline="0" dirty="0">
                <a:solidFill>
                  <a:schemeClr val="tx1"/>
                </a:solidFill>
                <a:latin typeface="+mn-lt"/>
                <a:ea typeface="+mn-ea"/>
                <a:cs typeface="+mn-cs"/>
              </a:rPr>
              <a:t> sokféle formátumú </a:t>
            </a:r>
            <a:r>
              <a:rPr lang="hu-HU" sz="1200" b="0" i="0" u="none" strike="noStrike" kern="1200" baseline="0" dirty="0" err="1">
                <a:solidFill>
                  <a:schemeClr val="tx1"/>
                </a:solidFill>
                <a:latin typeface="+mn-lt"/>
                <a:ea typeface="+mn-ea"/>
                <a:cs typeface="+mn-cs"/>
              </a:rPr>
              <a:t>kézellbeírt</a:t>
            </a:r>
            <a:r>
              <a:rPr lang="hu-HU" sz="1200" b="0" i="0" u="none" strike="noStrike" kern="1200" baseline="0" dirty="0">
                <a:solidFill>
                  <a:schemeClr val="tx1"/>
                </a:solidFill>
                <a:latin typeface="+mn-lt"/>
                <a:ea typeface="+mn-ea"/>
                <a:cs typeface="+mn-cs"/>
              </a:rPr>
              <a:t>, vagy fájlként feltöltött adatot(</a:t>
            </a:r>
            <a:r>
              <a:rPr lang="hu-HU" sz="1200" b="0" i="0" u="none" strike="noStrike" kern="1200" baseline="0" dirty="0" err="1">
                <a:solidFill>
                  <a:schemeClr val="tx1"/>
                </a:solidFill>
                <a:latin typeface="+mn-lt"/>
                <a:ea typeface="+mn-ea"/>
                <a:cs typeface="+mn-cs"/>
              </a:rPr>
              <a:t>bam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gff</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bed</a:t>
            </a:r>
            <a:r>
              <a:rPr lang="hu-HU" sz="1200" b="0" i="0" u="none" strike="noStrike" kern="1200" baseline="0" dirty="0">
                <a:solidFill>
                  <a:schemeClr val="tx1"/>
                </a:solidFill>
                <a:latin typeface="+mn-lt"/>
                <a:ea typeface="+mn-ea"/>
                <a:cs typeface="+mn-cs"/>
              </a:rPr>
              <a:t>) betölthet pl. BRCA2 –t megkeres a UCSC-ben a </a:t>
            </a:r>
            <a:r>
              <a:rPr lang="hu-HU" sz="1200" b="0" i="0" u="none" strike="noStrike" kern="1200" baseline="0" dirty="0" err="1">
                <a:solidFill>
                  <a:schemeClr val="tx1"/>
                </a:solidFill>
                <a:latin typeface="+mn-lt"/>
                <a:ea typeface="+mn-ea"/>
                <a:cs typeface="+mn-cs"/>
              </a:rPr>
              <a:t>table</a:t>
            </a:r>
            <a:r>
              <a:rPr lang="hu-HU" sz="1200" b="0" i="0" u="none" strike="noStrike" kern="1200" baseline="0" dirty="0">
                <a:solidFill>
                  <a:schemeClr val="tx1"/>
                </a:solidFill>
                <a:latin typeface="+mn-lt"/>
                <a:ea typeface="+mn-ea"/>
                <a:cs typeface="+mn-cs"/>
              </a:rPr>
              <a:t> browser </a:t>
            </a:r>
            <a:r>
              <a:rPr lang="hu-HU" sz="1200" b="0" i="0" u="none" strike="noStrike" kern="1200" baseline="0" dirty="0" err="1">
                <a:solidFill>
                  <a:schemeClr val="tx1"/>
                </a:solidFill>
                <a:latin typeface="+mn-lt"/>
                <a:ea typeface="+mn-ea"/>
                <a:cs typeface="+mn-cs"/>
              </a:rPr>
              <a:t>bed</a:t>
            </a:r>
            <a:r>
              <a:rPr lang="hu-HU" sz="1200" b="0" i="0" u="none" strike="noStrike" kern="1200" baseline="0" dirty="0">
                <a:solidFill>
                  <a:schemeClr val="tx1"/>
                </a:solidFill>
                <a:latin typeface="+mn-lt"/>
                <a:ea typeface="+mn-ea"/>
                <a:cs typeface="+mn-cs"/>
              </a:rPr>
              <a:t> –ként és egyszerűen bemásolod az </a:t>
            </a:r>
            <a:r>
              <a:rPr lang="hu-HU" sz="1200" b="0" i="0" u="none" strike="noStrike" kern="1200" baseline="0" dirty="0" err="1">
                <a:solidFill>
                  <a:schemeClr val="tx1"/>
                </a:solidFill>
                <a:latin typeface="+mn-lt"/>
                <a:ea typeface="+mn-ea"/>
                <a:cs typeface="+mn-cs"/>
              </a:rPr>
              <a:t>ensembl</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configure</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page</a:t>
            </a:r>
            <a:r>
              <a:rPr lang="hu-HU" sz="1200" b="0" i="0" u="none" strike="noStrike" kern="1200" baseline="0" dirty="0">
                <a:solidFill>
                  <a:schemeClr val="tx1"/>
                </a:solidFill>
                <a:latin typeface="+mn-lt"/>
                <a:ea typeface="+mn-ea"/>
                <a:cs typeface="+mn-cs"/>
              </a:rPr>
              <a:t> -add </a:t>
            </a:r>
            <a:r>
              <a:rPr lang="hu-HU" sz="1200" b="0" i="0" u="none" strike="noStrike" kern="1200" baseline="0" dirty="0" err="1">
                <a:solidFill>
                  <a:schemeClr val="tx1"/>
                </a:solidFill>
                <a:latin typeface="+mn-lt"/>
                <a:ea typeface="+mn-ea"/>
                <a:cs typeface="+mn-cs"/>
              </a:rPr>
              <a:t>custom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track-jébe</a:t>
            </a:r>
            <a:r>
              <a:rPr lang="hu-HU" sz="1200" b="0" i="0" u="none" strike="noStrike" kern="1200" baseline="0" dirty="0">
                <a:solidFill>
                  <a:schemeClr val="tx1"/>
                </a:solidFill>
                <a:latin typeface="+mn-lt"/>
                <a:ea typeface="+mn-ea"/>
                <a:cs typeface="+mn-cs"/>
              </a:rPr>
              <a:t> ( Vigyázat assembly egyezésre! ) </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39</a:t>
            </a:fld>
            <a:endParaRPr lang="hu-HU"/>
          </a:p>
        </p:txBody>
      </p:sp>
    </p:spTree>
    <p:extLst>
      <p:ext uri="{BB962C8B-B14F-4D97-AF65-F5344CB8AC3E}">
        <p14:creationId xmlns:p14="http://schemas.microsoft.com/office/powerpoint/2010/main" val="3756779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EZT A DIÁT NEM FOGJUK KÉRDEZNI A VIZSGÁN!!!</a:t>
            </a:r>
          </a:p>
          <a:p>
            <a:endParaRPr lang="hu-HU"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Most egy nagyon egyszerű megoldás </a:t>
            </a:r>
          </a:p>
          <a:p>
            <a:r>
              <a:rPr lang="hu-HU" sz="1200" b="0" i="0" u="none" strike="noStrike" kern="1200" baseline="0" dirty="0" err="1">
                <a:solidFill>
                  <a:schemeClr val="tx1"/>
                </a:solidFill>
                <a:latin typeface="+mn-lt"/>
                <a:ea typeface="+mn-ea"/>
                <a:cs typeface="+mn-cs"/>
              </a:rPr>
              <a:t>transzkript</a:t>
            </a:r>
            <a:r>
              <a:rPr lang="hu-HU" sz="1200" b="0" i="0" u="none" strike="noStrike" kern="1200" baseline="0" dirty="0">
                <a:solidFill>
                  <a:schemeClr val="tx1"/>
                </a:solidFill>
                <a:latin typeface="+mn-lt"/>
                <a:ea typeface="+mn-ea"/>
                <a:cs typeface="+mn-cs"/>
              </a:rPr>
              <a:t> re menj rá, aztán </a:t>
            </a:r>
            <a:r>
              <a:rPr lang="hu-HU" sz="1200" b="0" i="0" u="none" strike="noStrike" kern="1200" baseline="0" dirty="0" err="1">
                <a:solidFill>
                  <a:schemeClr val="tx1"/>
                </a:solidFill>
                <a:latin typeface="+mn-lt"/>
                <a:ea typeface="+mn-ea"/>
                <a:cs typeface="+mn-cs"/>
              </a:rPr>
              <a:t>custom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tracks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ra</a:t>
            </a:r>
            <a:r>
              <a:rPr lang="hu-HU" sz="1200" b="0" i="0" u="none" strike="noStrike" kern="1200" baseline="0" dirty="0">
                <a:solidFill>
                  <a:schemeClr val="tx1"/>
                </a:solidFill>
                <a:latin typeface="+mn-lt"/>
                <a:ea typeface="+mn-ea"/>
                <a:cs typeface="+mn-cs"/>
              </a:rPr>
              <a:t> add </a:t>
            </a:r>
            <a:r>
              <a:rPr lang="hu-HU" sz="1200" b="0" i="0" u="none" strike="noStrike" kern="1200" baseline="0" dirty="0" err="1">
                <a:solidFill>
                  <a:schemeClr val="tx1"/>
                </a:solidFill>
                <a:latin typeface="+mn-lt"/>
                <a:ea typeface="+mn-ea"/>
                <a:cs typeface="+mn-cs"/>
              </a:rPr>
              <a:t>data</a:t>
            </a:r>
            <a:r>
              <a:rPr lang="hu-HU" sz="1200" b="0" i="0" u="none" strike="noStrike" kern="1200" baseline="0" dirty="0">
                <a:solidFill>
                  <a:schemeClr val="tx1"/>
                </a:solidFill>
                <a:latin typeface="+mn-lt"/>
                <a:ea typeface="+mn-ea"/>
                <a:cs typeface="+mn-cs"/>
              </a:rPr>
              <a:t> sokféle formátumú </a:t>
            </a:r>
            <a:r>
              <a:rPr lang="hu-HU" sz="1200" b="0" i="0" u="none" strike="noStrike" kern="1200" baseline="0" dirty="0" err="1">
                <a:solidFill>
                  <a:schemeClr val="tx1"/>
                </a:solidFill>
                <a:latin typeface="+mn-lt"/>
                <a:ea typeface="+mn-ea"/>
                <a:cs typeface="+mn-cs"/>
              </a:rPr>
              <a:t>kézel</a:t>
            </a:r>
            <a:r>
              <a:rPr lang="hu-HU" sz="1200" b="0" i="0" u="none" strike="noStrike" kern="1200" baseline="0" dirty="0">
                <a:solidFill>
                  <a:schemeClr val="tx1"/>
                </a:solidFill>
                <a:latin typeface="+mn-lt"/>
                <a:ea typeface="+mn-ea"/>
                <a:cs typeface="+mn-cs"/>
              </a:rPr>
              <a:t> beírt, vagy fájlként feltöltött adatot(</a:t>
            </a:r>
            <a:r>
              <a:rPr lang="hu-HU" sz="1200" b="0" i="0" u="none" strike="noStrike" kern="1200" baseline="0" dirty="0" err="1">
                <a:solidFill>
                  <a:schemeClr val="tx1"/>
                </a:solidFill>
                <a:latin typeface="+mn-lt"/>
                <a:ea typeface="+mn-ea"/>
                <a:cs typeface="+mn-cs"/>
              </a:rPr>
              <a:t>bam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gff</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bed</a:t>
            </a:r>
            <a:r>
              <a:rPr lang="hu-HU" sz="1200" b="0" i="0" u="none" strike="noStrike" kern="1200" baseline="0" dirty="0">
                <a:solidFill>
                  <a:schemeClr val="tx1"/>
                </a:solidFill>
                <a:latin typeface="+mn-lt"/>
                <a:ea typeface="+mn-ea"/>
                <a:cs typeface="+mn-cs"/>
              </a:rPr>
              <a:t>) betölthet pl. BRCA2 –t megkeres a UCSC-ben a </a:t>
            </a:r>
            <a:r>
              <a:rPr lang="hu-HU" sz="1200" b="0" i="0" u="none" strike="noStrike" kern="1200" baseline="0" dirty="0" err="1">
                <a:solidFill>
                  <a:schemeClr val="tx1"/>
                </a:solidFill>
                <a:latin typeface="+mn-lt"/>
                <a:ea typeface="+mn-ea"/>
                <a:cs typeface="+mn-cs"/>
              </a:rPr>
              <a:t>table</a:t>
            </a:r>
            <a:r>
              <a:rPr lang="hu-HU" sz="1200" b="0" i="0" u="none" strike="noStrike" kern="1200" baseline="0" dirty="0">
                <a:solidFill>
                  <a:schemeClr val="tx1"/>
                </a:solidFill>
                <a:latin typeface="+mn-lt"/>
                <a:ea typeface="+mn-ea"/>
                <a:cs typeface="+mn-cs"/>
              </a:rPr>
              <a:t> browser </a:t>
            </a:r>
            <a:r>
              <a:rPr lang="hu-HU" sz="1200" b="0" i="0" u="none" strike="noStrike" kern="1200" baseline="0" dirty="0" err="1">
                <a:solidFill>
                  <a:schemeClr val="tx1"/>
                </a:solidFill>
                <a:latin typeface="+mn-lt"/>
                <a:ea typeface="+mn-ea"/>
                <a:cs typeface="+mn-cs"/>
              </a:rPr>
              <a:t>bed</a:t>
            </a:r>
            <a:r>
              <a:rPr lang="hu-HU" sz="1200" b="0" i="0" u="none" strike="noStrike" kern="1200" baseline="0" dirty="0">
                <a:solidFill>
                  <a:schemeClr val="tx1"/>
                </a:solidFill>
                <a:latin typeface="+mn-lt"/>
                <a:ea typeface="+mn-ea"/>
                <a:cs typeface="+mn-cs"/>
              </a:rPr>
              <a:t> –ként és egyszerűen bemásolod az </a:t>
            </a:r>
            <a:r>
              <a:rPr lang="hu-HU" sz="1200" b="0" i="0" u="none" strike="noStrike" kern="1200" baseline="0" dirty="0" err="1">
                <a:solidFill>
                  <a:schemeClr val="tx1"/>
                </a:solidFill>
                <a:latin typeface="+mn-lt"/>
                <a:ea typeface="+mn-ea"/>
                <a:cs typeface="+mn-cs"/>
              </a:rPr>
              <a:t>ensembl</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configure</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page</a:t>
            </a:r>
            <a:r>
              <a:rPr lang="hu-HU" sz="1200" b="0" i="0" u="none" strike="noStrike" kern="1200" baseline="0" dirty="0">
                <a:solidFill>
                  <a:schemeClr val="tx1"/>
                </a:solidFill>
                <a:latin typeface="+mn-lt"/>
                <a:ea typeface="+mn-ea"/>
                <a:cs typeface="+mn-cs"/>
              </a:rPr>
              <a:t> -add </a:t>
            </a:r>
            <a:r>
              <a:rPr lang="hu-HU" sz="1200" b="0" i="0" u="none" strike="noStrike" kern="1200" baseline="0" dirty="0" err="1">
                <a:solidFill>
                  <a:schemeClr val="tx1"/>
                </a:solidFill>
                <a:latin typeface="+mn-lt"/>
                <a:ea typeface="+mn-ea"/>
                <a:cs typeface="+mn-cs"/>
              </a:rPr>
              <a:t>custom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track-jébe</a:t>
            </a:r>
            <a:r>
              <a:rPr lang="hu-HU" sz="1200" b="0" i="0" u="none" strike="noStrike" kern="1200" baseline="0" dirty="0">
                <a:solidFill>
                  <a:schemeClr val="tx1"/>
                </a:solidFill>
                <a:latin typeface="+mn-lt"/>
                <a:ea typeface="+mn-ea"/>
                <a:cs typeface="+mn-cs"/>
              </a:rPr>
              <a:t> ( Vigyázat assembly egyezésre! ) </a:t>
            </a:r>
            <a:r>
              <a:rPr lang="en-US" sz="1200" b="1" i="0" kern="1200" dirty="0" err="1">
                <a:solidFill>
                  <a:schemeClr val="tx1"/>
                </a:solidFill>
                <a:effectLst/>
                <a:latin typeface="+mn-lt"/>
                <a:ea typeface="+mn-ea"/>
                <a:cs typeface="+mn-cs"/>
              </a:rPr>
              <a:t>chrom</a:t>
            </a:r>
            <a:r>
              <a:rPr lang="en-US" sz="1200" b="0" i="0" kern="1200" dirty="0">
                <a:solidFill>
                  <a:schemeClr val="tx1"/>
                </a:solidFill>
                <a:effectLst/>
                <a:latin typeface="+mn-lt"/>
                <a:ea typeface="+mn-ea"/>
                <a:cs typeface="+mn-cs"/>
              </a:rPr>
              <a:t> - The name of the chromosome (e.g. chr3, </a:t>
            </a:r>
            <a:r>
              <a:rPr lang="en-US" sz="1200" b="0" i="0" kern="1200" dirty="0" err="1">
                <a:solidFill>
                  <a:schemeClr val="tx1"/>
                </a:solidFill>
                <a:effectLst/>
                <a:latin typeface="+mn-lt"/>
                <a:ea typeface="+mn-ea"/>
                <a:cs typeface="+mn-cs"/>
              </a:rPr>
              <a:t>chrY</a:t>
            </a:r>
            <a:r>
              <a:rPr lang="en-US" sz="1200" b="0" i="0" kern="1200" dirty="0">
                <a:solidFill>
                  <a:schemeClr val="tx1"/>
                </a:solidFill>
                <a:effectLst/>
                <a:latin typeface="+mn-lt"/>
                <a:ea typeface="+mn-ea"/>
                <a:cs typeface="+mn-cs"/>
              </a:rPr>
              <a:t>, chr2_random) or scaffold (e.g. scaffold10671).</a:t>
            </a:r>
          </a:p>
          <a:p>
            <a:r>
              <a:rPr lang="en-US" sz="1200" b="1" i="0" kern="1200" dirty="0" err="1">
                <a:solidFill>
                  <a:schemeClr val="tx1"/>
                </a:solidFill>
                <a:effectLst/>
                <a:latin typeface="+mn-lt"/>
                <a:ea typeface="+mn-ea"/>
                <a:cs typeface="+mn-cs"/>
              </a:rPr>
              <a:t>chromStart</a:t>
            </a:r>
            <a:r>
              <a:rPr lang="en-US" sz="1200" b="0" i="0" kern="1200" dirty="0">
                <a:solidFill>
                  <a:schemeClr val="tx1"/>
                </a:solidFill>
                <a:effectLst/>
                <a:latin typeface="+mn-lt"/>
                <a:ea typeface="+mn-ea"/>
                <a:cs typeface="+mn-cs"/>
              </a:rPr>
              <a:t> - The starting position of the feature in the chromosome or scaffold. The first base in a chromosome is numbered 0.</a:t>
            </a:r>
          </a:p>
          <a:p>
            <a:r>
              <a:rPr lang="en-US" sz="1200" b="1" i="0" kern="1200" dirty="0" err="1">
                <a:solidFill>
                  <a:schemeClr val="tx1"/>
                </a:solidFill>
                <a:effectLst/>
                <a:latin typeface="+mn-lt"/>
                <a:ea typeface="+mn-ea"/>
                <a:cs typeface="+mn-cs"/>
              </a:rPr>
              <a:t>chromEnd</a:t>
            </a:r>
            <a:r>
              <a:rPr lang="en-US" sz="1200" b="0" i="0" kern="1200" dirty="0">
                <a:solidFill>
                  <a:schemeClr val="tx1"/>
                </a:solidFill>
                <a:effectLst/>
                <a:latin typeface="+mn-lt"/>
                <a:ea typeface="+mn-ea"/>
                <a:cs typeface="+mn-cs"/>
              </a:rPr>
              <a:t> - The ending position of the feature in the chromosome or scaffold. The </a:t>
            </a:r>
            <a:r>
              <a:rPr lang="en-US" sz="1200" b="0" i="1" kern="1200" dirty="0" err="1">
                <a:solidFill>
                  <a:schemeClr val="tx1"/>
                </a:solidFill>
                <a:effectLst/>
                <a:latin typeface="+mn-lt"/>
                <a:ea typeface="+mn-ea"/>
                <a:cs typeface="+mn-cs"/>
              </a:rPr>
              <a:t>chromEnd</a:t>
            </a:r>
            <a:r>
              <a:rPr lang="en-US" sz="1200" b="0" i="0" kern="1200" dirty="0">
                <a:solidFill>
                  <a:schemeClr val="tx1"/>
                </a:solidFill>
                <a:effectLst/>
                <a:latin typeface="+mn-lt"/>
                <a:ea typeface="+mn-ea"/>
                <a:cs typeface="+mn-cs"/>
              </a:rPr>
              <a:t> base is not included in the display of the feature. For example, the first 100 bases of a chromosome are defined as </a:t>
            </a:r>
            <a:r>
              <a:rPr lang="en-US" sz="1200" b="0" i="1" kern="1200" dirty="0" err="1">
                <a:solidFill>
                  <a:schemeClr val="tx1"/>
                </a:solidFill>
                <a:effectLst/>
                <a:latin typeface="+mn-lt"/>
                <a:ea typeface="+mn-ea"/>
                <a:cs typeface="+mn-cs"/>
              </a:rPr>
              <a:t>chromStart</a:t>
            </a:r>
            <a:r>
              <a:rPr lang="en-US" sz="1200" b="0" i="1" kern="1200" dirty="0">
                <a:solidFill>
                  <a:schemeClr val="tx1"/>
                </a:solidFill>
                <a:effectLst/>
                <a:latin typeface="+mn-lt"/>
                <a:ea typeface="+mn-ea"/>
                <a:cs typeface="+mn-cs"/>
              </a:rPr>
              <a:t>=0, </a:t>
            </a:r>
            <a:r>
              <a:rPr lang="en-US" sz="1200" b="0" i="1" kern="1200" dirty="0" err="1">
                <a:solidFill>
                  <a:schemeClr val="tx1"/>
                </a:solidFill>
                <a:effectLst/>
                <a:latin typeface="+mn-lt"/>
                <a:ea typeface="+mn-ea"/>
                <a:cs typeface="+mn-cs"/>
              </a:rPr>
              <a:t>chromEnd</a:t>
            </a:r>
            <a:r>
              <a:rPr lang="en-US" sz="1200" b="0" i="1" kern="1200" dirty="0">
                <a:solidFill>
                  <a:schemeClr val="tx1"/>
                </a:solidFill>
                <a:effectLst/>
                <a:latin typeface="+mn-lt"/>
                <a:ea typeface="+mn-ea"/>
                <a:cs typeface="+mn-cs"/>
              </a:rPr>
              <a:t>=100</a:t>
            </a:r>
            <a:r>
              <a:rPr lang="en-US" sz="1200" b="0" i="0" kern="1200" dirty="0">
                <a:solidFill>
                  <a:schemeClr val="tx1"/>
                </a:solidFill>
                <a:effectLst/>
                <a:latin typeface="+mn-lt"/>
                <a:ea typeface="+mn-ea"/>
                <a:cs typeface="+mn-cs"/>
              </a:rPr>
              <a:t>, and span the bases numbered 0-99.</a:t>
            </a:r>
          </a:p>
          <a:p>
            <a:r>
              <a:rPr lang="en-US" sz="1200" b="0" i="0" kern="1200" dirty="0">
                <a:solidFill>
                  <a:schemeClr val="tx1"/>
                </a:solidFill>
                <a:effectLst/>
                <a:latin typeface="+mn-lt"/>
                <a:ea typeface="+mn-ea"/>
                <a:cs typeface="+mn-cs"/>
              </a:rPr>
              <a:t>The 9 additional optional BED fields are:</a:t>
            </a:r>
          </a:p>
          <a:p>
            <a:r>
              <a:rPr lang="en-US" sz="1200" b="1" i="0" kern="1200" dirty="0">
                <a:solidFill>
                  <a:schemeClr val="tx1"/>
                </a:solidFill>
                <a:effectLst/>
                <a:latin typeface="+mn-lt"/>
                <a:ea typeface="+mn-ea"/>
                <a:cs typeface="+mn-cs"/>
              </a:rPr>
              <a:t>name</a:t>
            </a:r>
            <a:r>
              <a:rPr lang="en-US" sz="1200" b="0" i="0" kern="1200" dirty="0">
                <a:solidFill>
                  <a:schemeClr val="tx1"/>
                </a:solidFill>
                <a:effectLst/>
                <a:latin typeface="+mn-lt"/>
                <a:ea typeface="+mn-ea"/>
                <a:cs typeface="+mn-cs"/>
              </a:rPr>
              <a:t> - Defines the name of the BED line. This label is displayed to the left of the BED line in the Genome Browser window when the track is open to full display mode or directly to the left of the item in pack mode.</a:t>
            </a:r>
          </a:p>
          <a:p>
            <a:r>
              <a:rPr lang="en-US" sz="1200" b="1" i="0" kern="1200" dirty="0">
                <a:solidFill>
                  <a:schemeClr val="tx1"/>
                </a:solidFill>
                <a:effectLst/>
                <a:latin typeface="+mn-lt"/>
                <a:ea typeface="+mn-ea"/>
                <a:cs typeface="+mn-cs"/>
              </a:rPr>
              <a:t>score</a:t>
            </a:r>
            <a:r>
              <a:rPr lang="en-US" sz="1200" b="0" i="0" kern="1200" dirty="0">
                <a:solidFill>
                  <a:schemeClr val="tx1"/>
                </a:solidFill>
                <a:effectLst/>
                <a:latin typeface="+mn-lt"/>
                <a:ea typeface="+mn-ea"/>
                <a:cs typeface="+mn-cs"/>
              </a:rPr>
              <a:t> - A score between 0 and 1000. If the track line </a:t>
            </a:r>
            <a:r>
              <a:rPr lang="en-US" sz="1200" b="0" i="1" kern="1200" dirty="0" err="1">
                <a:solidFill>
                  <a:schemeClr val="tx1"/>
                </a:solidFill>
                <a:effectLst/>
                <a:latin typeface="+mn-lt"/>
                <a:ea typeface="+mn-ea"/>
                <a:cs typeface="+mn-cs"/>
              </a:rPr>
              <a:t>useScore</a:t>
            </a:r>
            <a:r>
              <a:rPr lang="en-US" sz="1200" b="0" i="0" kern="1200" dirty="0">
                <a:solidFill>
                  <a:schemeClr val="tx1"/>
                </a:solidFill>
                <a:effectLst/>
                <a:latin typeface="+mn-lt"/>
                <a:ea typeface="+mn-ea"/>
                <a:cs typeface="+mn-cs"/>
              </a:rPr>
              <a:t> attribute is set to 1 for this annotation data set, the </a:t>
            </a:r>
            <a:r>
              <a:rPr lang="en-US" sz="1200" b="0" i="1" kern="1200" dirty="0">
                <a:solidFill>
                  <a:schemeClr val="tx1"/>
                </a:solidFill>
                <a:effectLst/>
                <a:latin typeface="+mn-lt"/>
                <a:ea typeface="+mn-ea"/>
                <a:cs typeface="+mn-cs"/>
              </a:rPr>
              <a:t>score</a:t>
            </a:r>
            <a:r>
              <a:rPr lang="en-US" sz="1200" b="0" i="0" kern="1200" dirty="0">
                <a:solidFill>
                  <a:schemeClr val="tx1"/>
                </a:solidFill>
                <a:effectLst/>
                <a:latin typeface="+mn-lt"/>
                <a:ea typeface="+mn-ea"/>
                <a:cs typeface="+mn-cs"/>
              </a:rPr>
              <a:t> value will determine the level of gray in which this feature is displayed (higher numbers = darker gray). This table shows the Genome Browser's translation of BED score values into shades of </a:t>
            </a:r>
            <a:r>
              <a:rPr lang="en-US" sz="1200" b="0" i="0" kern="1200" dirty="0" err="1">
                <a:solidFill>
                  <a:schemeClr val="tx1"/>
                </a:solidFill>
                <a:effectLst/>
                <a:latin typeface="+mn-lt"/>
                <a:ea typeface="+mn-ea"/>
                <a:cs typeface="+mn-cs"/>
              </a:rPr>
              <a:t>gray:shade</a:t>
            </a:r>
            <a:r>
              <a:rPr lang="en-US" sz="1200" b="0" i="0" kern="1200" dirty="0">
                <a:solidFill>
                  <a:schemeClr val="tx1"/>
                </a:solidFill>
                <a:effectLst/>
                <a:latin typeface="+mn-lt"/>
                <a:ea typeface="+mn-ea"/>
                <a:cs typeface="+mn-cs"/>
              </a:rPr>
              <a:t>         score in range  ≤ 166167-277278-388389-499500-611612-722723-833834-944≥ 945</a:t>
            </a:r>
          </a:p>
          <a:p>
            <a:r>
              <a:rPr lang="en-US" sz="1200" b="1" i="0" kern="1200" dirty="0">
                <a:solidFill>
                  <a:schemeClr val="tx1"/>
                </a:solidFill>
                <a:effectLst/>
                <a:latin typeface="+mn-lt"/>
                <a:ea typeface="+mn-ea"/>
                <a:cs typeface="+mn-cs"/>
              </a:rPr>
              <a:t>strand</a:t>
            </a:r>
            <a:r>
              <a:rPr lang="en-US" sz="1200" b="0" i="0" kern="1200" dirty="0">
                <a:solidFill>
                  <a:schemeClr val="tx1"/>
                </a:solidFill>
                <a:effectLst/>
                <a:latin typeface="+mn-lt"/>
                <a:ea typeface="+mn-ea"/>
                <a:cs typeface="+mn-cs"/>
              </a:rPr>
              <a:t> - Defines the strand. Either "." (=no strand) or "+" or "-".</a:t>
            </a:r>
          </a:p>
          <a:p>
            <a:r>
              <a:rPr lang="en-US" sz="1200" b="1" i="0" kern="1200" dirty="0" err="1">
                <a:solidFill>
                  <a:schemeClr val="tx1"/>
                </a:solidFill>
                <a:effectLst/>
                <a:latin typeface="+mn-lt"/>
                <a:ea typeface="+mn-ea"/>
                <a:cs typeface="+mn-cs"/>
              </a:rPr>
              <a:t>thickStart</a:t>
            </a:r>
            <a:r>
              <a:rPr lang="en-US" sz="1200" b="0" i="0" kern="1200" dirty="0">
                <a:solidFill>
                  <a:schemeClr val="tx1"/>
                </a:solidFill>
                <a:effectLst/>
                <a:latin typeface="+mn-lt"/>
                <a:ea typeface="+mn-ea"/>
                <a:cs typeface="+mn-cs"/>
              </a:rPr>
              <a:t> - The starting position at which the feature is drawn thickly (for example, the start codon in gene displays). When there is no thick part, </a:t>
            </a:r>
            <a:r>
              <a:rPr lang="en-US" sz="1200" b="0" i="0" kern="1200" dirty="0" err="1">
                <a:solidFill>
                  <a:schemeClr val="tx1"/>
                </a:solidFill>
                <a:effectLst/>
                <a:latin typeface="+mn-lt"/>
                <a:ea typeface="+mn-ea"/>
                <a:cs typeface="+mn-cs"/>
              </a:rPr>
              <a:t>thickStart</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thickEnd</a:t>
            </a:r>
            <a:r>
              <a:rPr lang="en-US" sz="1200" b="0" i="0" kern="1200" dirty="0">
                <a:solidFill>
                  <a:schemeClr val="tx1"/>
                </a:solidFill>
                <a:effectLst/>
                <a:latin typeface="+mn-lt"/>
                <a:ea typeface="+mn-ea"/>
                <a:cs typeface="+mn-cs"/>
              </a:rPr>
              <a:t> are usually set to the </a:t>
            </a:r>
            <a:r>
              <a:rPr lang="en-US" sz="1200" b="0" i="0" kern="1200" dirty="0" err="1">
                <a:solidFill>
                  <a:schemeClr val="tx1"/>
                </a:solidFill>
                <a:effectLst/>
                <a:latin typeface="+mn-lt"/>
                <a:ea typeface="+mn-ea"/>
                <a:cs typeface="+mn-cs"/>
              </a:rPr>
              <a:t>chromStart</a:t>
            </a:r>
            <a:r>
              <a:rPr lang="en-US" sz="1200" b="0" i="0" kern="1200" dirty="0">
                <a:solidFill>
                  <a:schemeClr val="tx1"/>
                </a:solidFill>
                <a:effectLst/>
                <a:latin typeface="+mn-lt"/>
                <a:ea typeface="+mn-ea"/>
                <a:cs typeface="+mn-cs"/>
              </a:rPr>
              <a:t> position.</a:t>
            </a:r>
          </a:p>
          <a:p>
            <a:r>
              <a:rPr lang="en-US" sz="1200" b="1" i="0" kern="1200" dirty="0" err="1">
                <a:solidFill>
                  <a:schemeClr val="tx1"/>
                </a:solidFill>
                <a:effectLst/>
                <a:latin typeface="+mn-lt"/>
                <a:ea typeface="+mn-ea"/>
                <a:cs typeface="+mn-cs"/>
              </a:rPr>
              <a:t>thickEnd</a:t>
            </a:r>
            <a:r>
              <a:rPr lang="en-US" sz="1200" b="0" i="0" kern="1200" dirty="0">
                <a:solidFill>
                  <a:schemeClr val="tx1"/>
                </a:solidFill>
                <a:effectLst/>
                <a:latin typeface="+mn-lt"/>
                <a:ea typeface="+mn-ea"/>
                <a:cs typeface="+mn-cs"/>
              </a:rPr>
              <a:t> - The ending position at which the feature is drawn thickly (for example the stop codon in gene displays).</a:t>
            </a:r>
          </a:p>
          <a:p>
            <a:r>
              <a:rPr lang="en-US" sz="1200" b="1" i="0" kern="1200" dirty="0" err="1">
                <a:solidFill>
                  <a:schemeClr val="tx1"/>
                </a:solidFill>
                <a:effectLst/>
                <a:latin typeface="+mn-lt"/>
                <a:ea typeface="+mn-ea"/>
                <a:cs typeface="+mn-cs"/>
              </a:rPr>
              <a:t>itemRgb</a:t>
            </a:r>
            <a:r>
              <a:rPr lang="en-US" sz="1200" b="0" i="0" kern="1200" dirty="0">
                <a:solidFill>
                  <a:schemeClr val="tx1"/>
                </a:solidFill>
                <a:effectLst/>
                <a:latin typeface="+mn-lt"/>
                <a:ea typeface="+mn-ea"/>
                <a:cs typeface="+mn-cs"/>
              </a:rPr>
              <a:t> - An RGB value of the form R,G,B (e.g. 255,0,0). If the track line </a:t>
            </a:r>
            <a:r>
              <a:rPr lang="en-US" sz="1200" b="0" i="1" kern="1200" dirty="0" err="1">
                <a:solidFill>
                  <a:schemeClr val="tx1"/>
                </a:solidFill>
                <a:effectLst/>
                <a:latin typeface="+mn-lt"/>
                <a:ea typeface="+mn-ea"/>
                <a:cs typeface="+mn-cs"/>
              </a:rPr>
              <a:t>itemRgb</a:t>
            </a:r>
            <a:r>
              <a:rPr lang="en-US" sz="1200" b="0" i="0" kern="1200" dirty="0">
                <a:solidFill>
                  <a:schemeClr val="tx1"/>
                </a:solidFill>
                <a:effectLst/>
                <a:latin typeface="+mn-lt"/>
                <a:ea typeface="+mn-ea"/>
                <a:cs typeface="+mn-cs"/>
              </a:rPr>
              <a:t> attribute is set to "On", this RBG value will determine the display color of the data contained in this BED line. NOTE: It is recommended that a simple color scheme (eight colors or less) be used with this attribute to avoid overwhelming the color resources of the Genome Browser and your Internet browser.</a:t>
            </a:r>
          </a:p>
          <a:p>
            <a:r>
              <a:rPr lang="en-US" sz="1200" b="1" i="0" kern="1200" dirty="0" err="1">
                <a:solidFill>
                  <a:schemeClr val="tx1"/>
                </a:solidFill>
                <a:effectLst/>
                <a:latin typeface="+mn-lt"/>
                <a:ea typeface="+mn-ea"/>
                <a:cs typeface="+mn-cs"/>
              </a:rPr>
              <a:t>blockCount</a:t>
            </a:r>
            <a:r>
              <a:rPr lang="en-US" sz="1200" b="0" i="0" kern="1200" dirty="0">
                <a:solidFill>
                  <a:schemeClr val="tx1"/>
                </a:solidFill>
                <a:effectLst/>
                <a:latin typeface="+mn-lt"/>
                <a:ea typeface="+mn-ea"/>
                <a:cs typeface="+mn-cs"/>
              </a:rPr>
              <a:t> - The number of blocks (exons) in the BED line.</a:t>
            </a:r>
          </a:p>
          <a:p>
            <a:r>
              <a:rPr lang="en-US" sz="1200" b="1" i="0" kern="1200" dirty="0" err="1">
                <a:solidFill>
                  <a:schemeClr val="tx1"/>
                </a:solidFill>
                <a:effectLst/>
                <a:latin typeface="+mn-lt"/>
                <a:ea typeface="+mn-ea"/>
                <a:cs typeface="+mn-cs"/>
              </a:rPr>
              <a:t>blockSizes</a:t>
            </a:r>
            <a:r>
              <a:rPr lang="en-US" sz="1200" b="0" i="0" kern="1200" dirty="0">
                <a:solidFill>
                  <a:schemeClr val="tx1"/>
                </a:solidFill>
                <a:effectLst/>
                <a:latin typeface="+mn-lt"/>
                <a:ea typeface="+mn-ea"/>
                <a:cs typeface="+mn-cs"/>
              </a:rPr>
              <a:t> - A comma-separated list of the block sizes. The number of items in this list should correspond to </a:t>
            </a:r>
            <a:r>
              <a:rPr lang="en-US" sz="1200" b="0" i="1" kern="1200" dirty="0" err="1">
                <a:solidFill>
                  <a:schemeClr val="tx1"/>
                </a:solidFill>
                <a:effectLst/>
                <a:latin typeface="+mn-lt"/>
                <a:ea typeface="+mn-ea"/>
                <a:cs typeface="+mn-cs"/>
              </a:rPr>
              <a:t>blockCount</a:t>
            </a:r>
            <a:r>
              <a:rPr lang="en-US" sz="1200" b="0"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blockStarts</a:t>
            </a:r>
            <a:r>
              <a:rPr lang="en-US" sz="1200" b="0" i="0" kern="1200" dirty="0">
                <a:solidFill>
                  <a:schemeClr val="tx1"/>
                </a:solidFill>
                <a:effectLst/>
                <a:latin typeface="+mn-lt"/>
                <a:ea typeface="+mn-ea"/>
                <a:cs typeface="+mn-cs"/>
              </a:rPr>
              <a:t> - A comma-separated list of block starts. All of the </a:t>
            </a:r>
            <a:r>
              <a:rPr lang="en-US" sz="1200" b="0" i="1" kern="1200" dirty="0" err="1">
                <a:solidFill>
                  <a:schemeClr val="tx1"/>
                </a:solidFill>
                <a:effectLst/>
                <a:latin typeface="+mn-lt"/>
                <a:ea typeface="+mn-ea"/>
                <a:cs typeface="+mn-cs"/>
              </a:rPr>
              <a:t>blockStart</a:t>
            </a:r>
            <a:r>
              <a:rPr lang="en-US" sz="1200" b="0" i="0" kern="1200" dirty="0">
                <a:solidFill>
                  <a:schemeClr val="tx1"/>
                </a:solidFill>
                <a:effectLst/>
                <a:latin typeface="+mn-lt"/>
                <a:ea typeface="+mn-ea"/>
                <a:cs typeface="+mn-cs"/>
              </a:rPr>
              <a:t> positions should be calculated relative to </a:t>
            </a:r>
            <a:r>
              <a:rPr lang="en-US" sz="1200" b="0" i="1" kern="1200" dirty="0" err="1">
                <a:solidFill>
                  <a:schemeClr val="tx1"/>
                </a:solidFill>
                <a:effectLst/>
                <a:latin typeface="+mn-lt"/>
                <a:ea typeface="+mn-ea"/>
                <a:cs typeface="+mn-cs"/>
              </a:rPr>
              <a:t>chromStart</a:t>
            </a:r>
            <a:r>
              <a:rPr lang="en-US" sz="1200" b="0" i="0" kern="1200" dirty="0">
                <a:solidFill>
                  <a:schemeClr val="tx1"/>
                </a:solidFill>
                <a:effectLst/>
                <a:latin typeface="+mn-lt"/>
                <a:ea typeface="+mn-ea"/>
                <a:cs typeface="+mn-cs"/>
              </a:rPr>
              <a:t>. The number of items in this list should correspond to </a:t>
            </a:r>
            <a:r>
              <a:rPr lang="en-US" sz="1200" b="0" i="1" kern="1200" dirty="0" err="1">
                <a:solidFill>
                  <a:schemeClr val="tx1"/>
                </a:solidFill>
                <a:effectLst/>
                <a:latin typeface="+mn-lt"/>
                <a:ea typeface="+mn-ea"/>
                <a:cs typeface="+mn-cs"/>
              </a:rPr>
              <a:t>blockCount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 BED files with block definitions, the first </a:t>
            </a:r>
            <a:r>
              <a:rPr lang="en-US" sz="1200" b="0" i="1" kern="1200" dirty="0" err="1">
                <a:solidFill>
                  <a:schemeClr val="tx1"/>
                </a:solidFill>
                <a:effectLst/>
                <a:latin typeface="+mn-lt"/>
                <a:ea typeface="+mn-ea"/>
                <a:cs typeface="+mn-cs"/>
              </a:rPr>
              <a:t>blockStart</a:t>
            </a:r>
            <a:r>
              <a:rPr lang="en-US" sz="1200" b="0" i="0" kern="1200" dirty="0">
                <a:solidFill>
                  <a:schemeClr val="tx1"/>
                </a:solidFill>
                <a:effectLst/>
                <a:latin typeface="+mn-lt"/>
                <a:ea typeface="+mn-ea"/>
                <a:cs typeface="+mn-cs"/>
              </a:rPr>
              <a:t> value must be 0, so that the first block begins at </a:t>
            </a:r>
            <a:r>
              <a:rPr lang="en-US" sz="1200" b="0" i="1" kern="1200" dirty="0" err="1">
                <a:solidFill>
                  <a:schemeClr val="tx1"/>
                </a:solidFill>
                <a:effectLst/>
                <a:latin typeface="+mn-lt"/>
                <a:ea typeface="+mn-ea"/>
                <a:cs typeface="+mn-cs"/>
              </a:rPr>
              <a:t>chromStart</a:t>
            </a:r>
            <a:r>
              <a:rPr lang="en-US" sz="1200" b="0" i="0" kern="1200" dirty="0">
                <a:solidFill>
                  <a:schemeClr val="tx1"/>
                </a:solidFill>
                <a:effectLst/>
                <a:latin typeface="+mn-lt"/>
                <a:ea typeface="+mn-ea"/>
                <a:cs typeface="+mn-cs"/>
              </a:rPr>
              <a:t>. Similarly, the final </a:t>
            </a:r>
            <a:r>
              <a:rPr lang="en-US" sz="1200" b="0" i="1" kern="1200" dirty="0" err="1">
                <a:solidFill>
                  <a:schemeClr val="tx1"/>
                </a:solidFill>
                <a:effectLst/>
                <a:latin typeface="+mn-lt"/>
                <a:ea typeface="+mn-ea"/>
                <a:cs typeface="+mn-cs"/>
              </a:rPr>
              <a:t>blockStart</a:t>
            </a:r>
            <a:r>
              <a:rPr lang="en-US" sz="1200" b="0" i="0" kern="1200" dirty="0">
                <a:solidFill>
                  <a:schemeClr val="tx1"/>
                </a:solidFill>
                <a:effectLst/>
                <a:latin typeface="+mn-lt"/>
                <a:ea typeface="+mn-ea"/>
                <a:cs typeface="+mn-cs"/>
              </a:rPr>
              <a:t> position plus the final </a:t>
            </a:r>
            <a:r>
              <a:rPr lang="en-US" sz="1200" b="0" i="1" kern="1200" dirty="0" err="1">
                <a:solidFill>
                  <a:schemeClr val="tx1"/>
                </a:solidFill>
                <a:effectLst/>
                <a:latin typeface="+mn-lt"/>
                <a:ea typeface="+mn-ea"/>
                <a:cs typeface="+mn-cs"/>
              </a:rPr>
              <a:t>blockSize</a:t>
            </a:r>
            <a:r>
              <a:rPr lang="en-US" sz="1200" b="0" i="0" kern="1200" dirty="0">
                <a:solidFill>
                  <a:schemeClr val="tx1"/>
                </a:solidFill>
                <a:effectLst/>
                <a:latin typeface="+mn-lt"/>
                <a:ea typeface="+mn-ea"/>
                <a:cs typeface="+mn-cs"/>
              </a:rPr>
              <a:t> value must equal </a:t>
            </a:r>
            <a:r>
              <a:rPr lang="en-US" sz="1200" b="0" i="1" kern="1200" dirty="0" err="1">
                <a:solidFill>
                  <a:schemeClr val="tx1"/>
                </a:solidFill>
                <a:effectLst/>
                <a:latin typeface="+mn-lt"/>
                <a:ea typeface="+mn-ea"/>
                <a:cs typeface="+mn-cs"/>
              </a:rPr>
              <a:t>chromEnd</a:t>
            </a:r>
            <a:r>
              <a:rPr lang="en-US" sz="1200" b="0" i="0" kern="1200" dirty="0">
                <a:solidFill>
                  <a:schemeClr val="tx1"/>
                </a:solidFill>
                <a:effectLst/>
                <a:latin typeface="+mn-lt"/>
                <a:ea typeface="+mn-ea"/>
                <a:cs typeface="+mn-cs"/>
              </a:rPr>
              <a:t>. Blocks may not overlap.</a:t>
            </a:r>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40</a:t>
            </a:fld>
            <a:endParaRPr lang="hu-HU"/>
          </a:p>
        </p:txBody>
      </p:sp>
    </p:spTree>
    <p:extLst>
      <p:ext uri="{BB962C8B-B14F-4D97-AF65-F5344CB8AC3E}">
        <p14:creationId xmlns:p14="http://schemas.microsoft.com/office/powerpoint/2010/main" val="136974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b="1" dirty="0">
                <a:effectLst>
                  <a:outerShdw blurRad="38100" dist="38100" dir="2700000" algn="tl">
                    <a:srgbClr val="000000">
                      <a:alpha val="43137"/>
                    </a:srgbClr>
                  </a:outerShdw>
                </a:effectLst>
              </a:rPr>
              <a:t>Europe</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EMBL – EBI: </a:t>
            </a:r>
          </a:p>
          <a:p>
            <a:pPr lvl="1"/>
            <a:r>
              <a:rPr lang="hu-HU" sz="2000" b="1" dirty="0">
                <a:effectLst>
                  <a:outerShdw blurRad="38100" dist="38100" dir="2700000" algn="tl">
                    <a:srgbClr val="000000">
                      <a:alpha val="43137"/>
                    </a:srgbClr>
                  </a:outerShdw>
                </a:effectLst>
              </a:rPr>
              <a:t>	</a:t>
            </a:r>
            <a:r>
              <a:rPr lang="hu-HU" b="1" dirty="0">
                <a:effectLst>
                  <a:outerShdw blurRad="38100" dist="38100" dir="2700000" algn="tl">
                    <a:srgbClr val="000000">
                      <a:alpha val="43137"/>
                    </a:srgbClr>
                  </a:outerShdw>
                </a:effectLst>
              </a:rPr>
              <a:t>European </a:t>
            </a:r>
            <a:r>
              <a:rPr lang="hu-HU" b="1" dirty="0" err="1">
                <a:effectLst>
                  <a:outerShdw blurRad="38100" dist="38100" dir="2700000" algn="tl">
                    <a:srgbClr val="000000">
                      <a:alpha val="43137"/>
                    </a:srgbClr>
                  </a:outerShdw>
                </a:effectLst>
              </a:rPr>
              <a:t>Molecular</a:t>
            </a:r>
            <a:r>
              <a:rPr lang="hu-HU" b="1" dirty="0">
                <a:effectLst>
                  <a:outerShdw blurRad="38100" dist="38100" dir="2700000" algn="tl">
                    <a:srgbClr val="000000">
                      <a:alpha val="43137"/>
                    </a:srgbClr>
                  </a:outerShdw>
                </a:effectLst>
              </a:rPr>
              <a:t> </a:t>
            </a:r>
            <a:r>
              <a:rPr lang="hu-HU" b="1" dirty="0" err="1">
                <a:effectLst>
                  <a:outerShdw blurRad="38100" dist="38100" dir="2700000" algn="tl">
                    <a:srgbClr val="000000">
                      <a:alpha val="43137"/>
                    </a:srgbClr>
                  </a:outerShdw>
                </a:effectLst>
              </a:rPr>
              <a:t>Biology</a:t>
            </a:r>
            <a:r>
              <a:rPr lang="hu-HU" b="1" dirty="0">
                <a:effectLst>
                  <a:outerShdw blurRad="38100" dist="38100" dir="2700000" algn="tl">
                    <a:srgbClr val="000000">
                      <a:alpha val="43137"/>
                    </a:srgbClr>
                  </a:outerShdw>
                </a:effectLst>
              </a:rPr>
              <a:t> </a:t>
            </a:r>
            <a:r>
              <a:rPr lang="hu-HU" b="1" dirty="0" err="1">
                <a:effectLst>
                  <a:outerShdw blurRad="38100" dist="38100" dir="2700000" algn="tl">
                    <a:srgbClr val="000000">
                      <a:alpha val="43137"/>
                    </a:srgbClr>
                  </a:outerShdw>
                </a:effectLst>
              </a:rPr>
              <a:t>Laboratory</a:t>
            </a:r>
            <a:r>
              <a:rPr lang="hu-HU" b="1" dirty="0">
                <a:effectLst>
                  <a:outerShdw blurRad="38100" dist="38100" dir="2700000" algn="tl">
                    <a:srgbClr val="000000">
                      <a:alpha val="43137"/>
                    </a:srgbClr>
                  </a:outerShdw>
                </a:effectLst>
              </a:rPr>
              <a:t> - European </a:t>
            </a:r>
            <a:r>
              <a:rPr lang="hu-HU" b="1" dirty="0" err="1">
                <a:effectLst>
                  <a:outerShdw blurRad="38100" dist="38100" dir="2700000" algn="tl">
                    <a:srgbClr val="000000">
                      <a:alpha val="43137"/>
                    </a:srgbClr>
                  </a:outerShdw>
                </a:effectLst>
              </a:rPr>
              <a:t>Bioinformatics</a:t>
            </a:r>
            <a:r>
              <a:rPr lang="hu-HU" b="1" dirty="0">
                <a:effectLst>
                  <a:outerShdw blurRad="38100" dist="38100" dir="2700000" algn="tl">
                    <a:srgbClr val="000000">
                      <a:alpha val="43137"/>
                    </a:srgbClr>
                  </a:outerShdw>
                </a:effectLst>
              </a:rPr>
              <a:t> Institute-&gt; rendkívül felhasználóbarát</a:t>
            </a:r>
          </a:p>
          <a:p>
            <a:endParaRPr lang="hu-HU" sz="1200" b="0" i="0" u="none" strike="noStrike" kern="1200" baseline="0" dirty="0">
              <a:solidFill>
                <a:schemeClr val="tx1"/>
              </a:solidFill>
              <a:latin typeface="+mn-lt"/>
              <a:ea typeface="+mn-ea"/>
              <a:cs typeface="+mn-cs"/>
            </a:endParaRPr>
          </a:p>
          <a:p>
            <a:r>
              <a:rPr lang="hu-HU" sz="1400" b="0" i="0" u="none" strike="noStrike" kern="1200" baseline="0" dirty="0">
                <a:solidFill>
                  <a:schemeClr val="tx1"/>
                </a:solidFill>
                <a:latin typeface="+mn-lt"/>
                <a:ea typeface="+mn-ea"/>
                <a:cs typeface="+mn-cs"/>
              </a:rPr>
              <a:t> </a:t>
            </a:r>
            <a:r>
              <a:rPr lang="hu-HU" sz="1200" b="1" i="0" u="none" strike="noStrike" kern="1200" baseline="0" dirty="0">
                <a:solidFill>
                  <a:schemeClr val="tx1"/>
                </a:solidFill>
                <a:latin typeface="+mn-lt"/>
                <a:ea typeface="+mn-ea"/>
                <a:cs typeface="+mn-cs"/>
              </a:rPr>
              <a:t>Genomböngészés </a:t>
            </a:r>
            <a:r>
              <a:rPr lang="hu-HU" sz="1200" b="1" i="0" u="none" strike="noStrike" kern="1200" baseline="0" dirty="0" err="1">
                <a:solidFill>
                  <a:schemeClr val="tx1"/>
                </a:solidFill>
                <a:latin typeface="+mn-lt"/>
                <a:ea typeface="+mn-ea"/>
                <a:cs typeface="+mn-cs"/>
              </a:rPr>
              <a:t>ensembl</a:t>
            </a:r>
            <a:r>
              <a:rPr lang="hu-HU" sz="1200" b="1" i="0" u="none" strike="noStrike" kern="1200" baseline="0" dirty="0">
                <a:solidFill>
                  <a:schemeClr val="tx1"/>
                </a:solidFill>
                <a:latin typeface="+mn-lt"/>
                <a:ea typeface="+mn-ea"/>
                <a:cs typeface="+mn-cs"/>
              </a:rPr>
              <a:t>-el </a:t>
            </a:r>
            <a:r>
              <a:rPr lang="hu-HU" sz="1200" b="0" i="0" u="none" strike="noStrike" kern="1200" baseline="0" dirty="0">
                <a:solidFill>
                  <a:schemeClr val="tx1"/>
                </a:solidFill>
                <a:latin typeface="+mn-lt"/>
                <a:ea typeface="+mn-ea"/>
                <a:cs typeface="+mn-cs"/>
              </a:rPr>
              <a:t>www.ensembl.org </a:t>
            </a:r>
            <a:endParaRPr lang="hu-HU" b="1" dirty="0">
              <a:effectLst>
                <a:outerShdw blurRad="38100" dist="38100" dir="2700000" algn="tl">
                  <a:srgbClr val="000000">
                    <a:alpha val="43137"/>
                  </a:srgbClr>
                </a:outerShdw>
              </a:effectLst>
            </a:endParaRPr>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6</a:t>
            </a:fld>
            <a:endParaRPr lang="hu-HU"/>
          </a:p>
        </p:txBody>
      </p:sp>
    </p:spTree>
    <p:extLst>
      <p:ext uri="{BB962C8B-B14F-4D97-AF65-F5344CB8AC3E}">
        <p14:creationId xmlns:p14="http://schemas.microsoft.com/office/powerpoint/2010/main" val="2732143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Most egy nagyon egyszerű megoldás </a:t>
            </a:r>
          </a:p>
          <a:p>
            <a:r>
              <a:rPr lang="hu-HU" sz="1200" b="0" i="0" u="none" strike="noStrike" kern="1200" baseline="0" dirty="0" err="1">
                <a:solidFill>
                  <a:schemeClr val="tx1"/>
                </a:solidFill>
                <a:latin typeface="+mn-lt"/>
                <a:ea typeface="+mn-ea"/>
                <a:cs typeface="+mn-cs"/>
              </a:rPr>
              <a:t>transzkript</a:t>
            </a:r>
            <a:r>
              <a:rPr lang="hu-HU" sz="1200" b="0" i="0" u="none" strike="noStrike" kern="1200" baseline="0" dirty="0">
                <a:solidFill>
                  <a:schemeClr val="tx1"/>
                </a:solidFill>
                <a:latin typeface="+mn-lt"/>
                <a:ea typeface="+mn-ea"/>
                <a:cs typeface="+mn-cs"/>
              </a:rPr>
              <a:t> re menj rá, aztán </a:t>
            </a:r>
            <a:r>
              <a:rPr lang="hu-HU" sz="1200" b="0" i="0" u="none" strike="noStrike" kern="1200" baseline="0" dirty="0" err="1">
                <a:solidFill>
                  <a:schemeClr val="tx1"/>
                </a:solidFill>
                <a:latin typeface="+mn-lt"/>
                <a:ea typeface="+mn-ea"/>
                <a:cs typeface="+mn-cs"/>
              </a:rPr>
              <a:t>custom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tracks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ra</a:t>
            </a:r>
            <a:r>
              <a:rPr lang="hu-HU" sz="1200" b="0" i="0" u="none" strike="noStrike" kern="1200" baseline="0" dirty="0">
                <a:solidFill>
                  <a:schemeClr val="tx1"/>
                </a:solidFill>
                <a:latin typeface="+mn-lt"/>
                <a:ea typeface="+mn-ea"/>
                <a:cs typeface="+mn-cs"/>
              </a:rPr>
              <a:t> add </a:t>
            </a:r>
            <a:r>
              <a:rPr lang="hu-HU" sz="1200" b="0" i="0" u="none" strike="noStrike" kern="1200" baseline="0" dirty="0" err="1">
                <a:solidFill>
                  <a:schemeClr val="tx1"/>
                </a:solidFill>
                <a:latin typeface="+mn-lt"/>
                <a:ea typeface="+mn-ea"/>
                <a:cs typeface="+mn-cs"/>
              </a:rPr>
              <a:t>data</a:t>
            </a:r>
            <a:r>
              <a:rPr lang="hu-HU" sz="1200" b="0" i="0" u="none" strike="noStrike" kern="1200" baseline="0" dirty="0">
                <a:solidFill>
                  <a:schemeClr val="tx1"/>
                </a:solidFill>
                <a:latin typeface="+mn-lt"/>
                <a:ea typeface="+mn-ea"/>
                <a:cs typeface="+mn-cs"/>
              </a:rPr>
              <a:t> sokféle formátumú </a:t>
            </a:r>
            <a:r>
              <a:rPr lang="hu-HU" sz="1200" b="0" i="0" u="none" strike="noStrike" kern="1200" baseline="0" dirty="0" err="1">
                <a:solidFill>
                  <a:schemeClr val="tx1"/>
                </a:solidFill>
                <a:latin typeface="+mn-lt"/>
                <a:ea typeface="+mn-ea"/>
                <a:cs typeface="+mn-cs"/>
              </a:rPr>
              <a:t>kézellbeírt</a:t>
            </a:r>
            <a:r>
              <a:rPr lang="hu-HU" sz="1200" b="0" i="0" u="none" strike="noStrike" kern="1200" baseline="0" dirty="0">
                <a:solidFill>
                  <a:schemeClr val="tx1"/>
                </a:solidFill>
                <a:latin typeface="+mn-lt"/>
                <a:ea typeface="+mn-ea"/>
                <a:cs typeface="+mn-cs"/>
              </a:rPr>
              <a:t>, vagy fájlként feltöltött adatot(</a:t>
            </a:r>
            <a:r>
              <a:rPr lang="hu-HU" sz="1200" b="0" i="0" u="none" strike="noStrike" kern="1200" baseline="0" dirty="0" err="1">
                <a:solidFill>
                  <a:schemeClr val="tx1"/>
                </a:solidFill>
                <a:latin typeface="+mn-lt"/>
                <a:ea typeface="+mn-ea"/>
                <a:cs typeface="+mn-cs"/>
              </a:rPr>
              <a:t>bam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gff</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bed</a:t>
            </a:r>
            <a:r>
              <a:rPr lang="hu-HU" sz="1200" b="0" i="0" u="none" strike="noStrike" kern="1200" baseline="0" dirty="0">
                <a:solidFill>
                  <a:schemeClr val="tx1"/>
                </a:solidFill>
                <a:latin typeface="+mn-lt"/>
                <a:ea typeface="+mn-ea"/>
                <a:cs typeface="+mn-cs"/>
              </a:rPr>
              <a:t>) betölthet pl. BRCA2 –t megkeres a UCSC-ben a </a:t>
            </a:r>
            <a:r>
              <a:rPr lang="hu-HU" sz="1200" b="0" i="0" u="none" strike="noStrike" kern="1200" baseline="0" dirty="0" err="1">
                <a:solidFill>
                  <a:schemeClr val="tx1"/>
                </a:solidFill>
                <a:latin typeface="+mn-lt"/>
                <a:ea typeface="+mn-ea"/>
                <a:cs typeface="+mn-cs"/>
              </a:rPr>
              <a:t>table</a:t>
            </a:r>
            <a:r>
              <a:rPr lang="hu-HU" sz="1200" b="0" i="0" u="none" strike="noStrike" kern="1200" baseline="0" dirty="0">
                <a:solidFill>
                  <a:schemeClr val="tx1"/>
                </a:solidFill>
                <a:latin typeface="+mn-lt"/>
                <a:ea typeface="+mn-ea"/>
                <a:cs typeface="+mn-cs"/>
              </a:rPr>
              <a:t> browser </a:t>
            </a:r>
            <a:r>
              <a:rPr lang="hu-HU" sz="1200" b="0" i="0" u="none" strike="noStrike" kern="1200" baseline="0" dirty="0" err="1">
                <a:solidFill>
                  <a:schemeClr val="tx1"/>
                </a:solidFill>
                <a:latin typeface="+mn-lt"/>
                <a:ea typeface="+mn-ea"/>
                <a:cs typeface="+mn-cs"/>
              </a:rPr>
              <a:t>bed</a:t>
            </a:r>
            <a:r>
              <a:rPr lang="hu-HU" sz="1200" b="0" i="0" u="none" strike="noStrike" kern="1200" baseline="0" dirty="0">
                <a:solidFill>
                  <a:schemeClr val="tx1"/>
                </a:solidFill>
                <a:latin typeface="+mn-lt"/>
                <a:ea typeface="+mn-ea"/>
                <a:cs typeface="+mn-cs"/>
              </a:rPr>
              <a:t> –ként és egyszerűen bemásolod az </a:t>
            </a:r>
            <a:r>
              <a:rPr lang="hu-HU" sz="1200" b="0" i="0" u="none" strike="noStrike" kern="1200" baseline="0" dirty="0" err="1">
                <a:solidFill>
                  <a:schemeClr val="tx1"/>
                </a:solidFill>
                <a:latin typeface="+mn-lt"/>
                <a:ea typeface="+mn-ea"/>
                <a:cs typeface="+mn-cs"/>
              </a:rPr>
              <a:t>ensembl</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configure</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page</a:t>
            </a:r>
            <a:r>
              <a:rPr lang="hu-HU" sz="1200" b="0" i="0" u="none" strike="noStrike" kern="1200" baseline="0" dirty="0">
                <a:solidFill>
                  <a:schemeClr val="tx1"/>
                </a:solidFill>
                <a:latin typeface="+mn-lt"/>
                <a:ea typeface="+mn-ea"/>
                <a:cs typeface="+mn-cs"/>
              </a:rPr>
              <a:t> -add </a:t>
            </a:r>
            <a:r>
              <a:rPr lang="hu-HU" sz="1200" b="0" i="0" u="none" strike="noStrike" kern="1200" baseline="0" dirty="0" err="1">
                <a:solidFill>
                  <a:schemeClr val="tx1"/>
                </a:solidFill>
                <a:latin typeface="+mn-lt"/>
                <a:ea typeface="+mn-ea"/>
                <a:cs typeface="+mn-cs"/>
              </a:rPr>
              <a:t>custom</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track-jébe</a:t>
            </a:r>
            <a:r>
              <a:rPr lang="hu-HU" sz="1200" b="0" i="0" u="none" strike="noStrike" kern="1200" baseline="0" dirty="0">
                <a:solidFill>
                  <a:schemeClr val="tx1"/>
                </a:solidFill>
                <a:latin typeface="+mn-lt"/>
                <a:ea typeface="+mn-ea"/>
                <a:cs typeface="+mn-cs"/>
              </a:rPr>
              <a:t> ( Vigyázat assembly egyezésre! ) </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41</a:t>
            </a:fld>
            <a:endParaRPr lang="hu-HU"/>
          </a:p>
        </p:txBody>
      </p:sp>
    </p:spTree>
    <p:extLst>
      <p:ext uri="{BB962C8B-B14F-4D97-AF65-F5344CB8AC3E}">
        <p14:creationId xmlns:p14="http://schemas.microsoft.com/office/powerpoint/2010/main" val="902637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Felső barna </a:t>
            </a:r>
            <a:r>
              <a:rPr lang="hu-HU" sz="1200" b="0" i="0" u="none" strike="noStrike" kern="1200" baseline="0" dirty="0" err="1">
                <a:solidFill>
                  <a:schemeClr val="tx1"/>
                </a:solidFill>
                <a:latin typeface="+mn-lt"/>
                <a:ea typeface="+mn-ea"/>
                <a:cs typeface="+mn-cs"/>
              </a:rPr>
              <a:t>transzkript</a:t>
            </a:r>
            <a:r>
              <a:rPr lang="hu-HU" sz="1200" b="0" i="0" u="none" strike="noStrike" kern="1200" baseline="0" dirty="0">
                <a:solidFill>
                  <a:schemeClr val="tx1"/>
                </a:solidFill>
                <a:latin typeface="+mn-lt"/>
                <a:ea typeface="+mn-ea"/>
                <a:cs typeface="+mn-cs"/>
              </a:rPr>
              <a:t> modellek</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42</a:t>
            </a:fld>
            <a:endParaRPr lang="hu-HU"/>
          </a:p>
        </p:txBody>
      </p:sp>
    </p:spTree>
    <p:extLst>
      <p:ext uri="{BB962C8B-B14F-4D97-AF65-F5344CB8AC3E}">
        <p14:creationId xmlns:p14="http://schemas.microsoft.com/office/powerpoint/2010/main" val="1540067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Ez lesz a keresőszekvencia</a:t>
            </a:r>
          </a:p>
        </p:txBody>
      </p:sp>
      <p:sp>
        <p:nvSpPr>
          <p:cNvPr id="4" name="Dia számának helye 3"/>
          <p:cNvSpPr>
            <a:spLocks noGrp="1"/>
          </p:cNvSpPr>
          <p:nvPr>
            <p:ph type="sldNum" sz="quarter" idx="5"/>
          </p:nvPr>
        </p:nvSpPr>
        <p:spPr/>
        <p:txBody>
          <a:bodyPr/>
          <a:lstStyle/>
          <a:p>
            <a:fld id="{CA432387-D42E-4004-8EF3-9C05DE79CACB}" type="slidenum">
              <a:rPr lang="hu-HU" smtClean="0"/>
              <a:t>43</a:t>
            </a:fld>
            <a:endParaRPr lang="hu-HU"/>
          </a:p>
        </p:txBody>
      </p:sp>
    </p:spTree>
    <p:extLst>
      <p:ext uri="{BB962C8B-B14F-4D97-AF65-F5344CB8AC3E}">
        <p14:creationId xmlns:p14="http://schemas.microsoft.com/office/powerpoint/2010/main" val="1598683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45</a:t>
            </a:fld>
            <a:endParaRPr lang="hu-HU"/>
          </a:p>
        </p:txBody>
      </p:sp>
    </p:spTree>
    <p:extLst>
      <p:ext uri="{BB962C8B-B14F-4D97-AF65-F5344CB8AC3E}">
        <p14:creationId xmlns:p14="http://schemas.microsoft.com/office/powerpoint/2010/main" val="1553397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program nagy gyorsasággal vet össze úgynevezett kereső „</a:t>
            </a:r>
            <a:r>
              <a:rPr lang="hu-HU" sz="1200" kern="1200" dirty="0" err="1">
                <a:solidFill>
                  <a:schemeClr val="tx1"/>
                </a:solidFill>
                <a:effectLst/>
                <a:latin typeface="+mn-lt"/>
                <a:ea typeface="+mn-ea"/>
                <a:cs typeface="+mn-cs"/>
              </a:rPr>
              <a:t>query</a:t>
            </a:r>
            <a:r>
              <a:rPr lang="hu-HU" sz="1200" kern="1200" dirty="0">
                <a:solidFill>
                  <a:schemeClr val="tx1"/>
                </a:solidFill>
                <a:effectLst/>
                <a:latin typeface="+mn-lt"/>
                <a:ea typeface="+mn-ea"/>
                <a:cs typeface="+mn-cs"/>
              </a:rPr>
              <a:t>” szekvenciákat adatbázisokkal „</a:t>
            </a:r>
            <a:r>
              <a:rPr lang="hu-HU" sz="1200" kern="1200" dirty="0" err="1">
                <a:solidFill>
                  <a:schemeClr val="tx1"/>
                </a:solidFill>
                <a:effectLst/>
                <a:latin typeface="+mn-lt"/>
                <a:ea typeface="+mn-ea"/>
                <a:cs typeface="+mn-cs"/>
              </a:rPr>
              <a:t>subject</a:t>
            </a:r>
            <a:r>
              <a:rPr lang="hu-HU" sz="1200" kern="1200" dirty="0">
                <a:solidFill>
                  <a:schemeClr val="tx1"/>
                </a:solidFill>
                <a:effectLst/>
                <a:latin typeface="+mn-lt"/>
                <a:ea typeface="+mn-ea"/>
                <a:cs typeface="+mn-cs"/>
              </a:rPr>
              <a:t>”. </a:t>
            </a:r>
            <a:r>
              <a:rPr lang="hu-HU" sz="1200" b="0" i="0" u="none" strike="noStrike" kern="1200" baseline="0" dirty="0">
                <a:solidFill>
                  <a:schemeClr val="tx1"/>
                </a:solidFill>
                <a:latin typeface="+mn-lt"/>
                <a:ea typeface="+mn-ea"/>
                <a:cs typeface="+mn-cs"/>
              </a:rPr>
              <a:t>A BLAST futás eredményeként olyan találatokat kapunk, amelyek az adatbázisban tárolt szekvenciák közül szignifikáns hasonlóságot mutatnak a célszekvenciával. A program sorba állítja ezeket a szekvenciapárokat, kezdve a legnagyobb hasonlóságot mutatóval. A szignifikanciát egy E-vel jelölt, a véletlen hasonlóság mértékéhez viszonyított várható érték (</a:t>
            </a:r>
            <a:r>
              <a:rPr lang="hu-HU" sz="1200" b="0" i="1" u="none" strike="noStrike" kern="1200" baseline="0" dirty="0" err="1">
                <a:solidFill>
                  <a:schemeClr val="tx1"/>
                </a:solidFill>
                <a:latin typeface="+mn-lt"/>
                <a:ea typeface="+mn-ea"/>
                <a:cs typeface="+mn-cs"/>
              </a:rPr>
              <a:t>expectation</a:t>
            </a:r>
            <a:r>
              <a:rPr lang="hu-HU" sz="1200" b="0" i="0" u="none" strike="noStrike" kern="1200" baseline="0" dirty="0">
                <a:solidFill>
                  <a:schemeClr val="tx1"/>
                </a:solidFill>
                <a:latin typeface="+mn-lt"/>
                <a:ea typeface="+mn-ea"/>
                <a:cs typeface="+mn-cs"/>
              </a:rPr>
              <a:t>) jelzi, valamint egy „</a:t>
            </a:r>
            <a:r>
              <a:rPr lang="hu-HU" sz="1200" b="0" i="0" u="none" strike="noStrike" kern="1200" baseline="0" dirty="0" err="1">
                <a:solidFill>
                  <a:schemeClr val="tx1"/>
                </a:solidFill>
                <a:latin typeface="+mn-lt"/>
                <a:ea typeface="+mn-ea"/>
                <a:cs typeface="+mn-cs"/>
              </a:rPr>
              <a:t>score</a:t>
            </a:r>
            <a:r>
              <a:rPr lang="hu-HU" sz="1200" b="0" i="0" u="none" strike="noStrike" kern="1200" baseline="0" dirty="0">
                <a:solidFill>
                  <a:schemeClr val="tx1"/>
                </a:solidFill>
                <a:latin typeface="+mn-lt"/>
                <a:ea typeface="+mn-ea"/>
                <a:cs typeface="+mn-cs"/>
              </a:rPr>
              <a:t>” érték, ami az azonos, hasonló és „rés” (</a:t>
            </a:r>
            <a:r>
              <a:rPr lang="hu-HU" sz="1200" b="0" i="0" u="none" strike="noStrike" kern="1200" baseline="0" dirty="0" err="1">
                <a:solidFill>
                  <a:schemeClr val="tx1"/>
                </a:solidFill>
                <a:latin typeface="+mn-lt"/>
                <a:ea typeface="+mn-ea"/>
                <a:cs typeface="+mn-cs"/>
              </a:rPr>
              <a:t>gap</a:t>
            </a:r>
            <a:r>
              <a:rPr lang="hu-HU" sz="1200" b="0" i="0" u="none" strike="noStrike" kern="1200" baseline="0" dirty="0">
                <a:solidFill>
                  <a:schemeClr val="tx1"/>
                </a:solidFill>
                <a:latin typeface="+mn-lt"/>
                <a:ea typeface="+mn-ea"/>
                <a:cs typeface="+mn-cs"/>
              </a:rPr>
              <a:t>) pozíciókat számolja egy </a:t>
            </a:r>
            <a:r>
              <a:rPr lang="hu-HU" sz="1200" b="0" i="0" u="none" strike="noStrike" kern="1200" baseline="0" dirty="0" err="1">
                <a:solidFill>
                  <a:schemeClr val="tx1"/>
                </a:solidFill>
                <a:latin typeface="+mn-lt"/>
                <a:ea typeface="+mn-ea"/>
                <a:cs typeface="+mn-cs"/>
              </a:rPr>
              <a:t>nukleotid</a:t>
            </a:r>
            <a:r>
              <a:rPr lang="hu-HU" sz="1200" b="0" i="0" u="none" strike="noStrike" kern="1200" baseline="0" dirty="0">
                <a:solidFill>
                  <a:schemeClr val="tx1"/>
                </a:solidFill>
                <a:latin typeface="+mn-lt"/>
                <a:ea typeface="+mn-ea"/>
                <a:cs typeface="+mn-cs"/>
              </a:rPr>
              <a:t> vagy aminosav hasonlósági mátrix alapján. Ezek közül leggyakrabban az ún. BLOSUM (</a:t>
            </a:r>
            <a:r>
              <a:rPr lang="hu-HU" sz="1200" b="0" i="0" u="none" strike="noStrike" kern="1200" baseline="0" dirty="0" err="1">
                <a:solidFill>
                  <a:schemeClr val="tx1"/>
                </a:solidFill>
                <a:latin typeface="+mn-lt"/>
                <a:ea typeface="+mn-ea"/>
                <a:cs typeface="+mn-cs"/>
              </a:rPr>
              <a:t>BLOcks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SUbstitution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Matrix</a:t>
            </a:r>
            <a:r>
              <a:rPr lang="hu-HU" sz="1200" b="0" i="0" u="none" strike="noStrike" kern="1200" baseline="0" dirty="0">
                <a:solidFill>
                  <a:schemeClr val="tx1"/>
                </a:solidFill>
                <a:latin typeface="+mn-lt"/>
                <a:ea typeface="+mn-ea"/>
                <a:cs typeface="+mn-cs"/>
              </a:rPr>
              <a:t>) mátrixokat használják. Ha E &lt; 0,01, akkor a két szekvencia minden bizonnyal homológ (azaz evolúciós rokonságot mutat, közös ősből származik). </a:t>
            </a:r>
            <a:r>
              <a:rPr lang="hu-HU" sz="1200" b="1" i="0" u="none" strike="noStrike" kern="1200" baseline="0" dirty="0">
                <a:solidFill>
                  <a:schemeClr val="tx1"/>
                </a:solidFill>
                <a:latin typeface="+mn-lt"/>
                <a:ea typeface="+mn-ea"/>
                <a:cs typeface="+mn-cs"/>
              </a:rPr>
              <a:t>BLAST </a:t>
            </a:r>
            <a:r>
              <a:rPr lang="hu-HU" sz="1200" b="0" i="0" u="none" strike="noStrike" kern="1200" baseline="0" dirty="0">
                <a:solidFill>
                  <a:schemeClr val="tx1"/>
                </a:solidFill>
                <a:latin typeface="+mn-lt"/>
                <a:ea typeface="+mn-ea"/>
                <a:cs typeface="+mn-cs"/>
              </a:rPr>
              <a:t>(</a:t>
            </a:r>
            <a:r>
              <a:rPr lang="hu-HU" sz="1200" b="1" i="0" u="none" strike="noStrike" kern="1200" baseline="0" dirty="0">
                <a:solidFill>
                  <a:schemeClr val="tx1"/>
                </a:solidFill>
                <a:latin typeface="+mn-lt"/>
                <a:ea typeface="+mn-ea"/>
                <a:cs typeface="+mn-cs"/>
              </a:rPr>
              <a:t>B</a:t>
            </a:r>
            <a:r>
              <a:rPr lang="hu-HU" sz="1200" b="0" i="1" u="none" strike="noStrike" kern="1200" baseline="0" dirty="0">
                <a:solidFill>
                  <a:schemeClr val="tx1"/>
                </a:solidFill>
                <a:latin typeface="+mn-lt"/>
                <a:ea typeface="+mn-ea"/>
                <a:cs typeface="+mn-cs"/>
              </a:rPr>
              <a:t>asic </a:t>
            </a:r>
            <a:r>
              <a:rPr lang="hu-HU" sz="1200" b="1" i="0" u="none" strike="noStrike" kern="1200" baseline="0" dirty="0">
                <a:solidFill>
                  <a:schemeClr val="tx1"/>
                </a:solidFill>
                <a:latin typeface="+mn-lt"/>
                <a:ea typeface="+mn-ea"/>
                <a:cs typeface="+mn-cs"/>
              </a:rPr>
              <a:t>L</a:t>
            </a:r>
            <a:r>
              <a:rPr lang="hu-HU" sz="1200" b="0" i="1" u="none" strike="noStrike" kern="1200" baseline="0" dirty="0">
                <a:solidFill>
                  <a:schemeClr val="tx1"/>
                </a:solidFill>
                <a:latin typeface="+mn-lt"/>
                <a:ea typeface="+mn-ea"/>
                <a:cs typeface="+mn-cs"/>
              </a:rPr>
              <a:t>ocal </a:t>
            </a:r>
            <a:r>
              <a:rPr lang="hu-HU" sz="1200" b="1" i="0" u="none" strike="noStrike" kern="1200" baseline="0" dirty="0" err="1">
                <a:solidFill>
                  <a:schemeClr val="tx1"/>
                </a:solidFill>
                <a:latin typeface="+mn-lt"/>
                <a:ea typeface="+mn-ea"/>
                <a:cs typeface="+mn-cs"/>
              </a:rPr>
              <a:t>A</a:t>
            </a:r>
            <a:r>
              <a:rPr lang="hu-HU" sz="1200" b="0" i="1" u="none" strike="noStrike" kern="1200" baseline="0" dirty="0" err="1">
                <a:solidFill>
                  <a:schemeClr val="tx1"/>
                </a:solidFill>
                <a:latin typeface="+mn-lt"/>
                <a:ea typeface="+mn-ea"/>
                <a:cs typeface="+mn-cs"/>
              </a:rPr>
              <a:t>lignment</a:t>
            </a:r>
            <a:r>
              <a:rPr lang="hu-HU" sz="1200" b="0" i="1" u="none" strike="noStrike" kern="1200" baseline="0" dirty="0">
                <a:solidFill>
                  <a:schemeClr val="tx1"/>
                </a:solidFill>
                <a:latin typeface="+mn-lt"/>
                <a:ea typeface="+mn-ea"/>
                <a:cs typeface="+mn-cs"/>
              </a:rPr>
              <a:t> </a:t>
            </a:r>
            <a:r>
              <a:rPr lang="hu-HU" sz="1200" b="1" i="0" u="none" strike="noStrike" kern="1200" baseline="0" dirty="0" err="1">
                <a:solidFill>
                  <a:schemeClr val="tx1"/>
                </a:solidFill>
                <a:latin typeface="+mn-lt"/>
                <a:ea typeface="+mn-ea"/>
                <a:cs typeface="+mn-cs"/>
              </a:rPr>
              <a:t>S</a:t>
            </a:r>
            <a:r>
              <a:rPr lang="hu-HU" sz="1200" b="0" i="1" u="none" strike="noStrike" kern="1200" baseline="0" dirty="0" err="1">
                <a:solidFill>
                  <a:schemeClr val="tx1"/>
                </a:solidFill>
                <a:latin typeface="+mn-lt"/>
                <a:ea typeface="+mn-ea"/>
                <a:cs typeface="+mn-cs"/>
              </a:rPr>
              <a:t>earch</a:t>
            </a:r>
            <a:r>
              <a:rPr lang="hu-HU" sz="1200" b="0" i="1" u="none" strike="noStrike" kern="1200" baseline="0" dirty="0">
                <a:solidFill>
                  <a:schemeClr val="tx1"/>
                </a:solidFill>
                <a:latin typeface="+mn-lt"/>
                <a:ea typeface="+mn-ea"/>
                <a:cs typeface="+mn-cs"/>
              </a:rPr>
              <a:t> </a:t>
            </a:r>
            <a:r>
              <a:rPr lang="hu-HU" sz="1200" b="1" i="0" u="none" strike="noStrike" kern="1200" baseline="0" dirty="0" err="1">
                <a:solidFill>
                  <a:schemeClr val="tx1"/>
                </a:solidFill>
                <a:latin typeface="+mn-lt"/>
                <a:ea typeface="+mn-ea"/>
                <a:cs typeface="+mn-cs"/>
              </a:rPr>
              <a:t>T</a:t>
            </a:r>
            <a:r>
              <a:rPr lang="hu-HU" sz="1200" b="0" i="1" u="none" strike="noStrike" kern="1200" baseline="0" dirty="0" err="1">
                <a:solidFill>
                  <a:schemeClr val="tx1"/>
                </a:solidFill>
                <a:latin typeface="+mn-lt"/>
                <a:ea typeface="+mn-ea"/>
                <a:cs typeface="+mn-cs"/>
              </a:rPr>
              <a:t>ool</a:t>
            </a:r>
            <a:r>
              <a:rPr lang="hu-HU" sz="1200" b="0" i="0" u="none" strike="noStrike" kern="1200" baseline="0" dirty="0">
                <a:solidFill>
                  <a:schemeClr val="tx1"/>
                </a:solidFill>
                <a:latin typeface="+mn-lt"/>
                <a:ea typeface="+mn-ea"/>
                <a:cs typeface="+mn-cs"/>
              </a:rPr>
              <a:t>) : HSP-k (</a:t>
            </a:r>
            <a:r>
              <a:rPr lang="hu-HU" sz="1200" b="0" i="0" u="none" strike="noStrike" kern="1200" baseline="0" dirty="0" err="1">
                <a:solidFill>
                  <a:schemeClr val="tx1"/>
                </a:solidFill>
                <a:latin typeface="+mn-lt"/>
                <a:ea typeface="+mn-ea"/>
                <a:cs typeface="+mn-cs"/>
              </a:rPr>
              <a:t>high</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scoring</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pair</a:t>
            </a:r>
            <a:r>
              <a:rPr lang="hu-HU" sz="1200" b="0" i="0" u="none" strike="noStrike" kern="1200" baseline="0" dirty="0">
                <a:solidFill>
                  <a:schemeClr val="tx1"/>
                </a:solidFill>
                <a:latin typeface="+mn-lt"/>
                <a:ea typeface="+mn-ea"/>
                <a:cs typeface="+mn-cs"/>
              </a:rPr>
              <a:t>) keres kibővít. </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46</a:t>
            </a:fld>
            <a:endParaRPr lang="hu-HU"/>
          </a:p>
        </p:txBody>
      </p:sp>
    </p:spTree>
    <p:extLst>
      <p:ext uri="{BB962C8B-B14F-4D97-AF65-F5344CB8AC3E}">
        <p14:creationId xmlns:p14="http://schemas.microsoft.com/office/powerpoint/2010/main" val="2416935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47</a:t>
            </a:fld>
            <a:endParaRPr lang="hu-HU"/>
          </a:p>
        </p:txBody>
      </p:sp>
    </p:spTree>
    <p:extLst>
      <p:ext uri="{BB962C8B-B14F-4D97-AF65-F5344CB8AC3E}">
        <p14:creationId xmlns:p14="http://schemas.microsoft.com/office/powerpoint/2010/main" val="2958600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a:t>
            </a:r>
            <a:r>
              <a:rPr lang="hu-HU" sz="1200" b="0" i="0" u="none" strike="noStrike" kern="1200" baseline="0" dirty="0" err="1">
                <a:solidFill>
                  <a:schemeClr val="tx1"/>
                </a:solidFill>
                <a:latin typeface="+mn-lt"/>
                <a:ea typeface="+mn-ea"/>
                <a:cs typeface="+mn-cs"/>
              </a:rPr>
              <a:t>Genomic</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alignment</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select</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alignment</a:t>
            </a:r>
            <a:r>
              <a:rPr lang="hu-HU" sz="1200" b="0" i="0" u="none" strike="noStrike" kern="1200" baseline="0" dirty="0">
                <a:solidFill>
                  <a:schemeClr val="tx1"/>
                </a:solidFill>
                <a:latin typeface="+mn-lt"/>
                <a:ea typeface="+mn-ea"/>
                <a:cs typeface="+mn-cs"/>
              </a:rPr>
              <a:t> kiválasztjuk az állatokat! </a:t>
            </a:r>
            <a:r>
              <a:rPr lang="hu-HU" sz="1200" b="0" i="0" u="none" strike="noStrike" kern="1200" baseline="0" dirty="0" err="1">
                <a:solidFill>
                  <a:schemeClr val="tx1"/>
                </a:solidFill>
                <a:latin typeface="+mn-lt"/>
                <a:ea typeface="+mn-ea"/>
                <a:cs typeface="+mn-cs"/>
              </a:rPr>
              <a:t>block</a:t>
            </a:r>
            <a:r>
              <a:rPr lang="hu-HU" sz="1200" b="0" i="0" u="none" strike="noStrike" kern="1200" baseline="0" dirty="0">
                <a:solidFill>
                  <a:schemeClr val="tx1"/>
                </a:solidFill>
                <a:latin typeface="+mn-lt"/>
                <a:ea typeface="+mn-ea"/>
                <a:cs typeface="+mn-cs"/>
              </a:rPr>
              <a:t>-ot 1 </a:t>
            </a:r>
            <a:r>
              <a:rPr lang="hu-HU" sz="1200" b="0" i="0" u="none" strike="noStrike" kern="1200" baseline="0" dirty="0" err="1">
                <a:solidFill>
                  <a:schemeClr val="tx1"/>
                </a:solidFill>
                <a:latin typeface="+mn-lt"/>
                <a:ea typeface="+mn-ea"/>
                <a:cs typeface="+mn-cs"/>
              </a:rPr>
              <a:t>configure</a:t>
            </a:r>
            <a:r>
              <a:rPr lang="hu-HU" sz="1200" b="0" i="0" u="none" strike="noStrike" kern="1200" baseline="0" dirty="0">
                <a:solidFill>
                  <a:schemeClr val="tx1"/>
                </a:solidFill>
                <a:latin typeface="+mn-lt"/>
                <a:ea typeface="+mn-ea"/>
                <a:cs typeface="+mn-cs"/>
              </a:rPr>
              <a:t>, az állatok passzoló régiói kiírva </a:t>
            </a:r>
            <a:r>
              <a:rPr lang="hu-HU" sz="1200" b="0" i="0" u="none" strike="noStrike" kern="1200" baseline="0" dirty="0" err="1">
                <a:solidFill>
                  <a:schemeClr val="tx1"/>
                </a:solidFill>
                <a:latin typeface="+mn-lt"/>
                <a:ea typeface="+mn-ea"/>
                <a:cs typeface="+mn-cs"/>
              </a:rPr>
              <a:t>chr</a:t>
            </a:r>
            <a:r>
              <a:rPr lang="hu-HU" sz="1200" b="0" i="0" u="none" strike="noStrike" kern="1200" baseline="0" dirty="0">
                <a:solidFill>
                  <a:schemeClr val="tx1"/>
                </a:solidFill>
                <a:latin typeface="+mn-lt"/>
                <a:ea typeface="+mn-ea"/>
                <a:cs typeface="+mn-cs"/>
              </a:rPr>
              <a:t> start end, orientáció, </a:t>
            </a:r>
            <a:r>
              <a:rPr lang="hu-HU" sz="1200" b="0" i="0" u="none" strike="noStrike" kern="1200" baseline="0" dirty="0" err="1">
                <a:solidFill>
                  <a:schemeClr val="tx1"/>
                </a:solidFill>
                <a:latin typeface="+mn-lt"/>
                <a:ea typeface="+mn-ea"/>
                <a:cs typeface="+mn-cs"/>
              </a:rPr>
              <a:t>alignments</a:t>
            </a:r>
            <a:r>
              <a:rPr lang="hu-HU" sz="1200" b="0" i="0" u="none" strike="noStrike" kern="1200" baseline="0" dirty="0">
                <a:solidFill>
                  <a:schemeClr val="tx1"/>
                </a:solidFill>
                <a:latin typeface="+mn-lt"/>
                <a:ea typeface="+mn-ea"/>
                <a:cs typeface="+mn-cs"/>
              </a:rPr>
              <a:t> text ,szekvencia :piros </a:t>
            </a:r>
            <a:r>
              <a:rPr lang="hu-HU" sz="1200" b="0" i="0" u="none" strike="noStrike" kern="1200" baseline="0" dirty="0" err="1">
                <a:solidFill>
                  <a:schemeClr val="tx1"/>
                </a:solidFill>
                <a:latin typeface="+mn-lt"/>
                <a:ea typeface="+mn-ea"/>
                <a:cs typeface="+mn-cs"/>
              </a:rPr>
              <a:t>exont</a:t>
            </a:r>
            <a:r>
              <a:rPr lang="hu-HU" sz="1200" b="0" i="0" u="none" strike="noStrike" kern="1200" baseline="0" dirty="0">
                <a:solidFill>
                  <a:schemeClr val="tx1"/>
                </a:solidFill>
                <a:latin typeface="+mn-lt"/>
                <a:ea typeface="+mn-ea"/>
                <a:cs typeface="+mn-cs"/>
              </a:rPr>
              <a:t> jelent, vonal nincs semmi, konzervált régiók aláhúzása: </a:t>
            </a:r>
            <a:r>
              <a:rPr lang="hu-HU" sz="1200" b="0" i="0" u="none" strike="noStrike" kern="1200" baseline="0" dirty="0" err="1">
                <a:solidFill>
                  <a:schemeClr val="tx1"/>
                </a:solidFill>
                <a:latin typeface="+mn-lt"/>
                <a:ea typeface="+mn-ea"/>
                <a:cs typeface="+mn-cs"/>
              </a:rPr>
              <a:t>configurate</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dispage</a:t>
            </a:r>
            <a:r>
              <a:rPr lang="hu-HU" sz="1200" b="0" i="0" u="none" strike="noStrike" kern="1200" baseline="0" dirty="0">
                <a:solidFill>
                  <a:schemeClr val="tx1"/>
                </a:solidFill>
                <a:latin typeface="+mn-lt"/>
                <a:ea typeface="+mn-ea"/>
                <a:cs typeface="+mn-cs"/>
              </a:rPr>
              <a:t> display opció, Show </a:t>
            </a:r>
            <a:r>
              <a:rPr lang="hu-HU" sz="1200" b="0" i="0" u="none" strike="noStrike" kern="1200" baseline="0" dirty="0" err="1">
                <a:solidFill>
                  <a:schemeClr val="tx1"/>
                </a:solidFill>
                <a:latin typeface="+mn-lt"/>
                <a:ea typeface="+mn-ea"/>
                <a:cs typeface="+mn-cs"/>
              </a:rPr>
              <a:t>conservation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regions</a:t>
            </a:r>
            <a:r>
              <a:rPr lang="hu-HU" sz="1200" b="0" i="0" u="none" strike="noStrike" kern="1200" baseline="0" dirty="0">
                <a:solidFill>
                  <a:schemeClr val="tx1"/>
                </a:solidFill>
                <a:latin typeface="+mn-lt"/>
                <a:ea typeface="+mn-ea"/>
                <a:cs typeface="+mn-cs"/>
              </a:rPr>
              <a:t> kékkel kiemelve </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48</a:t>
            </a:fld>
            <a:endParaRPr lang="hu-HU"/>
          </a:p>
        </p:txBody>
      </p:sp>
    </p:spTree>
    <p:extLst>
      <p:ext uri="{BB962C8B-B14F-4D97-AF65-F5344CB8AC3E}">
        <p14:creationId xmlns:p14="http://schemas.microsoft.com/office/powerpoint/2010/main" val="2769871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49</a:t>
            </a:fld>
            <a:endParaRPr lang="hu-HU"/>
          </a:p>
        </p:txBody>
      </p:sp>
    </p:spTree>
    <p:extLst>
      <p:ext uri="{BB962C8B-B14F-4D97-AF65-F5344CB8AC3E}">
        <p14:creationId xmlns:p14="http://schemas.microsoft.com/office/powerpoint/2010/main" val="726365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a:t>
            </a:r>
            <a:r>
              <a:rPr lang="hu-HU" sz="1200" b="0" i="0" u="none" strike="noStrike" kern="1200" baseline="0" dirty="0" err="1">
                <a:solidFill>
                  <a:schemeClr val="tx1"/>
                </a:solidFill>
                <a:latin typeface="+mn-lt"/>
                <a:ea typeface="+mn-ea"/>
                <a:cs typeface="+mn-cs"/>
              </a:rPr>
              <a:t>Genomic</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alignment</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select</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alignment</a:t>
            </a:r>
            <a:r>
              <a:rPr lang="hu-HU" sz="1200" b="0" i="0" u="none" strike="noStrike" kern="1200" baseline="0" dirty="0">
                <a:solidFill>
                  <a:schemeClr val="tx1"/>
                </a:solidFill>
                <a:latin typeface="+mn-lt"/>
                <a:ea typeface="+mn-ea"/>
                <a:cs typeface="+mn-cs"/>
              </a:rPr>
              <a:t> kiválasztjuk az állatokat! </a:t>
            </a:r>
            <a:r>
              <a:rPr lang="hu-HU" sz="1200" b="0" i="0" u="none" strike="noStrike" kern="1200" baseline="0" dirty="0" err="1">
                <a:solidFill>
                  <a:schemeClr val="tx1"/>
                </a:solidFill>
                <a:latin typeface="+mn-lt"/>
                <a:ea typeface="+mn-ea"/>
                <a:cs typeface="+mn-cs"/>
              </a:rPr>
              <a:t>block</a:t>
            </a:r>
            <a:r>
              <a:rPr lang="hu-HU" sz="1200" b="0" i="0" u="none" strike="noStrike" kern="1200" baseline="0" dirty="0">
                <a:solidFill>
                  <a:schemeClr val="tx1"/>
                </a:solidFill>
                <a:latin typeface="+mn-lt"/>
                <a:ea typeface="+mn-ea"/>
                <a:cs typeface="+mn-cs"/>
              </a:rPr>
              <a:t>-ot 1 </a:t>
            </a:r>
            <a:r>
              <a:rPr lang="hu-HU" sz="1200" b="0" i="0" u="none" strike="noStrike" kern="1200" baseline="0" dirty="0" err="1">
                <a:solidFill>
                  <a:schemeClr val="tx1"/>
                </a:solidFill>
                <a:latin typeface="+mn-lt"/>
                <a:ea typeface="+mn-ea"/>
                <a:cs typeface="+mn-cs"/>
              </a:rPr>
              <a:t>configure</a:t>
            </a:r>
            <a:r>
              <a:rPr lang="hu-HU" sz="1200" b="0" i="0" u="none" strike="noStrike" kern="1200" baseline="0" dirty="0">
                <a:solidFill>
                  <a:schemeClr val="tx1"/>
                </a:solidFill>
                <a:latin typeface="+mn-lt"/>
                <a:ea typeface="+mn-ea"/>
                <a:cs typeface="+mn-cs"/>
              </a:rPr>
              <a:t>, az állatok passzoló régiói kiírva </a:t>
            </a:r>
            <a:r>
              <a:rPr lang="hu-HU" sz="1200" b="0" i="0" u="none" strike="noStrike" kern="1200" baseline="0" dirty="0" err="1">
                <a:solidFill>
                  <a:schemeClr val="tx1"/>
                </a:solidFill>
                <a:latin typeface="+mn-lt"/>
                <a:ea typeface="+mn-ea"/>
                <a:cs typeface="+mn-cs"/>
              </a:rPr>
              <a:t>chr</a:t>
            </a:r>
            <a:r>
              <a:rPr lang="hu-HU" sz="1200" b="0" i="0" u="none" strike="noStrike" kern="1200" baseline="0" dirty="0">
                <a:solidFill>
                  <a:schemeClr val="tx1"/>
                </a:solidFill>
                <a:latin typeface="+mn-lt"/>
                <a:ea typeface="+mn-ea"/>
                <a:cs typeface="+mn-cs"/>
              </a:rPr>
              <a:t> start end, orientáció, </a:t>
            </a:r>
            <a:r>
              <a:rPr lang="hu-HU" sz="1200" b="0" i="0" u="none" strike="noStrike" kern="1200" baseline="0" dirty="0" err="1">
                <a:solidFill>
                  <a:schemeClr val="tx1"/>
                </a:solidFill>
                <a:latin typeface="+mn-lt"/>
                <a:ea typeface="+mn-ea"/>
                <a:cs typeface="+mn-cs"/>
              </a:rPr>
              <a:t>alignments</a:t>
            </a:r>
            <a:r>
              <a:rPr lang="hu-HU" sz="1200" b="0" i="0" u="none" strike="noStrike" kern="1200" baseline="0" dirty="0">
                <a:solidFill>
                  <a:schemeClr val="tx1"/>
                </a:solidFill>
                <a:latin typeface="+mn-lt"/>
                <a:ea typeface="+mn-ea"/>
                <a:cs typeface="+mn-cs"/>
              </a:rPr>
              <a:t> text ,szekvencia :piros </a:t>
            </a:r>
            <a:r>
              <a:rPr lang="hu-HU" sz="1200" b="0" i="0" u="none" strike="noStrike" kern="1200" baseline="0" dirty="0" err="1">
                <a:solidFill>
                  <a:schemeClr val="tx1"/>
                </a:solidFill>
                <a:latin typeface="+mn-lt"/>
                <a:ea typeface="+mn-ea"/>
                <a:cs typeface="+mn-cs"/>
              </a:rPr>
              <a:t>exont</a:t>
            </a:r>
            <a:r>
              <a:rPr lang="hu-HU" sz="1200" b="0" i="0" u="none" strike="noStrike" kern="1200" baseline="0" dirty="0">
                <a:solidFill>
                  <a:schemeClr val="tx1"/>
                </a:solidFill>
                <a:latin typeface="+mn-lt"/>
                <a:ea typeface="+mn-ea"/>
                <a:cs typeface="+mn-cs"/>
              </a:rPr>
              <a:t> jelent, vonal nincs semmi, konzervált régiók aláhúzása: </a:t>
            </a:r>
            <a:r>
              <a:rPr lang="hu-HU" sz="1200" b="0" i="0" u="none" strike="noStrike" kern="1200" baseline="0" dirty="0" err="1">
                <a:solidFill>
                  <a:schemeClr val="tx1"/>
                </a:solidFill>
                <a:latin typeface="+mn-lt"/>
                <a:ea typeface="+mn-ea"/>
                <a:cs typeface="+mn-cs"/>
              </a:rPr>
              <a:t>configurate</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this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page</a:t>
            </a:r>
            <a:r>
              <a:rPr lang="hu-HU" sz="1200" b="0" i="0" u="none" strike="noStrike" kern="1200" baseline="0" dirty="0">
                <a:solidFill>
                  <a:schemeClr val="tx1"/>
                </a:solidFill>
                <a:latin typeface="+mn-lt"/>
                <a:ea typeface="+mn-ea"/>
                <a:cs typeface="+mn-cs"/>
              </a:rPr>
              <a:t> display opció, Show </a:t>
            </a:r>
            <a:r>
              <a:rPr lang="hu-HU" sz="1200" b="0" i="0" u="none" strike="noStrike" kern="1200" baseline="0" dirty="0" err="1">
                <a:solidFill>
                  <a:schemeClr val="tx1"/>
                </a:solidFill>
                <a:latin typeface="+mn-lt"/>
                <a:ea typeface="+mn-ea"/>
                <a:cs typeface="+mn-cs"/>
              </a:rPr>
              <a:t>conservation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regions</a:t>
            </a:r>
            <a:r>
              <a:rPr lang="hu-HU" sz="1200" b="0" i="0" u="none" strike="noStrike" kern="1200" baseline="0" dirty="0">
                <a:solidFill>
                  <a:schemeClr val="tx1"/>
                </a:solidFill>
                <a:latin typeface="+mn-lt"/>
                <a:ea typeface="+mn-ea"/>
                <a:cs typeface="+mn-cs"/>
              </a:rPr>
              <a:t> kékkel kiemelve </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50</a:t>
            </a:fld>
            <a:endParaRPr lang="hu-HU"/>
          </a:p>
        </p:txBody>
      </p:sp>
    </p:spTree>
    <p:extLst>
      <p:ext uri="{BB962C8B-B14F-4D97-AF65-F5344CB8AC3E}">
        <p14:creationId xmlns:p14="http://schemas.microsoft.com/office/powerpoint/2010/main" val="3198249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16000">
              <a:buClr>
                <a:srgbClr val="000000"/>
              </a:buClr>
              <a:buSzPct val="45000"/>
              <a:buFont typeface="Wingdings" charset="2"/>
              <a:buChar char=""/>
            </a:pPr>
            <a:r>
              <a:rPr lang="hu-HU" sz="1800" b="0" strike="noStrike" spc="-1" dirty="0">
                <a:solidFill>
                  <a:srgbClr val="000000"/>
                </a:solidFill>
                <a:uFill>
                  <a:solidFill>
                    <a:srgbClr val="FFFFFF"/>
                  </a:solidFill>
                </a:uFill>
                <a:latin typeface="Arial"/>
              </a:rPr>
              <a:t>Mi a </a:t>
            </a:r>
            <a:r>
              <a:rPr lang="hu-HU" sz="1800" b="0" strike="noStrike" spc="-1" dirty="0" err="1">
                <a:solidFill>
                  <a:srgbClr val="000000"/>
                </a:solidFill>
                <a:uFill>
                  <a:solidFill>
                    <a:srgbClr val="FFFFFF"/>
                  </a:solidFill>
                </a:uFill>
                <a:latin typeface="Arial"/>
              </a:rPr>
              <a:t>homológia</a:t>
            </a:r>
            <a:r>
              <a:rPr lang="hu-HU" sz="1800" b="0" strike="noStrike" spc="-1" dirty="0">
                <a:solidFill>
                  <a:srgbClr val="000000"/>
                </a:solidFill>
                <a:uFill>
                  <a:solidFill>
                    <a:srgbClr val="FFFFFF"/>
                  </a:solidFill>
                </a:uFill>
                <a:latin typeface="Arial"/>
              </a:rPr>
              <a:t> definíciója?</a:t>
            </a:r>
            <a:endParaRPr lang="hu-HU" sz="2000" b="0" strike="noStrike" spc="-1" dirty="0">
              <a:solidFill>
                <a:srgbClr val="000000"/>
              </a:solidFill>
              <a:uFill>
                <a:solidFill>
                  <a:srgbClr val="FFFFFF"/>
                </a:solidFill>
              </a:uFill>
              <a:latin typeface="Arial"/>
            </a:endParaRPr>
          </a:p>
          <a:p>
            <a:pPr marL="216000">
              <a:buClr>
                <a:srgbClr val="000000"/>
              </a:buClr>
              <a:buSzPct val="45000"/>
              <a:buFont typeface="Wingdings" charset="2"/>
              <a:buChar char=""/>
            </a:pPr>
            <a:r>
              <a:rPr lang="hu-HU" sz="1800" b="0" strike="noStrike" spc="-1" dirty="0" err="1">
                <a:solidFill>
                  <a:srgbClr val="000000"/>
                </a:solidFill>
                <a:uFill>
                  <a:solidFill>
                    <a:srgbClr val="FFFFFF"/>
                  </a:solidFill>
                </a:uFill>
                <a:latin typeface="Arial"/>
              </a:rPr>
              <a:t>Def</a:t>
            </a:r>
            <a:r>
              <a:rPr lang="hu-HU" sz="1800" b="0" strike="noStrike" spc="-1" dirty="0">
                <a:solidFill>
                  <a:srgbClr val="000000"/>
                </a:solidFill>
                <a:uFill>
                  <a:solidFill>
                    <a:srgbClr val="FFFFFF"/>
                  </a:solidFill>
                </a:uFill>
                <a:latin typeface="Arial"/>
              </a:rPr>
              <a:t>.: Két szekvencia homológ, ha közös őstől származnak.</a:t>
            </a:r>
            <a:endParaRPr lang="hu-HU" sz="2000" b="0" strike="noStrike" spc="-1" dirty="0">
              <a:solidFill>
                <a:srgbClr val="000000"/>
              </a:solidFill>
              <a:uFill>
                <a:solidFill>
                  <a:srgbClr val="FFFFFF"/>
                </a:solidFill>
              </a:uFill>
              <a:latin typeface="Arial"/>
            </a:endParaRPr>
          </a:p>
          <a:p>
            <a:pPr marL="216000">
              <a:buClr>
                <a:srgbClr val="000000"/>
              </a:buClr>
              <a:buSzPct val="45000"/>
              <a:buFont typeface="Wingdings" charset="2"/>
              <a:buChar char=""/>
            </a:pPr>
            <a:r>
              <a:rPr lang="hu-HU" sz="1800" b="0" strike="noStrike" spc="-1" dirty="0">
                <a:solidFill>
                  <a:srgbClr val="FF0000"/>
                </a:solidFill>
                <a:uFill>
                  <a:solidFill>
                    <a:srgbClr val="FFFFFF"/>
                  </a:solidFill>
                </a:uFill>
                <a:latin typeface="Arial"/>
              </a:rPr>
              <a:t>A </a:t>
            </a:r>
            <a:r>
              <a:rPr lang="hu-HU" sz="1800" b="0" strike="noStrike" spc="-1" dirty="0" err="1">
                <a:solidFill>
                  <a:srgbClr val="FF0000"/>
                </a:solidFill>
                <a:uFill>
                  <a:solidFill>
                    <a:srgbClr val="FFFFFF"/>
                  </a:solidFill>
                </a:uFill>
                <a:latin typeface="Arial"/>
              </a:rPr>
              <a:t>homológia</a:t>
            </a:r>
            <a:r>
              <a:rPr lang="hu-HU" sz="1800" b="0" strike="noStrike" spc="-1" dirty="0">
                <a:solidFill>
                  <a:srgbClr val="FF0000"/>
                </a:solidFill>
                <a:uFill>
                  <a:solidFill>
                    <a:srgbClr val="FFFFFF"/>
                  </a:solidFill>
                </a:uFill>
                <a:latin typeface="Arial"/>
              </a:rPr>
              <a:t> nem a hasonlóság mértéke!</a:t>
            </a:r>
            <a:endParaRPr lang="hu-HU" sz="2000" b="0" strike="noStrike" spc="-1" dirty="0">
              <a:solidFill>
                <a:srgbClr val="000000"/>
              </a:solidFill>
              <a:uFill>
                <a:solidFill>
                  <a:srgbClr val="FFFFFF"/>
                </a:solidFill>
              </a:uFill>
              <a:latin typeface="Arial"/>
            </a:endParaRPr>
          </a:p>
          <a:p>
            <a:pPr marL="216000" lvl="1">
              <a:buClr>
                <a:srgbClr val="000000"/>
              </a:buClr>
              <a:buSzPct val="45000"/>
              <a:buFont typeface="Wingdings" charset="2"/>
              <a:buChar char=""/>
            </a:pPr>
            <a:r>
              <a:rPr lang="hu-HU" sz="1800" b="0" strike="noStrike" spc="-1" dirty="0">
                <a:solidFill>
                  <a:srgbClr val="000000"/>
                </a:solidFill>
                <a:uFill>
                  <a:solidFill>
                    <a:srgbClr val="FFFFFF"/>
                  </a:solidFill>
                </a:uFill>
                <a:latin typeface="Arial"/>
              </a:rPr>
              <a:t>Az olyan kifejezések, mint „a szekvenciák 50 %-ban homológok” vagy „a szekvenciák nagyfokú
homológiát mutatnak”, </a:t>
            </a:r>
            <a:r>
              <a:rPr lang="hu-HU" sz="1800" b="1" strike="noStrike" spc="-1" dirty="0">
                <a:solidFill>
                  <a:srgbClr val="000000"/>
                </a:solidFill>
                <a:uFill>
                  <a:solidFill>
                    <a:srgbClr val="FFFFFF"/>
                  </a:solidFill>
                </a:uFill>
                <a:latin typeface="Arial"/>
              </a:rPr>
              <a:t>értelmetlenek</a:t>
            </a:r>
            <a:r>
              <a:rPr lang="hu-HU" sz="1800" b="0" strike="noStrike" spc="-1" dirty="0">
                <a:solidFill>
                  <a:srgbClr val="000000"/>
                </a:solidFill>
                <a:uFill>
                  <a:solidFill>
                    <a:srgbClr val="FFFFFF"/>
                  </a:solidFill>
                </a:uFill>
                <a:latin typeface="Arial"/>
              </a:rPr>
              <a:t>.</a:t>
            </a:r>
            <a:endParaRPr lang="hu-HU" sz="2000" b="0" strike="noStrike" spc="-1" dirty="0">
              <a:solidFill>
                <a:srgbClr val="000000"/>
              </a:solidFill>
              <a:uFill>
                <a:solidFill>
                  <a:srgbClr val="FFFFFF"/>
                </a:solidFill>
              </a:uFill>
              <a:latin typeface="Arial"/>
            </a:endParaRPr>
          </a:p>
          <a:p>
            <a:pPr marL="216000">
              <a:buClr>
                <a:srgbClr val="000000"/>
              </a:buClr>
              <a:buSzPct val="45000"/>
              <a:buFont typeface="Wingdings" charset="2"/>
              <a:buChar char=""/>
            </a:pPr>
            <a:r>
              <a:rPr lang="hu-HU" sz="1800" b="0" strike="noStrike" spc="-1" dirty="0">
                <a:solidFill>
                  <a:srgbClr val="000000"/>
                </a:solidFill>
                <a:uFill>
                  <a:solidFill>
                    <a:srgbClr val="FFFFFF"/>
                  </a:solidFill>
                </a:uFill>
                <a:latin typeface="Arial"/>
              </a:rPr>
              <a:t>Két szekvencia vagy homológ vagy nem.</a:t>
            </a:r>
            <a:endParaRPr lang="hu-HU" sz="2000" b="0" strike="noStrike" spc="-1" dirty="0">
              <a:solidFill>
                <a:srgbClr val="000000"/>
              </a:solidFill>
              <a:uFill>
                <a:solidFill>
                  <a:srgbClr val="FFFFFF"/>
                </a:solidFill>
              </a:uFill>
              <a:latin typeface="Arial"/>
            </a:endParaRPr>
          </a:p>
          <a:p>
            <a:pPr marL="216000">
              <a:buClr>
                <a:srgbClr val="000000"/>
              </a:buClr>
              <a:buSzPct val="45000"/>
              <a:buFont typeface="Wingdings" charset="2"/>
              <a:buChar char=""/>
            </a:pPr>
            <a:r>
              <a:rPr lang="hu-HU" sz="1800" b="0" strike="noStrike" spc="-1" dirty="0">
                <a:solidFill>
                  <a:srgbClr val="000000"/>
                </a:solidFill>
                <a:uFill>
                  <a:solidFill>
                    <a:srgbClr val="FFFFFF"/>
                  </a:solidFill>
                </a:uFill>
                <a:latin typeface="Arial"/>
              </a:rPr>
              <a:t>A hasonlóság egy mérhető tény, a 
</a:t>
            </a:r>
            <a:r>
              <a:rPr lang="hu-HU" sz="1800" b="0" strike="noStrike" spc="-1" dirty="0" err="1">
                <a:solidFill>
                  <a:srgbClr val="000000"/>
                </a:solidFill>
                <a:uFill>
                  <a:solidFill>
                    <a:srgbClr val="FFFFFF"/>
                  </a:solidFill>
                </a:uFill>
                <a:latin typeface="Arial"/>
              </a:rPr>
              <a:t>homológia</a:t>
            </a:r>
            <a:r>
              <a:rPr lang="hu-HU" sz="1800" b="0" strike="noStrike" spc="-1" dirty="0">
                <a:solidFill>
                  <a:srgbClr val="000000"/>
                </a:solidFill>
                <a:uFill>
                  <a:solidFill>
                    <a:srgbClr val="FFFFFF"/>
                  </a:solidFill>
                </a:uFill>
                <a:latin typeface="Arial"/>
              </a:rPr>
              <a:t> egy hipotézis ill. következtetés.</a:t>
            </a:r>
            <a:endParaRPr lang="hu-HU" sz="2000" b="0" strike="noStrike" spc="-1" dirty="0">
              <a:solidFill>
                <a:srgbClr val="000000"/>
              </a:solidFill>
              <a:uFill>
                <a:solidFill>
                  <a:srgbClr val="FFFFFF"/>
                </a:solidFill>
              </a:uFill>
              <a:latin typeface="Arial"/>
            </a:endParaRPr>
          </a:p>
          <a:p>
            <a:pPr marL="216000">
              <a:buClr>
                <a:srgbClr val="000000"/>
              </a:buClr>
              <a:buSzPct val="45000"/>
              <a:buFont typeface="Wingdings" charset="2"/>
              <a:buChar char=""/>
            </a:pPr>
            <a:r>
              <a:rPr lang="hu-HU" sz="1800" b="0" strike="noStrike" spc="-1" dirty="0">
                <a:solidFill>
                  <a:srgbClr val="000000"/>
                </a:solidFill>
                <a:uFill>
                  <a:solidFill>
                    <a:srgbClr val="FFFFFF"/>
                  </a:solidFill>
                </a:uFill>
                <a:latin typeface="Arial"/>
              </a:rPr>
              <a:t>A hasonlóság kvantitatív, a </a:t>
            </a:r>
            <a:r>
              <a:rPr lang="hu-HU" sz="1800" b="0" strike="noStrike" spc="-1" dirty="0" err="1">
                <a:solidFill>
                  <a:srgbClr val="000000"/>
                </a:solidFill>
                <a:uFill>
                  <a:solidFill>
                    <a:srgbClr val="FFFFFF"/>
                  </a:solidFill>
                </a:uFill>
                <a:latin typeface="Arial"/>
              </a:rPr>
              <a:t>homológia</a:t>
            </a:r>
            <a:r>
              <a:rPr lang="hu-HU" sz="1800" b="0" strike="noStrike" spc="-1" dirty="0">
                <a:solidFill>
                  <a:srgbClr val="000000"/>
                </a:solidFill>
                <a:uFill>
                  <a:solidFill>
                    <a:srgbClr val="FFFFFF"/>
                  </a:solidFill>
                </a:uFill>
                <a:latin typeface="Arial"/>
              </a:rPr>
              <a:t> kvalitatív.</a:t>
            </a:r>
            <a:endParaRPr lang="hu-HU" sz="2000" b="0" strike="noStrike" spc="-1" dirty="0">
              <a:solidFill>
                <a:srgbClr val="000000"/>
              </a:solidFill>
              <a:uFill>
                <a:solidFill>
                  <a:srgbClr val="FFFFFF"/>
                </a:solidFill>
              </a:uFill>
              <a:latin typeface="Arial"/>
            </a:endParaRPr>
          </a:p>
          <a:p>
            <a:pPr marL="216000">
              <a:buClr>
                <a:srgbClr val="000000"/>
              </a:buClr>
              <a:buSzPct val="45000"/>
              <a:buFont typeface="Wingdings" charset="2"/>
              <a:buChar char=""/>
            </a:pPr>
            <a:r>
              <a:rPr lang="hu-HU" sz="1800" b="0" strike="noStrike" spc="-1" dirty="0">
                <a:solidFill>
                  <a:srgbClr val="000000"/>
                </a:solidFill>
                <a:uFill>
                  <a:solidFill>
                    <a:srgbClr val="FFFFFF"/>
                  </a:solidFill>
                </a:uFill>
                <a:latin typeface="Arial"/>
              </a:rPr>
              <a:t>Az illesztést gyakran mátrix formában reprezentálják, a szekvenciák a sorokban vannak, az egymásnak megfeleltetett aminosavak vagy </a:t>
            </a:r>
            <a:r>
              <a:rPr lang="hu-HU" sz="1800" b="0" strike="noStrike" spc="-1" dirty="0" err="1">
                <a:solidFill>
                  <a:srgbClr val="000000"/>
                </a:solidFill>
                <a:uFill>
                  <a:solidFill>
                    <a:srgbClr val="FFFFFF"/>
                  </a:solidFill>
                </a:uFill>
                <a:latin typeface="Arial"/>
              </a:rPr>
              <a:t>nukleotidok</a:t>
            </a:r>
            <a:r>
              <a:rPr lang="hu-HU" sz="1800" b="0" strike="noStrike" spc="-1" dirty="0">
                <a:solidFill>
                  <a:srgbClr val="000000"/>
                </a:solidFill>
                <a:uFill>
                  <a:solidFill>
                    <a:srgbClr val="FFFFFF"/>
                  </a:solidFill>
                </a:uFill>
                <a:latin typeface="Arial"/>
              </a:rPr>
              <a:t> az oszlopokban.</a:t>
            </a:r>
            <a:endParaRPr lang="hu-HU" sz="2000" b="0" strike="noStrike" spc="-1" dirty="0">
              <a:solidFill>
                <a:srgbClr val="000000"/>
              </a:solidFill>
              <a:uFill>
                <a:solidFill>
                  <a:srgbClr val="FFFFFF"/>
                </a:solidFill>
              </a:uFill>
              <a:latin typeface="Arial"/>
            </a:endParaRPr>
          </a:p>
          <a:p>
            <a:pPr marL="216000">
              <a:buClr>
                <a:srgbClr val="000000"/>
              </a:buClr>
              <a:buSzPct val="45000"/>
              <a:buFont typeface="Wingdings" charset="2"/>
              <a:buChar char=""/>
            </a:pPr>
            <a:r>
              <a:rPr lang="hu-HU" sz="1800" b="0" strike="noStrike" spc="-1" dirty="0">
                <a:solidFill>
                  <a:srgbClr val="000000"/>
                </a:solidFill>
                <a:uFill>
                  <a:solidFill>
                    <a:srgbClr val="FFFFFF"/>
                  </a:solidFill>
                </a:uFill>
                <a:latin typeface="Arial"/>
              </a:rPr>
              <a:t>A nem megfeleltethető helyeket „–”-</a:t>
            </a:r>
            <a:r>
              <a:rPr lang="hu-HU" sz="1800" b="0" strike="noStrike" spc="-1" dirty="0" err="1">
                <a:solidFill>
                  <a:srgbClr val="000000"/>
                </a:solidFill>
                <a:uFill>
                  <a:solidFill>
                    <a:srgbClr val="FFFFFF"/>
                  </a:solidFill>
                </a:uFill>
                <a:latin typeface="Arial"/>
              </a:rPr>
              <a:t>lal</a:t>
            </a:r>
            <a:r>
              <a:rPr lang="hu-HU" sz="1800" b="0" strike="noStrike" spc="-1" dirty="0">
                <a:solidFill>
                  <a:srgbClr val="000000"/>
                </a:solidFill>
                <a:uFill>
                  <a:solidFill>
                    <a:srgbClr val="FFFFFF"/>
                  </a:solidFill>
                </a:uFill>
                <a:latin typeface="Arial"/>
              </a:rPr>
              <a:t> (</a:t>
            </a:r>
            <a:r>
              <a:rPr lang="hu-HU" sz="1800" b="0" strike="noStrike" spc="-1" dirty="0" err="1">
                <a:solidFill>
                  <a:srgbClr val="000000"/>
                </a:solidFill>
                <a:uFill>
                  <a:solidFill>
                    <a:srgbClr val="FFFFFF"/>
                  </a:solidFill>
                </a:uFill>
                <a:latin typeface="Arial"/>
              </a:rPr>
              <a:t>gappel</a:t>
            </a:r>
            <a:r>
              <a:rPr lang="hu-HU" sz="1800" b="0" strike="noStrike" spc="-1" dirty="0">
                <a:solidFill>
                  <a:srgbClr val="000000"/>
                </a:solidFill>
                <a:uFill>
                  <a:solidFill>
                    <a:srgbClr val="FFFFFF"/>
                  </a:solidFill>
                </a:uFill>
                <a:latin typeface="Arial"/>
              </a:rPr>
              <a:t>, réssel) jelöljük.</a:t>
            </a:r>
            <a:endParaRPr lang="hu-HU" sz="2000" b="0" strike="noStrike" spc="-1" dirty="0">
              <a:solidFill>
                <a:srgbClr val="000000"/>
              </a:solidFill>
              <a:uFill>
                <a:solidFill>
                  <a:srgbClr val="FFFFFF"/>
                </a:solidFill>
              </a:uFill>
              <a:latin typeface="Arial"/>
            </a:endParaRPr>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52</a:t>
            </a:fld>
            <a:endParaRPr lang="hu-HU"/>
          </a:p>
        </p:txBody>
      </p:sp>
    </p:spTree>
    <p:extLst>
      <p:ext uri="{BB962C8B-B14F-4D97-AF65-F5344CB8AC3E}">
        <p14:creationId xmlns:p14="http://schemas.microsoft.com/office/powerpoint/2010/main" val="133601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600" dirty="0" err="1">
                <a:solidFill>
                  <a:prstClr val="black"/>
                </a:solidFill>
                <a:effectLst>
                  <a:outerShdw blurRad="38100" dist="38100" dir="2700000" algn="tl">
                    <a:srgbClr val="000000">
                      <a:alpha val="43137"/>
                    </a:srgbClr>
                  </a:outerShdw>
                </a:effectLst>
                <a:latin typeface="+mn-lt"/>
              </a:rPr>
              <a:t>interface</a:t>
            </a:r>
            <a:r>
              <a:rPr lang="hu-HU" sz="1600" dirty="0">
                <a:solidFill>
                  <a:prstClr val="black"/>
                </a:solidFill>
                <a:effectLst>
                  <a:outerShdw blurRad="38100" dist="38100" dir="2700000" algn="tl">
                    <a:srgbClr val="000000">
                      <a:alpha val="43137"/>
                    </a:srgbClr>
                  </a:outerShdw>
                </a:effectLst>
                <a:latin typeface="+mn-lt"/>
              </a:rPr>
              <a:t> </a:t>
            </a:r>
            <a:r>
              <a:rPr lang="hu-HU" dirty="0">
                <a:solidFill>
                  <a:prstClr val="black"/>
                </a:solidFill>
                <a:effectLst>
                  <a:outerShdw blurRad="38100" dist="38100" dir="2700000" algn="tl">
                    <a:srgbClr val="000000">
                      <a:alpha val="43137"/>
                    </a:srgbClr>
                  </a:outerShdw>
                </a:effectLst>
                <a:latin typeface="+mn-lt"/>
              </a:rPr>
              <a:t>(Két számítógépes (hardver vagy szoftver) eszköz, vagy a számítógép és az azt használó ember érintkezési felülete.)</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7</a:t>
            </a:fld>
            <a:endParaRPr lang="hu-HU"/>
          </a:p>
        </p:txBody>
      </p:sp>
    </p:spTree>
    <p:extLst>
      <p:ext uri="{BB962C8B-B14F-4D97-AF65-F5344CB8AC3E}">
        <p14:creationId xmlns:p14="http://schemas.microsoft.com/office/powerpoint/2010/main" val="2344392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strike="noStrike" spc="-1" dirty="0">
                <a:solidFill>
                  <a:srgbClr val="000000"/>
                </a:solidFill>
                <a:uFill>
                  <a:solidFill>
                    <a:srgbClr val="FFFFFF"/>
                  </a:solidFill>
                </a:uFill>
                <a:latin typeface="Arial"/>
              </a:rPr>
              <a:t>Mit illesztünk és miért?</a:t>
            </a:r>
            <a:endParaRPr lang="hu-HU" sz="1600" b="0" strike="noStrike" spc="-1" dirty="0">
              <a:solidFill>
                <a:srgbClr val="000000"/>
              </a:solidFill>
              <a:uFill>
                <a:solidFill>
                  <a:srgbClr val="FFFFFF"/>
                </a:solidFill>
              </a:uFill>
              <a:latin typeface="Arial"/>
            </a:endParaRPr>
          </a:p>
          <a:p>
            <a:r>
              <a:rPr lang="hu-HU" sz="1200" b="0" strike="noStrike" spc="-1" dirty="0">
                <a:solidFill>
                  <a:srgbClr val="000000"/>
                </a:solidFill>
                <a:uFill>
                  <a:solidFill>
                    <a:srgbClr val="FFFFFF"/>
                  </a:solidFill>
                </a:uFill>
                <a:latin typeface="Arial"/>
              </a:rPr>
              <a:t>Ősi szekvencia → kettéválik - fajkeletkezés vagy </a:t>
            </a:r>
            <a:r>
              <a:rPr lang="hu-HU" sz="1200" b="0" strike="noStrike" spc="-1" dirty="0" err="1">
                <a:solidFill>
                  <a:srgbClr val="000000"/>
                </a:solidFill>
                <a:uFill>
                  <a:solidFill>
                    <a:srgbClr val="FFFFFF"/>
                  </a:solidFill>
                </a:uFill>
                <a:latin typeface="Arial"/>
              </a:rPr>
              <a:t>génduplikáció</a:t>
            </a:r>
            <a:r>
              <a:rPr lang="hu-HU" sz="1200" b="0" strike="noStrike" spc="-1" dirty="0">
                <a:solidFill>
                  <a:srgbClr val="000000"/>
                </a:solidFill>
                <a:uFill>
                  <a:solidFill>
                    <a:srgbClr val="FFFFFF"/>
                  </a:solidFill>
                </a:uFill>
                <a:latin typeface="Arial"/>
              </a:rPr>
              <a:t>.</a:t>
            </a:r>
            <a:endParaRPr lang="hu-HU" sz="1600" b="0" strike="noStrike" spc="-1" dirty="0">
              <a:solidFill>
                <a:srgbClr val="000000"/>
              </a:solidFill>
              <a:uFill>
                <a:solidFill>
                  <a:srgbClr val="FFFFFF"/>
                </a:solidFill>
              </a:uFill>
              <a:latin typeface="Arial"/>
            </a:endParaRPr>
          </a:p>
          <a:p>
            <a:r>
              <a:rPr lang="hu-HU" sz="1200" b="0" strike="noStrike" spc="-1" dirty="0">
                <a:solidFill>
                  <a:srgbClr val="000000"/>
                </a:solidFill>
                <a:uFill>
                  <a:solidFill>
                    <a:srgbClr val="FFFFFF"/>
                  </a:solidFill>
                </a:uFill>
                <a:latin typeface="Arial"/>
              </a:rPr>
              <a:t>A 2 szekvencia egymástól független mutációkat szerez be</a:t>
            </a:r>
            <a:endParaRPr lang="hu-HU" sz="1600" b="0" strike="noStrike" spc="-1" dirty="0">
              <a:solidFill>
                <a:srgbClr val="000000"/>
              </a:solidFill>
              <a:uFill>
                <a:solidFill>
                  <a:srgbClr val="FFFFFF"/>
                </a:solidFill>
              </a:uFill>
              <a:latin typeface="Arial"/>
            </a:endParaRPr>
          </a:p>
          <a:p>
            <a:r>
              <a:rPr lang="hu-HU" sz="1200" b="0" strike="noStrike" spc="-1" dirty="0">
                <a:solidFill>
                  <a:srgbClr val="000000"/>
                </a:solidFill>
                <a:uFill>
                  <a:solidFill>
                    <a:srgbClr val="FFFFFF"/>
                  </a:solidFill>
                </a:uFill>
                <a:latin typeface="Arial"/>
              </a:rPr>
              <a:t>→ különbözni fognak.</a:t>
            </a:r>
            <a:endParaRPr lang="hu-HU" sz="1600" b="0" strike="noStrike" spc="-1" dirty="0">
              <a:solidFill>
                <a:srgbClr val="000000"/>
              </a:solidFill>
              <a:uFill>
                <a:solidFill>
                  <a:srgbClr val="FFFFFF"/>
                </a:solidFill>
              </a:uFill>
              <a:latin typeface="Arial"/>
            </a:endParaRPr>
          </a:p>
          <a:p>
            <a:r>
              <a:rPr lang="hu-HU" sz="1200" b="0" strike="noStrike" spc="-1" dirty="0">
                <a:solidFill>
                  <a:srgbClr val="000000"/>
                </a:solidFill>
                <a:uFill>
                  <a:solidFill>
                    <a:srgbClr val="FFFFFF"/>
                  </a:solidFill>
                </a:uFill>
                <a:latin typeface="Arial"/>
              </a:rPr>
              <a:t>De mi szeretnénk tudni, hogy mely részeik hasonlóak, melyek különböznek, mi történhetett velük a különválás óta.</a:t>
            </a:r>
            <a:endParaRPr lang="hu-HU" sz="1600" b="0" strike="noStrike" spc="-1" dirty="0">
              <a:solidFill>
                <a:srgbClr val="000000"/>
              </a:solidFill>
              <a:uFill>
                <a:solidFill>
                  <a:srgbClr val="FFFFFF"/>
                </a:solidFill>
              </a:uFill>
              <a:latin typeface="Arial"/>
            </a:endParaRPr>
          </a:p>
          <a:p>
            <a:r>
              <a:rPr lang="hu-HU" sz="1200" b="0" strike="noStrike" spc="-1" dirty="0">
                <a:solidFill>
                  <a:srgbClr val="000000"/>
                </a:solidFill>
                <a:uFill>
                  <a:solidFill>
                    <a:srgbClr val="FFFFFF"/>
                  </a:solidFill>
                </a:uFill>
                <a:latin typeface="Arial"/>
              </a:rPr>
              <a:t>Vagyis az illesztéssel próbáljuk rekonstruálni az evolúciót.</a:t>
            </a:r>
            <a:endParaRPr lang="hu-HU" sz="1600" b="0" strike="noStrike" spc="-1" dirty="0">
              <a:solidFill>
                <a:srgbClr val="000000"/>
              </a:solidFill>
              <a:uFill>
                <a:solidFill>
                  <a:srgbClr val="FFFFFF"/>
                </a:solidFill>
              </a:uFill>
              <a:latin typeface="Arial"/>
            </a:endParaRPr>
          </a:p>
          <a:p>
            <a:r>
              <a:rPr lang="hu-HU" sz="1200" b="0" strike="noStrike" spc="-1" dirty="0">
                <a:solidFill>
                  <a:srgbClr val="000000"/>
                </a:solidFill>
                <a:uFill>
                  <a:solidFill>
                    <a:srgbClr val="FFFFFF"/>
                  </a:solidFill>
                </a:uFill>
                <a:latin typeface="Arial"/>
              </a:rPr>
              <a:t>Ilyen </a:t>
            </a:r>
            <a:r>
              <a:rPr lang="hu-HU" sz="1200" b="0" strike="noStrike" spc="-1" dirty="0" err="1">
                <a:solidFill>
                  <a:srgbClr val="000000"/>
                </a:solidFill>
                <a:uFill>
                  <a:solidFill>
                    <a:srgbClr val="FFFFFF"/>
                  </a:solidFill>
                </a:uFill>
                <a:latin typeface="Arial"/>
              </a:rPr>
              <a:t>génduplikációk</a:t>
            </a:r>
            <a:r>
              <a:rPr lang="hu-HU" sz="1200" b="0" strike="noStrike" spc="-1" dirty="0">
                <a:solidFill>
                  <a:srgbClr val="000000"/>
                </a:solidFill>
                <a:uFill>
                  <a:solidFill>
                    <a:srgbClr val="FFFFFF"/>
                  </a:solidFill>
                </a:uFill>
                <a:latin typeface="Arial"/>
              </a:rPr>
              <a:t> sora történt a gerincesek </a:t>
            </a:r>
            <a:r>
              <a:rPr lang="hu-HU" sz="1200" b="0" strike="noStrike" spc="-1" dirty="0" err="1">
                <a:solidFill>
                  <a:srgbClr val="000000"/>
                </a:solidFill>
                <a:uFill>
                  <a:solidFill>
                    <a:srgbClr val="FFFFFF"/>
                  </a:solidFill>
                </a:uFill>
                <a:latin typeface="Arial"/>
              </a:rPr>
              <a:t>globin</a:t>
            </a:r>
            <a:r>
              <a:rPr lang="hu-HU" sz="1200" b="0" strike="noStrike" spc="-1" dirty="0">
                <a:solidFill>
                  <a:srgbClr val="000000"/>
                </a:solidFill>
                <a:uFill>
                  <a:solidFill>
                    <a:srgbClr val="FFFFFF"/>
                  </a:solidFill>
                </a:uFill>
                <a:latin typeface="Arial"/>
              </a:rPr>
              <a:t> génjeinek keletkezése közben.</a:t>
            </a:r>
            <a:endParaRPr lang="hu-HU" sz="1600" b="0" strike="noStrike" spc="-1" dirty="0">
              <a:solidFill>
                <a:srgbClr val="000000"/>
              </a:solidFill>
              <a:uFill>
                <a:solidFill>
                  <a:srgbClr val="FFFFFF"/>
                </a:solidFill>
              </a:uFill>
              <a:latin typeface="Arial"/>
            </a:endParaRPr>
          </a:p>
          <a:p>
            <a:r>
              <a:rPr lang="hu-HU" sz="1200" b="0" strike="noStrike" spc="-1" dirty="0">
                <a:solidFill>
                  <a:srgbClr val="000000"/>
                </a:solidFill>
                <a:uFill>
                  <a:solidFill>
                    <a:srgbClr val="FFFFFF"/>
                  </a:solidFill>
                </a:uFill>
                <a:latin typeface="Arial"/>
              </a:rPr>
              <a:t>Az emberi hemoglobin egy </a:t>
            </a:r>
            <a:r>
              <a:rPr lang="hu-HU" sz="1200" b="0" strike="noStrike" spc="-1" dirty="0" err="1">
                <a:solidFill>
                  <a:srgbClr val="000000"/>
                </a:solidFill>
                <a:uFill>
                  <a:solidFill>
                    <a:srgbClr val="FFFFFF"/>
                  </a:solidFill>
                </a:uFill>
                <a:latin typeface="Arial"/>
              </a:rPr>
              <a:t>heterotetramer</a:t>
            </a:r>
            <a:r>
              <a:rPr lang="hu-HU" sz="1200" b="0" strike="noStrike" spc="-1" dirty="0">
                <a:solidFill>
                  <a:srgbClr val="000000"/>
                </a:solidFill>
                <a:uFill>
                  <a:solidFill>
                    <a:srgbClr val="FFFFFF"/>
                  </a:solidFill>
                </a:uFill>
                <a:latin typeface="Arial"/>
              </a:rPr>
              <a:t> ami – felnőtt emberben – 2 alfa (</a:t>
            </a:r>
            <a:r>
              <a:rPr lang="hu-HU" sz="1200" b="0" strike="noStrike" spc="-1" dirty="0" err="1">
                <a:solidFill>
                  <a:srgbClr val="000000"/>
                </a:solidFill>
                <a:uFill>
                  <a:solidFill>
                    <a:srgbClr val="FFFFFF"/>
                  </a:solidFill>
                </a:uFill>
                <a:latin typeface="Arial"/>
              </a:rPr>
              <a:t>HBA</a:t>
            </a:r>
            <a:r>
              <a:rPr lang="hu-HU" sz="1200" b="0" strike="noStrike" spc="-1" dirty="0">
                <a:solidFill>
                  <a:srgbClr val="000000"/>
                </a:solidFill>
                <a:uFill>
                  <a:solidFill>
                    <a:srgbClr val="FFFFFF"/>
                  </a:solidFill>
                </a:uFill>
                <a:latin typeface="Arial"/>
              </a:rPr>
              <a:t>) és 2 béta (</a:t>
            </a:r>
            <a:r>
              <a:rPr lang="hu-HU" sz="1200" b="0" strike="noStrike" spc="-1" dirty="0" err="1">
                <a:solidFill>
                  <a:srgbClr val="000000"/>
                </a:solidFill>
                <a:uFill>
                  <a:solidFill>
                    <a:srgbClr val="FFFFFF"/>
                  </a:solidFill>
                </a:uFill>
                <a:latin typeface="Arial"/>
              </a:rPr>
              <a:t>HBB</a:t>
            </a:r>
            <a:r>
              <a:rPr lang="hu-HU" sz="1200" b="0" strike="noStrike" spc="-1" dirty="0">
                <a:solidFill>
                  <a:srgbClr val="000000"/>
                </a:solidFill>
                <a:uFill>
                  <a:solidFill>
                    <a:srgbClr val="FFFFFF"/>
                  </a:solidFill>
                </a:uFill>
                <a:latin typeface="Arial"/>
              </a:rPr>
              <a:t>) alegységből áll.</a:t>
            </a:r>
            <a:endParaRPr lang="hu-HU" sz="1600" b="0" strike="noStrike" spc="-1" dirty="0">
              <a:solidFill>
                <a:srgbClr val="000000"/>
              </a:solidFill>
              <a:uFill>
                <a:solidFill>
                  <a:srgbClr val="FFFFFF"/>
                </a:solidFill>
              </a:uFill>
              <a:latin typeface="Arial"/>
            </a:endParaRPr>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53</a:t>
            </a:fld>
            <a:endParaRPr lang="hu-HU"/>
          </a:p>
        </p:txBody>
      </p:sp>
    </p:spTree>
    <p:extLst>
      <p:ext uri="{BB962C8B-B14F-4D97-AF65-F5344CB8AC3E}">
        <p14:creationId xmlns:p14="http://schemas.microsoft.com/office/powerpoint/2010/main" val="3765062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Location</a:t>
            </a:r>
            <a:r>
              <a:rPr lang="hu-HU" dirty="0"/>
              <a:t>-&gt; </a:t>
            </a:r>
            <a:r>
              <a:rPr lang="hu-HU" dirty="0" err="1"/>
              <a:t>Whole</a:t>
            </a:r>
            <a:r>
              <a:rPr lang="hu-HU" dirty="0"/>
              <a:t> genome-&gt;+add </a:t>
            </a:r>
            <a:r>
              <a:rPr lang="hu-HU" dirty="0" err="1"/>
              <a:t>features</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57</a:t>
            </a:fld>
            <a:endParaRPr lang="hu-HU"/>
          </a:p>
        </p:txBody>
      </p:sp>
    </p:spTree>
    <p:extLst>
      <p:ext uri="{BB962C8B-B14F-4D97-AF65-F5344CB8AC3E}">
        <p14:creationId xmlns:p14="http://schemas.microsoft.com/office/powerpoint/2010/main" val="1081223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Location</a:t>
            </a:r>
            <a:r>
              <a:rPr lang="hu-HU" dirty="0"/>
              <a:t>-&gt; </a:t>
            </a:r>
            <a:r>
              <a:rPr lang="hu-HU" dirty="0" err="1"/>
              <a:t>Whole</a:t>
            </a:r>
            <a:r>
              <a:rPr lang="hu-HU" dirty="0"/>
              <a:t> genome-&gt;+add </a:t>
            </a:r>
            <a:r>
              <a:rPr lang="hu-HU" dirty="0" err="1"/>
              <a:t>features</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58</a:t>
            </a:fld>
            <a:endParaRPr lang="hu-HU"/>
          </a:p>
        </p:txBody>
      </p:sp>
    </p:spTree>
    <p:extLst>
      <p:ext uri="{BB962C8B-B14F-4D97-AF65-F5344CB8AC3E}">
        <p14:creationId xmlns:p14="http://schemas.microsoft.com/office/powerpoint/2010/main" val="292972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dirty="0">
              <a:solidFill>
                <a:prstClr val="black"/>
              </a:solidFill>
              <a:effectLst>
                <a:outerShdw blurRad="38100" dist="38100" dir="2700000" algn="tl">
                  <a:srgbClr val="000000">
                    <a:alpha val="43137"/>
                  </a:srgbClr>
                </a:outerShdw>
              </a:effectLst>
              <a:latin typeface="+mn-lt"/>
            </a:endParaRPr>
          </a:p>
          <a:p>
            <a:r>
              <a:rPr lang="hu-HU" sz="1200" dirty="0">
                <a:solidFill>
                  <a:prstClr val="black"/>
                </a:solidFill>
                <a:effectLst>
                  <a:outerShdw blurRad="38100" dist="38100" dir="2700000" algn="tl">
                    <a:srgbClr val="000000">
                      <a:alpha val="43137"/>
                    </a:srgbClr>
                  </a:outerShdw>
                </a:effectLst>
                <a:latin typeface="+mn-lt"/>
              </a:rPr>
              <a:t>Az </a:t>
            </a:r>
            <a:r>
              <a:rPr lang="hu-HU" sz="1200" dirty="0" err="1">
                <a:solidFill>
                  <a:prstClr val="black"/>
                </a:solidFill>
                <a:effectLst>
                  <a:outerShdw blurRad="38100" dist="38100" dir="2700000" algn="tl">
                    <a:srgbClr val="000000">
                      <a:alpha val="43137"/>
                    </a:srgbClr>
                  </a:outerShdw>
                </a:effectLst>
                <a:latin typeface="+mn-lt"/>
              </a:rPr>
              <a:t>ensembl-nek</a:t>
            </a:r>
            <a:r>
              <a:rPr lang="hu-HU" sz="1200" dirty="0">
                <a:solidFill>
                  <a:prstClr val="black"/>
                </a:solidFill>
                <a:effectLst>
                  <a:outerShdw blurRad="38100" dist="38100" dir="2700000" algn="tl">
                    <a:srgbClr val="000000">
                      <a:alpha val="43137"/>
                    </a:srgbClr>
                  </a:outerShdw>
                </a:effectLst>
                <a:latin typeface="+mn-lt"/>
              </a:rPr>
              <a:t> van egy testvér </a:t>
            </a:r>
            <a:r>
              <a:rPr lang="hu-HU" sz="1200" dirty="0" err="1">
                <a:solidFill>
                  <a:prstClr val="black"/>
                </a:solidFill>
                <a:effectLst>
                  <a:outerShdw blurRad="38100" dist="38100" dir="2700000" algn="tl">
                    <a:srgbClr val="000000">
                      <a:alpha val="43137"/>
                    </a:srgbClr>
                  </a:outerShdw>
                </a:effectLst>
                <a:latin typeface="+mn-lt"/>
              </a:rPr>
              <a:t>browsere</a:t>
            </a:r>
            <a:r>
              <a:rPr lang="hu-HU" sz="1200" dirty="0">
                <a:solidFill>
                  <a:prstClr val="black"/>
                </a:solidFill>
                <a:effectLst>
                  <a:outerShdw blurRad="38100" dist="38100" dir="2700000" algn="tl">
                    <a:srgbClr val="000000">
                      <a:alpha val="43137"/>
                    </a:srgbClr>
                  </a:outerShdw>
                </a:effectLst>
                <a:latin typeface="+mn-lt"/>
              </a:rPr>
              <a:t>: </a:t>
            </a:r>
            <a:r>
              <a:rPr lang="hu-HU" sz="1200" dirty="0" err="1">
                <a:solidFill>
                  <a:prstClr val="black"/>
                </a:solidFill>
                <a:effectLst>
                  <a:outerShdw blurRad="38100" dist="38100" dir="2700000" algn="tl">
                    <a:srgbClr val="000000">
                      <a:alpha val="43137"/>
                    </a:srgbClr>
                  </a:outerShdw>
                </a:effectLst>
                <a:latin typeface="+mn-lt"/>
              </a:rPr>
              <a:t>at</a:t>
            </a:r>
            <a:r>
              <a:rPr lang="hu-HU" sz="1200" dirty="0">
                <a:solidFill>
                  <a:prstClr val="black"/>
                </a:solidFill>
                <a:effectLst>
                  <a:outerShdw blurRad="38100" dist="38100" dir="2700000" algn="tl">
                    <a:srgbClr val="000000">
                      <a:alpha val="43137"/>
                    </a:srgbClr>
                  </a:outerShdw>
                </a:effectLst>
                <a:latin typeface="+mn-lt"/>
              </a:rPr>
              <a:t> www.ensemblgenomes.org, ahová nem </a:t>
            </a:r>
            <a:r>
              <a:rPr lang="hu-HU" sz="1200" dirty="0" err="1">
                <a:solidFill>
                  <a:prstClr val="black"/>
                </a:solidFill>
                <a:effectLst>
                  <a:outerShdw blurRad="38100" dist="38100" dir="2700000" algn="tl">
                    <a:srgbClr val="000000">
                      <a:alpha val="43137"/>
                    </a:srgbClr>
                  </a:outerShdw>
                </a:effectLst>
                <a:latin typeface="+mn-lt"/>
              </a:rPr>
              <a:t>chordata</a:t>
            </a:r>
            <a:r>
              <a:rPr lang="hu-HU" sz="1200" dirty="0">
                <a:solidFill>
                  <a:prstClr val="black"/>
                </a:solidFill>
                <a:effectLst>
                  <a:outerShdw blurRad="38100" dist="38100" dir="2700000" algn="tl">
                    <a:srgbClr val="000000">
                      <a:alpha val="43137"/>
                    </a:srgbClr>
                  </a:outerShdw>
                </a:effectLst>
                <a:latin typeface="+mn-lt"/>
              </a:rPr>
              <a:t> élőlények gerinchúr nélküliek kerülnek. (baktériumok, növények, </a:t>
            </a:r>
            <a:r>
              <a:rPr lang="hu-HU" sz="1200" dirty="0" err="1">
                <a:solidFill>
                  <a:prstClr val="black"/>
                </a:solidFill>
                <a:effectLst>
                  <a:outerShdw blurRad="38100" dist="38100" dir="2700000" algn="tl">
                    <a:srgbClr val="000000">
                      <a:alpha val="43137"/>
                    </a:srgbClr>
                  </a:outerShdw>
                </a:effectLst>
                <a:latin typeface="+mn-lt"/>
              </a:rPr>
              <a:t>metazoa</a:t>
            </a:r>
            <a:r>
              <a:rPr lang="hu-HU" sz="1200" dirty="0">
                <a:solidFill>
                  <a:prstClr val="black"/>
                </a:solidFill>
                <a:effectLst>
                  <a:outerShdw blurRad="38100" dist="38100" dir="2700000" algn="tl">
                    <a:srgbClr val="000000">
                      <a:alpha val="43137"/>
                    </a:srgbClr>
                  </a:outerShdw>
                </a:effectLst>
                <a:latin typeface="+mn-lt"/>
              </a:rPr>
              <a:t>-k, egysejtűek). </a:t>
            </a:r>
          </a:p>
          <a:p>
            <a:r>
              <a:rPr lang="hu-HU" sz="1200" dirty="0">
                <a:solidFill>
                  <a:prstClr val="black"/>
                </a:solidFill>
                <a:effectLst>
                  <a:outerShdw blurRad="38100" dist="38100" dir="2700000" algn="tl">
                    <a:srgbClr val="000000">
                      <a:alpha val="43137"/>
                    </a:srgbClr>
                  </a:outerShdw>
                </a:effectLst>
                <a:latin typeface="+mn-lt"/>
              </a:rPr>
              <a:t>New </a:t>
            </a:r>
            <a:r>
              <a:rPr lang="hu-HU" sz="1200" dirty="0" err="1">
                <a:solidFill>
                  <a:prstClr val="black"/>
                </a:solidFill>
                <a:effectLst>
                  <a:outerShdw blurRad="38100" dist="38100" dir="2700000" algn="tl">
                    <a:srgbClr val="000000">
                      <a:alpha val="43137"/>
                    </a:srgbClr>
                  </a:outerShdw>
                </a:effectLst>
                <a:latin typeface="+mn-lt"/>
              </a:rPr>
              <a:t>release</a:t>
            </a:r>
            <a:r>
              <a:rPr lang="hu-HU" sz="1200" dirty="0">
                <a:solidFill>
                  <a:prstClr val="black"/>
                </a:solidFill>
                <a:effectLst>
                  <a:outerShdw blurRad="38100" dist="38100" dir="2700000" algn="tl">
                    <a:srgbClr val="000000">
                      <a:alpha val="43137"/>
                    </a:srgbClr>
                  </a:outerShdw>
                </a:effectLst>
                <a:latin typeface="+mn-lt"/>
              </a:rPr>
              <a:t> 42-&gt; E. </a:t>
            </a:r>
            <a:r>
              <a:rPr lang="hu-HU" sz="1200" dirty="0" err="1">
                <a:solidFill>
                  <a:prstClr val="black"/>
                </a:solidFill>
                <a:effectLst>
                  <a:outerShdw blurRad="38100" dist="38100" dir="2700000" algn="tl">
                    <a:srgbClr val="000000">
                      <a:alpha val="43137"/>
                    </a:srgbClr>
                  </a:outerShdw>
                </a:effectLst>
                <a:latin typeface="+mn-lt"/>
              </a:rPr>
              <a:t>Bacteria</a:t>
            </a:r>
            <a:r>
              <a:rPr lang="hu-HU" sz="1200" dirty="0">
                <a:solidFill>
                  <a:prstClr val="black"/>
                </a:solidFill>
                <a:effectLst>
                  <a:outerShdw blurRad="38100" dist="38100" dir="2700000" algn="tl">
                    <a:srgbClr val="000000">
                      <a:alpha val="43137"/>
                    </a:srgbClr>
                  </a:outerShdw>
                </a:effectLst>
                <a:latin typeface="+mn-lt"/>
              </a:rPr>
              <a:t>, E. </a:t>
            </a:r>
            <a:r>
              <a:rPr lang="hu-HU" sz="1200" dirty="0" err="1">
                <a:solidFill>
                  <a:prstClr val="black"/>
                </a:solidFill>
                <a:effectLst>
                  <a:outerShdw blurRad="38100" dist="38100" dir="2700000" algn="tl">
                    <a:srgbClr val="000000">
                      <a:alpha val="43137"/>
                    </a:srgbClr>
                  </a:outerShdw>
                </a:effectLst>
                <a:latin typeface="+mn-lt"/>
              </a:rPr>
              <a:t>Fungi</a:t>
            </a:r>
            <a:r>
              <a:rPr lang="hu-HU" sz="1200" dirty="0">
                <a:solidFill>
                  <a:prstClr val="black"/>
                </a:solidFill>
                <a:effectLst>
                  <a:outerShdw blurRad="38100" dist="38100" dir="2700000" algn="tl">
                    <a:srgbClr val="000000">
                      <a:alpha val="43137"/>
                    </a:srgbClr>
                  </a:outerShdw>
                </a:effectLst>
                <a:latin typeface="+mn-lt"/>
              </a:rPr>
              <a:t>, E. </a:t>
            </a:r>
            <a:r>
              <a:rPr lang="hu-HU" sz="1200" dirty="0" err="1">
                <a:solidFill>
                  <a:prstClr val="black"/>
                </a:solidFill>
                <a:effectLst>
                  <a:outerShdw blurRad="38100" dist="38100" dir="2700000" algn="tl">
                    <a:srgbClr val="000000">
                      <a:alpha val="43137"/>
                    </a:srgbClr>
                  </a:outerShdw>
                </a:effectLst>
                <a:latin typeface="+mn-lt"/>
              </a:rPr>
              <a:t>Plants</a:t>
            </a:r>
            <a:endParaRPr lang="hu-HU" sz="1200" dirty="0">
              <a:solidFill>
                <a:prstClr val="black"/>
              </a:solidFill>
              <a:effectLst>
                <a:outerShdw blurRad="38100" dist="38100" dir="2700000" algn="tl">
                  <a:srgbClr val="000000">
                    <a:alpha val="43137"/>
                  </a:srgbClr>
                </a:outerShdw>
              </a:effectLst>
              <a:latin typeface="+mn-lt"/>
            </a:endParaRPr>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10</a:t>
            </a:fld>
            <a:endParaRPr lang="hu-HU"/>
          </a:p>
        </p:txBody>
      </p:sp>
    </p:spTree>
    <p:extLst>
      <p:ext uri="{BB962C8B-B14F-4D97-AF65-F5344CB8AC3E}">
        <p14:creationId xmlns:p14="http://schemas.microsoft.com/office/powerpoint/2010/main" val="245010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cDNS</a:t>
            </a:r>
            <a:r>
              <a:rPr lang="hu-HU" dirty="0"/>
              <a:t>: </a:t>
            </a:r>
            <a:r>
              <a:rPr lang="hu-HU" sz="1200" b="0" i="0" kern="1200" dirty="0">
                <a:solidFill>
                  <a:schemeClr val="tx1"/>
                </a:solidFill>
                <a:effectLst/>
                <a:latin typeface="+mn-lt"/>
                <a:ea typeface="+mn-ea"/>
                <a:cs typeface="+mn-cs"/>
              </a:rPr>
              <a:t>A </a:t>
            </a:r>
            <a:r>
              <a:rPr lang="hu-HU" sz="1200" b="1" i="0" kern="1200" dirty="0" err="1">
                <a:solidFill>
                  <a:schemeClr val="tx1"/>
                </a:solidFill>
                <a:effectLst/>
                <a:latin typeface="+mn-lt"/>
                <a:ea typeface="+mn-ea"/>
                <a:cs typeface="+mn-cs"/>
              </a:rPr>
              <a:t>cDNS</a:t>
            </a:r>
            <a:r>
              <a:rPr lang="hu-HU" sz="1200" b="1" i="0" kern="1200" dirty="0">
                <a:solidFill>
                  <a:schemeClr val="tx1"/>
                </a:solidFill>
                <a:effectLst/>
                <a:latin typeface="+mn-lt"/>
                <a:ea typeface="+mn-ea"/>
                <a:cs typeface="+mn-cs"/>
              </a:rPr>
              <a:t> könyvtárak</a:t>
            </a:r>
            <a:r>
              <a:rPr lang="hu-HU" sz="1200" b="0" i="0" kern="1200" dirty="0">
                <a:solidFill>
                  <a:schemeClr val="tx1"/>
                </a:solidFill>
                <a:effectLst/>
                <a:latin typeface="+mn-lt"/>
                <a:ea typeface="+mn-ea"/>
                <a:cs typeface="+mn-cs"/>
              </a:rPr>
              <a:t> a könyvtárkészítés során használt </a:t>
            </a:r>
            <a:r>
              <a:rPr lang="hu-HU" sz="1200" b="1" i="0" kern="1200" dirty="0">
                <a:solidFill>
                  <a:schemeClr val="tx1"/>
                </a:solidFill>
                <a:effectLst/>
                <a:latin typeface="+mn-lt"/>
                <a:ea typeface="+mn-ea"/>
                <a:cs typeface="+mn-cs"/>
              </a:rPr>
              <a:t>sejttípusban </a:t>
            </a:r>
            <a:r>
              <a:rPr lang="hu-HU" sz="1200" b="1" i="0" kern="1200" dirty="0" err="1">
                <a:solidFill>
                  <a:schemeClr val="tx1"/>
                </a:solidFill>
                <a:effectLst/>
                <a:latin typeface="+mn-lt"/>
                <a:ea typeface="+mn-ea"/>
                <a:cs typeface="+mn-cs"/>
              </a:rPr>
              <a:t>kifejeződő</a:t>
            </a:r>
            <a:r>
              <a:rPr lang="hu-HU" sz="1200" b="0" i="0" kern="1200" dirty="0">
                <a:solidFill>
                  <a:schemeClr val="tx1"/>
                </a:solidFill>
                <a:effectLst/>
                <a:latin typeface="+mn-lt"/>
                <a:ea typeface="+mn-ea"/>
                <a:cs typeface="+mn-cs"/>
              </a:rPr>
              <a:t> fehérjék érett </a:t>
            </a:r>
            <a:r>
              <a:rPr lang="hu-HU" sz="1200" b="1" i="0" kern="1200" dirty="0" err="1">
                <a:solidFill>
                  <a:schemeClr val="tx1"/>
                </a:solidFill>
                <a:effectLst/>
                <a:latin typeface="+mn-lt"/>
                <a:ea typeface="+mn-ea"/>
                <a:cs typeface="+mn-cs"/>
              </a:rPr>
              <a:t>mRNS</a:t>
            </a:r>
            <a:r>
              <a:rPr lang="hu-HU" sz="1200" b="1" i="0" kern="1200" dirty="0">
                <a:solidFill>
                  <a:schemeClr val="tx1"/>
                </a:solidFill>
                <a:effectLst/>
                <a:latin typeface="+mn-lt"/>
                <a:ea typeface="+mn-ea"/>
                <a:cs typeface="+mn-cs"/>
              </a:rPr>
              <a:t> szekvenciái</a:t>
            </a:r>
            <a:r>
              <a:rPr lang="hu-HU" sz="1200" b="0" i="0" kern="1200" dirty="0">
                <a:solidFill>
                  <a:schemeClr val="tx1"/>
                </a:solidFill>
                <a:effectLst/>
                <a:latin typeface="+mn-lt"/>
                <a:ea typeface="+mn-ea"/>
                <a:cs typeface="+mn-cs"/>
              </a:rPr>
              <a:t>ról készült komplementer szálakat tartalmazzák.</a:t>
            </a:r>
          </a:p>
          <a:p>
            <a:r>
              <a:rPr lang="hu-HU" sz="1200" b="0" i="0" kern="1200" dirty="0">
                <a:solidFill>
                  <a:schemeClr val="tx1"/>
                </a:solidFill>
                <a:effectLst/>
                <a:latin typeface="+mn-lt"/>
                <a:ea typeface="+mn-ea"/>
                <a:cs typeface="+mn-cs"/>
              </a:rPr>
              <a:t>A kiválasztott sejtekből izolálják az RNS-t, majd az érett </a:t>
            </a:r>
            <a:r>
              <a:rPr lang="hu-HU" sz="1200" b="0" i="0" kern="1200" dirty="0" err="1">
                <a:solidFill>
                  <a:schemeClr val="tx1"/>
                </a:solidFill>
                <a:effectLst/>
                <a:latin typeface="+mn-lt"/>
                <a:ea typeface="+mn-ea"/>
                <a:cs typeface="+mn-cs"/>
              </a:rPr>
              <a:t>mRNS</a:t>
            </a:r>
            <a:r>
              <a:rPr lang="hu-HU" sz="1200" b="0" i="0" kern="1200" dirty="0">
                <a:solidFill>
                  <a:schemeClr val="tx1"/>
                </a:solidFill>
                <a:effectLst/>
                <a:latin typeface="+mn-lt"/>
                <a:ea typeface="+mn-ea"/>
                <a:cs typeface="+mn-cs"/>
              </a:rPr>
              <a:t>-ek 3’ </a:t>
            </a:r>
            <a:r>
              <a:rPr lang="hu-HU" sz="1200" b="0" i="0" kern="1200" dirty="0" err="1">
                <a:solidFill>
                  <a:schemeClr val="tx1"/>
                </a:solidFill>
                <a:effectLst/>
                <a:latin typeface="+mn-lt"/>
                <a:ea typeface="+mn-ea"/>
                <a:cs typeface="+mn-cs"/>
              </a:rPr>
              <a:t>poli</a:t>
            </a:r>
            <a:r>
              <a:rPr lang="hu-HU" sz="1200" b="0" i="0" kern="1200" dirty="0">
                <a:solidFill>
                  <a:schemeClr val="tx1"/>
                </a:solidFill>
                <a:effectLst/>
                <a:latin typeface="+mn-lt"/>
                <a:ea typeface="+mn-ea"/>
                <a:cs typeface="+mn-cs"/>
              </a:rPr>
              <a:t>-A farkához hibridizáló </a:t>
            </a:r>
            <a:r>
              <a:rPr lang="hu-HU" sz="1200" b="0" i="0" kern="1200" dirty="0" err="1">
                <a:solidFill>
                  <a:schemeClr val="tx1"/>
                </a:solidFill>
                <a:effectLst/>
                <a:latin typeface="+mn-lt"/>
                <a:ea typeface="+mn-ea"/>
                <a:cs typeface="+mn-cs"/>
              </a:rPr>
              <a:t>oligo-dT</a:t>
            </a:r>
            <a:r>
              <a:rPr lang="hu-HU" sz="1200" b="0" i="0" kern="1200" dirty="0">
                <a:solidFill>
                  <a:schemeClr val="tx1"/>
                </a:solidFill>
                <a:effectLst/>
                <a:latin typeface="+mn-lt"/>
                <a:ea typeface="+mn-ea"/>
                <a:cs typeface="+mn-cs"/>
              </a:rPr>
              <a:t> primer és </a:t>
            </a:r>
            <a:r>
              <a:rPr lang="hu-HU" sz="1200" b="1" i="0" kern="1200" dirty="0" err="1">
                <a:solidFill>
                  <a:schemeClr val="tx1"/>
                </a:solidFill>
                <a:effectLst/>
                <a:latin typeface="+mn-lt"/>
                <a:ea typeface="+mn-ea"/>
                <a:cs typeface="+mn-cs"/>
              </a:rPr>
              <a:t>reverz</a:t>
            </a:r>
            <a:r>
              <a:rPr lang="hu-HU" sz="1200" b="1" i="0" kern="1200" dirty="0">
                <a:solidFill>
                  <a:schemeClr val="tx1"/>
                </a:solidFill>
                <a:effectLst/>
                <a:latin typeface="+mn-lt"/>
                <a:ea typeface="+mn-ea"/>
                <a:cs typeface="+mn-cs"/>
              </a:rPr>
              <a:t> </a:t>
            </a:r>
            <a:r>
              <a:rPr lang="hu-HU" sz="1200" b="1" i="0" kern="1200" dirty="0" err="1">
                <a:solidFill>
                  <a:schemeClr val="tx1"/>
                </a:solidFill>
                <a:effectLst/>
                <a:latin typeface="+mn-lt"/>
                <a:ea typeface="+mn-ea"/>
                <a:cs typeface="+mn-cs"/>
              </a:rPr>
              <a:t>transzkriptáz</a:t>
            </a:r>
            <a:r>
              <a:rPr lang="hu-HU" sz="1200" b="1" i="0" kern="1200" dirty="0">
                <a:solidFill>
                  <a:schemeClr val="tx1"/>
                </a:solidFill>
                <a:effectLst/>
                <a:latin typeface="+mn-lt"/>
                <a:ea typeface="+mn-ea"/>
                <a:cs typeface="+mn-cs"/>
              </a:rPr>
              <a:t> enzim felhasználásával</a:t>
            </a:r>
            <a:r>
              <a:rPr lang="hu-HU" sz="1200" b="0" i="0" kern="1200" dirty="0">
                <a:solidFill>
                  <a:schemeClr val="tx1"/>
                </a:solidFill>
                <a:effectLst/>
                <a:latin typeface="+mn-lt"/>
                <a:ea typeface="+mn-ea"/>
                <a:cs typeface="+mn-cs"/>
              </a:rPr>
              <a:t> elkészítik az </a:t>
            </a:r>
            <a:r>
              <a:rPr lang="hu-HU" sz="1200" b="0" i="0" kern="1200" dirty="0" err="1">
                <a:solidFill>
                  <a:schemeClr val="tx1"/>
                </a:solidFill>
                <a:effectLst/>
                <a:latin typeface="+mn-lt"/>
                <a:ea typeface="+mn-ea"/>
                <a:cs typeface="+mn-cs"/>
              </a:rPr>
              <a:t>mRNS-ekkel</a:t>
            </a:r>
            <a:r>
              <a:rPr lang="hu-HU" sz="1200" b="0" i="0" kern="1200" dirty="0">
                <a:solidFill>
                  <a:schemeClr val="tx1"/>
                </a:solidFill>
                <a:effectLst/>
                <a:latin typeface="+mn-lt"/>
                <a:ea typeface="+mn-ea"/>
                <a:cs typeface="+mn-cs"/>
              </a:rPr>
              <a:t> </a:t>
            </a:r>
            <a:r>
              <a:rPr lang="hu-HU" sz="1200" b="1" i="0" kern="1200" dirty="0">
                <a:solidFill>
                  <a:schemeClr val="tx1"/>
                </a:solidFill>
                <a:effectLst/>
                <a:latin typeface="+mn-lt"/>
                <a:ea typeface="+mn-ea"/>
                <a:cs typeface="+mn-cs"/>
              </a:rPr>
              <a:t>komplementer DNS</a:t>
            </a:r>
            <a:r>
              <a:rPr lang="hu-HU" sz="1200" b="0" i="0" kern="1200" dirty="0">
                <a:solidFill>
                  <a:schemeClr val="tx1"/>
                </a:solidFill>
                <a:effectLst/>
                <a:latin typeface="+mn-lt"/>
                <a:ea typeface="+mn-ea"/>
                <a:cs typeface="+mn-cs"/>
              </a:rPr>
              <a:t> (</a:t>
            </a:r>
            <a:r>
              <a:rPr lang="hu-HU" sz="1200" b="1" i="0" kern="1200" dirty="0" err="1">
                <a:solidFill>
                  <a:schemeClr val="tx1"/>
                </a:solidFill>
                <a:effectLst/>
                <a:latin typeface="+mn-lt"/>
                <a:ea typeface="+mn-ea"/>
                <a:cs typeface="+mn-cs"/>
              </a:rPr>
              <a:t>cDNS</a:t>
            </a:r>
            <a:r>
              <a:rPr lang="hu-HU" sz="1200" b="0" i="0" kern="1200" dirty="0">
                <a:solidFill>
                  <a:schemeClr val="tx1"/>
                </a:solidFill>
                <a:effectLst/>
                <a:latin typeface="+mn-lt"/>
                <a:ea typeface="+mn-ea"/>
                <a:cs typeface="+mn-cs"/>
              </a:rPr>
              <a:t>) szálakat.</a:t>
            </a:r>
          </a:p>
          <a:p>
            <a:r>
              <a:rPr lang="hu-HU" sz="1200" b="0" i="0" kern="1200" dirty="0">
                <a:solidFill>
                  <a:schemeClr val="tx1"/>
                </a:solidFill>
                <a:effectLst/>
                <a:latin typeface="+mn-lt"/>
                <a:ea typeface="+mn-ea"/>
                <a:cs typeface="+mn-cs"/>
              </a:rPr>
              <a:t>CDS: Kódoló szekvenciák</a:t>
            </a:r>
          </a:p>
          <a:p>
            <a:endParaRPr lang="hu-HU" sz="1200" b="0" i="0" kern="1200" dirty="0">
              <a:solidFill>
                <a:schemeClr val="tx1"/>
              </a:solidFill>
              <a:effectLst/>
              <a:latin typeface="+mn-lt"/>
              <a:ea typeface="+mn-ea"/>
              <a:cs typeface="+mn-cs"/>
            </a:endParaRPr>
          </a:p>
          <a:p>
            <a:pPr rtl="0"/>
            <a:r>
              <a:rPr lang="hu-HU" sz="1200" b="0" i="0" kern="1200" dirty="0">
                <a:solidFill>
                  <a:schemeClr val="tx1"/>
                </a:solidFill>
                <a:effectLst/>
                <a:latin typeface="+mn-lt"/>
                <a:ea typeface="+mn-ea"/>
                <a:cs typeface="+mn-cs"/>
              </a:rPr>
              <a:t>A </a:t>
            </a:r>
            <a:r>
              <a:rPr lang="hu-HU" sz="1200" b="0" i="0" kern="1200" dirty="0" err="1">
                <a:solidFill>
                  <a:schemeClr val="tx1"/>
                </a:solidFill>
                <a:effectLst/>
                <a:latin typeface="+mn-lt"/>
                <a:ea typeface="+mn-ea"/>
                <a:cs typeface="+mn-cs"/>
              </a:rPr>
              <a:t>cDNS</a:t>
            </a:r>
            <a:r>
              <a:rPr lang="hu-HU" sz="1200" b="0" i="0" kern="1200" dirty="0">
                <a:solidFill>
                  <a:schemeClr val="tx1"/>
                </a:solidFill>
                <a:effectLst/>
                <a:latin typeface="+mn-lt"/>
                <a:ea typeface="+mn-ea"/>
                <a:cs typeface="+mn-cs"/>
              </a:rPr>
              <a:t>-szekvenciát fordított transzkripcióval származtatjuk a </a:t>
            </a:r>
            <a:r>
              <a:rPr lang="hu-HU" sz="1200" b="0" i="0" kern="1200" dirty="0" err="1">
                <a:solidFill>
                  <a:schemeClr val="tx1"/>
                </a:solidFill>
                <a:effectLst/>
                <a:latin typeface="+mn-lt"/>
                <a:ea typeface="+mn-ea"/>
                <a:cs typeface="+mn-cs"/>
              </a:rPr>
              <a:t>transzkriptumból</a:t>
            </a:r>
            <a:r>
              <a:rPr lang="hu-HU" sz="1200" b="0" i="0" kern="1200" dirty="0">
                <a:solidFill>
                  <a:schemeClr val="tx1"/>
                </a:solidFill>
                <a:effectLst/>
                <a:latin typeface="+mn-lt"/>
                <a:ea typeface="+mn-ea"/>
                <a:cs typeface="+mn-cs"/>
              </a:rPr>
              <a:t>, de ebben az esetben az 5 'és 3' UTR-</a:t>
            </a:r>
            <a:r>
              <a:rPr lang="hu-HU" sz="1200" b="0" i="0" kern="1200" dirty="0" err="1">
                <a:solidFill>
                  <a:schemeClr val="tx1"/>
                </a:solidFill>
                <a:effectLst/>
                <a:latin typeface="+mn-lt"/>
                <a:ea typeface="+mn-ea"/>
                <a:cs typeface="+mn-cs"/>
              </a:rPr>
              <a:t>eket</a:t>
            </a:r>
            <a:r>
              <a:rPr lang="hu-HU" sz="1200" b="0" i="0" kern="1200" dirty="0">
                <a:solidFill>
                  <a:schemeClr val="tx1"/>
                </a:solidFill>
                <a:effectLst/>
                <a:latin typeface="+mn-lt"/>
                <a:ea typeface="+mn-ea"/>
                <a:cs typeface="+mn-cs"/>
              </a:rPr>
              <a:t> is tartalmazzák, amelyek nem tartoznak a </a:t>
            </a:r>
            <a:r>
              <a:rPr lang="hu-HU" sz="1200" b="0" i="0" kern="1200" dirty="0" err="1">
                <a:solidFill>
                  <a:schemeClr val="tx1"/>
                </a:solidFill>
                <a:effectLst/>
                <a:latin typeface="+mn-lt"/>
                <a:ea typeface="+mn-ea"/>
                <a:cs typeface="+mn-cs"/>
              </a:rPr>
              <a:t>A</a:t>
            </a:r>
            <a:r>
              <a:rPr lang="hu-HU" sz="1200" b="0" i="0" kern="1200" dirty="0">
                <a:solidFill>
                  <a:schemeClr val="tx1"/>
                </a:solidFill>
                <a:effectLst/>
                <a:latin typeface="+mn-lt"/>
                <a:ea typeface="+mn-ea"/>
                <a:cs typeface="+mn-cs"/>
              </a:rPr>
              <a:t> CDS majdnem mindig az AUG </a:t>
            </a:r>
            <a:r>
              <a:rPr lang="hu-HU" sz="1200" b="0" i="0" kern="1200" dirty="0" err="1">
                <a:solidFill>
                  <a:schemeClr val="tx1"/>
                </a:solidFill>
                <a:effectLst/>
                <a:latin typeface="+mn-lt"/>
                <a:ea typeface="+mn-ea"/>
                <a:cs typeface="+mn-cs"/>
              </a:rPr>
              <a:t>iniciációs</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kodonnal</a:t>
            </a:r>
            <a:r>
              <a:rPr lang="hu-HU" sz="1200" b="0" i="0" kern="1200" dirty="0">
                <a:solidFill>
                  <a:schemeClr val="tx1"/>
                </a:solidFill>
                <a:effectLst/>
                <a:latin typeface="+mn-lt"/>
                <a:ea typeface="+mn-ea"/>
                <a:cs typeface="+mn-cs"/>
              </a:rPr>
              <a:t> kezdődik az </a:t>
            </a:r>
            <a:r>
              <a:rPr lang="hu-HU" sz="1200" b="0" i="0" kern="1200" dirty="0" err="1">
                <a:solidFill>
                  <a:schemeClr val="tx1"/>
                </a:solidFill>
                <a:effectLst/>
                <a:latin typeface="+mn-lt"/>
                <a:ea typeface="+mn-ea"/>
                <a:cs typeface="+mn-cs"/>
              </a:rPr>
              <a:t>eukariótákban</a:t>
            </a:r>
            <a:r>
              <a:rPr lang="hu-HU" sz="1200" b="0" i="0" kern="1200" dirty="0">
                <a:solidFill>
                  <a:schemeClr val="tx1"/>
                </a:solidFill>
                <a:effectLst/>
                <a:latin typeface="+mn-lt"/>
                <a:ea typeface="+mn-ea"/>
                <a:cs typeface="+mn-cs"/>
              </a:rPr>
              <a:t>, és megáll a három </a:t>
            </a:r>
            <a:r>
              <a:rPr lang="hu-HU" sz="1200" b="0" i="0" kern="1200" dirty="0" err="1">
                <a:solidFill>
                  <a:schemeClr val="tx1"/>
                </a:solidFill>
                <a:effectLst/>
                <a:latin typeface="+mn-lt"/>
                <a:ea typeface="+mn-ea"/>
                <a:cs typeface="+mn-cs"/>
              </a:rPr>
              <a:t>stopkodonnal</a:t>
            </a:r>
            <a:r>
              <a:rPr lang="hu-HU" sz="1200" b="0" i="0" kern="1200" dirty="0">
                <a:solidFill>
                  <a:schemeClr val="tx1"/>
                </a:solidFill>
                <a:effectLst/>
                <a:latin typeface="+mn-lt"/>
                <a:ea typeface="+mn-ea"/>
                <a:cs typeface="+mn-cs"/>
              </a:rPr>
              <a:t> (UAA, UGA, UAG).</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11</a:t>
            </a:fld>
            <a:endParaRPr lang="hu-HU"/>
          </a:p>
        </p:txBody>
      </p:sp>
    </p:spTree>
    <p:extLst>
      <p:ext uri="{BB962C8B-B14F-4D97-AF65-F5344CB8AC3E}">
        <p14:creationId xmlns:p14="http://schemas.microsoft.com/office/powerpoint/2010/main" val="388995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Az </a:t>
            </a:r>
            <a:r>
              <a:rPr lang="hu-HU" dirty="0" err="1"/>
              <a:t>Ensembl</a:t>
            </a:r>
            <a:r>
              <a:rPr lang="hu-HU" dirty="0"/>
              <a:t> gén modellek alapjául az ENA/ </a:t>
            </a:r>
            <a:r>
              <a:rPr lang="hu-HU" dirty="0" err="1"/>
              <a:t>GenBank</a:t>
            </a:r>
            <a:r>
              <a:rPr lang="hu-HU" dirty="0"/>
              <a:t> /DDBJ (International </a:t>
            </a:r>
            <a:r>
              <a:rPr lang="hu-HU" dirty="0" err="1"/>
              <a:t>Nucleotide</a:t>
            </a:r>
            <a:r>
              <a:rPr lang="hu-HU" dirty="0"/>
              <a:t> </a:t>
            </a:r>
            <a:r>
              <a:rPr lang="hu-HU" dirty="0" err="1"/>
              <a:t>Sequence</a:t>
            </a:r>
            <a:r>
              <a:rPr lang="hu-HU" dirty="0"/>
              <a:t> </a:t>
            </a:r>
            <a:r>
              <a:rPr lang="hu-HU" dirty="0" err="1"/>
              <a:t>Database</a:t>
            </a:r>
            <a:r>
              <a:rPr lang="hu-HU" dirty="0"/>
              <a:t> </a:t>
            </a:r>
            <a:r>
              <a:rPr lang="hu-HU" dirty="0" err="1"/>
              <a:t>Collaboration</a:t>
            </a:r>
            <a:r>
              <a:rPr lang="hu-HU" dirty="0"/>
              <a:t>) INSDC (</a:t>
            </a:r>
            <a:r>
              <a:rPr lang="hu-HU" sz="1200" b="1" i="0" kern="1200" dirty="0">
                <a:solidFill>
                  <a:schemeClr val="tx1"/>
                </a:solidFill>
                <a:effectLst/>
                <a:latin typeface="+mn-lt"/>
                <a:ea typeface="+mn-ea"/>
                <a:cs typeface="+mn-cs"/>
              </a:rPr>
              <a:t>International </a:t>
            </a:r>
            <a:r>
              <a:rPr lang="hu-HU" sz="1200" b="1" i="0" kern="1200" dirty="0" err="1">
                <a:solidFill>
                  <a:schemeClr val="tx1"/>
                </a:solidFill>
                <a:effectLst/>
                <a:latin typeface="+mn-lt"/>
                <a:ea typeface="+mn-ea"/>
                <a:cs typeface="+mn-cs"/>
              </a:rPr>
              <a:t>Nucleotide</a:t>
            </a:r>
            <a:r>
              <a:rPr lang="hu-HU" sz="1200" b="1" i="0" kern="1200" dirty="0">
                <a:solidFill>
                  <a:schemeClr val="tx1"/>
                </a:solidFill>
                <a:effectLst/>
                <a:latin typeface="+mn-lt"/>
                <a:ea typeface="+mn-ea"/>
                <a:cs typeface="+mn-cs"/>
              </a:rPr>
              <a:t> </a:t>
            </a:r>
            <a:r>
              <a:rPr lang="hu-HU" sz="1200" b="1" i="0" kern="1200" dirty="0" err="1">
                <a:solidFill>
                  <a:schemeClr val="tx1"/>
                </a:solidFill>
                <a:effectLst/>
                <a:latin typeface="+mn-lt"/>
                <a:ea typeface="+mn-ea"/>
                <a:cs typeface="+mn-cs"/>
              </a:rPr>
              <a:t>Sequence</a:t>
            </a:r>
            <a:r>
              <a:rPr lang="hu-HU" sz="1200" b="1" i="0" kern="1200" dirty="0">
                <a:solidFill>
                  <a:schemeClr val="tx1"/>
                </a:solidFill>
                <a:effectLst/>
                <a:latin typeface="+mn-lt"/>
                <a:ea typeface="+mn-ea"/>
                <a:cs typeface="+mn-cs"/>
              </a:rPr>
              <a:t> </a:t>
            </a:r>
            <a:r>
              <a:rPr lang="hu-HU" sz="1200" b="1" i="0" kern="1200" dirty="0" err="1">
                <a:solidFill>
                  <a:schemeClr val="tx1"/>
                </a:solidFill>
                <a:effectLst/>
                <a:latin typeface="+mn-lt"/>
                <a:ea typeface="+mn-ea"/>
                <a:cs typeface="+mn-cs"/>
              </a:rPr>
              <a:t>Database</a:t>
            </a:r>
            <a:r>
              <a:rPr lang="hu-HU" sz="1200" b="1" i="0" kern="1200" dirty="0">
                <a:solidFill>
                  <a:schemeClr val="tx1"/>
                </a:solidFill>
                <a:effectLst/>
                <a:latin typeface="+mn-lt"/>
                <a:ea typeface="+mn-ea"/>
                <a:cs typeface="+mn-cs"/>
              </a:rPr>
              <a:t> </a:t>
            </a:r>
            <a:r>
              <a:rPr lang="hu-HU" sz="1200" b="1" i="0" kern="1200" dirty="0" err="1">
                <a:solidFill>
                  <a:schemeClr val="tx1"/>
                </a:solidFill>
                <a:effectLst/>
                <a:latin typeface="+mn-lt"/>
                <a:ea typeface="+mn-ea"/>
                <a:cs typeface="+mn-cs"/>
              </a:rPr>
              <a:t>Collaboration</a:t>
            </a:r>
            <a:endParaRPr lang="hu-HU" sz="1200" b="1" i="0" kern="1200" dirty="0">
              <a:solidFill>
                <a:schemeClr val="tx1"/>
              </a:solidFill>
              <a:effectLst/>
              <a:latin typeface="+mn-lt"/>
              <a:ea typeface="+mn-ea"/>
              <a:cs typeface="+mn-cs"/>
            </a:endParaRPr>
          </a:p>
          <a:p>
            <a:pPr marL="0" indent="0">
              <a:buNone/>
            </a:pPr>
            <a:r>
              <a:rPr lang="hu-HU" dirty="0"/>
              <a:t>) </a:t>
            </a:r>
            <a:r>
              <a:rPr kumimoji="0" lang="hu-HU" altLang="hu-HU"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Adatok cseréje és szinkronizálása az </a:t>
            </a:r>
            <a:r>
              <a:rPr kumimoji="0" lang="hu-HU" altLang="hu-HU" sz="12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mn-lt"/>
                <a:ea typeface="+mn-ea"/>
                <a:cs typeface="+mn-cs"/>
              </a:rPr>
              <a:t>adatraktárak</a:t>
            </a:r>
            <a:r>
              <a:rPr kumimoji="0" lang="hu-HU" altLang="hu-HU"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 között)</a:t>
            </a:r>
            <a:r>
              <a:rPr lang="hu-HU" dirty="0"/>
              <a:t> , </a:t>
            </a:r>
            <a:r>
              <a:rPr lang="hu-HU" dirty="0" err="1"/>
              <a:t>cDNS</a:t>
            </a:r>
            <a:r>
              <a:rPr lang="hu-HU" dirty="0"/>
              <a:t>, EST, </a:t>
            </a:r>
            <a:r>
              <a:rPr lang="hu-HU" dirty="0" err="1"/>
              <a:t>RNAseq</a:t>
            </a:r>
            <a:r>
              <a:rPr lang="hu-HU" dirty="0"/>
              <a:t> </a:t>
            </a:r>
          </a:p>
          <a:p>
            <a:pPr marL="0" indent="0">
              <a:buNone/>
            </a:pPr>
            <a:r>
              <a:rPr lang="hu-HU" dirty="0"/>
              <a:t>az </a:t>
            </a:r>
            <a:r>
              <a:rPr lang="hu-HU" dirty="0" err="1"/>
              <a:t>UniProtKB</a:t>
            </a:r>
            <a:r>
              <a:rPr lang="hu-HU" dirty="0"/>
              <a:t> : </a:t>
            </a:r>
            <a:r>
              <a:rPr lang="hu-HU" dirty="0" err="1"/>
              <a:t>Swiss-Prot</a:t>
            </a:r>
            <a:r>
              <a:rPr lang="hu-HU" dirty="0"/>
              <a:t>(manuálisan javított), </a:t>
            </a:r>
            <a:r>
              <a:rPr lang="hu-HU" dirty="0" err="1"/>
              <a:t>TrEMBL</a:t>
            </a:r>
            <a:r>
              <a:rPr lang="hu-HU" dirty="0"/>
              <a:t> (fehérje adatbázisok)és NCBI </a:t>
            </a:r>
            <a:r>
              <a:rPr lang="hu-HU" dirty="0" err="1"/>
              <a:t>RefSeq</a:t>
            </a:r>
            <a:r>
              <a:rPr lang="hu-HU" dirty="0"/>
              <a:t> adatbázisokban felelhető protein és </a:t>
            </a:r>
            <a:r>
              <a:rPr lang="hu-HU" dirty="0" err="1"/>
              <a:t>mRNS</a:t>
            </a:r>
            <a:r>
              <a:rPr lang="hu-HU" dirty="0"/>
              <a:t> szekvenciák, szolgáltak melyek </a:t>
            </a:r>
            <a:r>
              <a:rPr lang="hu-HU" dirty="0" err="1"/>
              <a:t>transzkriptjeit</a:t>
            </a:r>
            <a:r>
              <a:rPr lang="hu-HU" dirty="0"/>
              <a:t> (és még EST RNA-</a:t>
            </a:r>
            <a:r>
              <a:rPr lang="hu-HU" dirty="0" err="1"/>
              <a:t>seq</a:t>
            </a:r>
            <a:r>
              <a:rPr lang="hu-HU" dirty="0"/>
              <a:t>, </a:t>
            </a:r>
            <a:r>
              <a:rPr lang="hu-HU" dirty="0" err="1"/>
              <a:t>cDNS</a:t>
            </a:r>
            <a:r>
              <a:rPr lang="hu-HU" dirty="0"/>
              <a:t>, protein etc.,)illesztették aztán klaszterezték úgy, hogy az átfedő kódoló szekvenciák segítségével pontosan meg lehessen adni az </a:t>
            </a:r>
            <a:r>
              <a:rPr lang="hu-HU" dirty="0" err="1"/>
              <a:t>Ensembl</a:t>
            </a:r>
            <a:r>
              <a:rPr lang="hu-HU" dirty="0"/>
              <a:t> gének szekvenciáit és azok helyzetét helyzetét. Automatikus annotáció: </a:t>
            </a:r>
            <a:r>
              <a:rPr lang="hu-HU" dirty="0" err="1"/>
              <a:t>Genome-wide</a:t>
            </a:r>
            <a:r>
              <a:rPr lang="hu-HU" dirty="0"/>
              <a:t> (Teljes genom)meghatározás </a:t>
            </a:r>
            <a:r>
              <a:rPr lang="hu-HU" dirty="0" err="1"/>
              <a:t>Ensembl</a:t>
            </a:r>
            <a:r>
              <a:rPr lang="hu-HU" dirty="0"/>
              <a:t> génalapú </a:t>
            </a:r>
            <a:r>
              <a:rPr lang="hu-HU" dirty="0" err="1"/>
              <a:t>pipeline</a:t>
            </a:r>
            <a:r>
              <a:rPr lang="hu-HU" dirty="0"/>
              <a:t> (parancssorozatok) felhasználásával történt. </a:t>
            </a:r>
            <a:r>
              <a:rPr lang="hu-HU" i="1" dirty="0"/>
              <a:t>Ab </a:t>
            </a:r>
            <a:r>
              <a:rPr lang="hu-HU" i="1" dirty="0" err="1"/>
              <a:t>intio</a:t>
            </a:r>
            <a:r>
              <a:rPr lang="hu-HU" i="1" dirty="0"/>
              <a:t> </a:t>
            </a:r>
            <a:r>
              <a:rPr lang="hu-HU" dirty="0"/>
              <a:t>gén </a:t>
            </a:r>
            <a:r>
              <a:rPr lang="hu-HU" dirty="0" err="1"/>
              <a:t>predikció</a:t>
            </a:r>
            <a:r>
              <a:rPr lang="hu-HU" dirty="0"/>
              <a:t> zajlott le. </a:t>
            </a:r>
          </a:p>
          <a:p>
            <a:pPr marL="0" indent="0">
              <a:buNone/>
            </a:pPr>
            <a:r>
              <a:rPr lang="hu-HU" sz="1200" b="0" i="0" u="none" strike="noStrike" kern="1200" baseline="0" dirty="0">
                <a:solidFill>
                  <a:schemeClr val="tx1"/>
                </a:solidFill>
                <a:latin typeface="+mn-lt"/>
                <a:ea typeface="+mn-ea"/>
                <a:cs typeface="+mn-cs"/>
              </a:rPr>
              <a:t>*Az </a:t>
            </a:r>
            <a:r>
              <a:rPr lang="hu-HU" sz="1200" b="0" i="0" u="none" strike="noStrike" kern="1200" baseline="0" dirty="0" err="1">
                <a:solidFill>
                  <a:schemeClr val="tx1"/>
                </a:solidFill>
                <a:latin typeface="+mn-lt"/>
                <a:ea typeface="+mn-ea"/>
                <a:cs typeface="+mn-cs"/>
              </a:rPr>
              <a:t>intrinsic</a:t>
            </a:r>
            <a:r>
              <a:rPr lang="hu-HU" sz="1200" b="0" i="0" u="none" strike="noStrike" kern="1200" baseline="0" dirty="0">
                <a:solidFill>
                  <a:schemeClr val="tx1"/>
                </a:solidFill>
                <a:latin typeface="+mn-lt"/>
                <a:ea typeface="+mn-ea"/>
                <a:cs typeface="+mn-cs"/>
              </a:rPr>
              <a:t> (ab </a:t>
            </a:r>
            <a:r>
              <a:rPr lang="hu-HU" sz="1200" b="0" i="0" u="none" strike="noStrike" kern="1200" baseline="0" dirty="0" err="1">
                <a:solidFill>
                  <a:schemeClr val="tx1"/>
                </a:solidFill>
                <a:latin typeface="+mn-lt"/>
                <a:ea typeface="+mn-ea"/>
                <a:cs typeface="+mn-cs"/>
              </a:rPr>
              <a:t>initio</a:t>
            </a:r>
            <a:r>
              <a:rPr lang="hu-HU" sz="1200" b="0" i="0" u="none" strike="noStrike" kern="1200" baseline="0" dirty="0">
                <a:solidFill>
                  <a:schemeClr val="tx1"/>
                </a:solidFill>
                <a:latin typeface="+mn-lt"/>
                <a:ea typeface="+mn-ea"/>
                <a:cs typeface="+mn-cs"/>
              </a:rPr>
              <a:t>, de </a:t>
            </a:r>
            <a:r>
              <a:rPr lang="hu-HU" sz="1200" b="0" i="0" u="none" strike="noStrike" kern="1200" baseline="0" dirty="0" err="1">
                <a:solidFill>
                  <a:schemeClr val="tx1"/>
                </a:solidFill>
                <a:latin typeface="+mn-lt"/>
                <a:ea typeface="+mn-ea"/>
                <a:cs typeface="+mn-cs"/>
              </a:rPr>
              <a:t>novo</a:t>
            </a:r>
            <a:r>
              <a:rPr lang="hu-HU" sz="1200" b="0" i="0" u="none" strike="noStrike" kern="1200" baseline="0" dirty="0">
                <a:solidFill>
                  <a:schemeClr val="tx1"/>
                </a:solidFill>
                <a:latin typeface="+mn-lt"/>
                <a:ea typeface="+mn-ea"/>
                <a:cs typeface="+mn-cs"/>
              </a:rPr>
              <a:t>) gén </a:t>
            </a:r>
            <a:r>
              <a:rPr lang="hu-HU" sz="1200" b="0" i="0" u="none" strike="noStrike" kern="1200" baseline="0" dirty="0" err="1">
                <a:solidFill>
                  <a:schemeClr val="tx1"/>
                </a:solidFill>
                <a:latin typeface="+mn-lt"/>
                <a:ea typeface="+mn-ea"/>
                <a:cs typeface="+mn-cs"/>
              </a:rPr>
              <a:t>predikciós</a:t>
            </a:r>
            <a:r>
              <a:rPr lang="hu-HU" sz="1200" b="0" i="0" u="none" strike="noStrike" kern="1200" baseline="0" dirty="0">
                <a:solidFill>
                  <a:schemeClr val="tx1"/>
                </a:solidFill>
                <a:latin typeface="+mn-lt"/>
                <a:ea typeface="+mn-ea"/>
                <a:cs typeface="+mn-cs"/>
              </a:rPr>
              <a:t> megközelítések a géneket a fehérjekódoló génekre jellemző tulajdonságok felismerése alapján azonosítják a genom szekvenciában. Például az annotációs </a:t>
            </a:r>
            <a:r>
              <a:rPr lang="hu-HU" sz="1200" b="0" i="0" u="none" strike="noStrike" kern="1200" baseline="0" dirty="0" err="1">
                <a:solidFill>
                  <a:schemeClr val="tx1"/>
                </a:solidFill>
                <a:latin typeface="+mn-lt"/>
                <a:ea typeface="+mn-ea"/>
                <a:cs typeface="+mn-cs"/>
              </a:rPr>
              <a:t>pipeline</a:t>
            </a:r>
            <a:r>
              <a:rPr lang="hu-HU" sz="1200" b="0" i="0" u="none" strike="noStrike" kern="1200" baseline="0" dirty="0">
                <a:solidFill>
                  <a:schemeClr val="tx1"/>
                </a:solidFill>
                <a:latin typeface="+mn-lt"/>
                <a:ea typeface="+mn-ea"/>
                <a:cs typeface="+mn-cs"/>
              </a:rPr>
              <a:t> megkeresi a </a:t>
            </a:r>
            <a:r>
              <a:rPr lang="hu-HU" sz="1200" b="0" i="0" u="none" strike="noStrike" kern="1200" baseline="0" dirty="0" err="1">
                <a:solidFill>
                  <a:schemeClr val="tx1"/>
                </a:solidFill>
                <a:latin typeface="+mn-lt"/>
                <a:ea typeface="+mn-ea"/>
                <a:cs typeface="+mn-cs"/>
              </a:rPr>
              <a:t>promoter</a:t>
            </a:r>
            <a:r>
              <a:rPr lang="hu-HU" sz="1200" b="0" i="0" u="none" strike="noStrike" kern="1200" baseline="0" dirty="0">
                <a:solidFill>
                  <a:schemeClr val="tx1"/>
                </a:solidFill>
                <a:latin typeface="+mn-lt"/>
                <a:ea typeface="+mn-ea"/>
                <a:cs typeface="+mn-cs"/>
              </a:rPr>
              <a:t> régióra, transzkripció start helyre, </a:t>
            </a:r>
            <a:r>
              <a:rPr lang="hu-HU" sz="1200" b="0" i="0" u="none" strike="noStrike" kern="1200" baseline="0" dirty="0" err="1">
                <a:solidFill>
                  <a:schemeClr val="tx1"/>
                </a:solidFill>
                <a:latin typeface="+mn-lt"/>
                <a:ea typeface="+mn-ea"/>
                <a:cs typeface="+mn-cs"/>
              </a:rPr>
              <a:t>exon</a:t>
            </a:r>
            <a:r>
              <a:rPr lang="hu-HU" sz="1200" b="0" i="0" u="none" strike="noStrike" kern="1200" baseline="0" dirty="0">
                <a:solidFill>
                  <a:schemeClr val="tx1"/>
                </a:solidFill>
                <a:latin typeface="+mn-lt"/>
                <a:ea typeface="+mn-ea"/>
                <a:cs typeface="+mn-cs"/>
              </a:rPr>
              <a:t>/</a:t>
            </a:r>
            <a:r>
              <a:rPr lang="hu-HU" sz="1200" b="0" i="0" u="none" strike="noStrike" kern="1200" baseline="0" dirty="0" err="1">
                <a:solidFill>
                  <a:schemeClr val="tx1"/>
                </a:solidFill>
                <a:latin typeface="+mn-lt"/>
                <a:ea typeface="+mn-ea"/>
                <a:cs typeface="+mn-cs"/>
              </a:rPr>
              <a:t>intron</a:t>
            </a:r>
            <a:r>
              <a:rPr lang="hu-HU" sz="1200" b="0" i="0" u="none" strike="noStrike" kern="1200" baseline="0" dirty="0">
                <a:solidFill>
                  <a:schemeClr val="tx1"/>
                </a:solidFill>
                <a:latin typeface="+mn-lt"/>
                <a:ea typeface="+mn-ea"/>
                <a:cs typeface="+mn-cs"/>
              </a:rPr>
              <a:t> határra, </a:t>
            </a:r>
            <a:r>
              <a:rPr lang="hu-HU" sz="1200" b="0" i="0" u="none" strike="noStrike" kern="1200" baseline="0" dirty="0" err="1">
                <a:solidFill>
                  <a:schemeClr val="tx1"/>
                </a:solidFill>
                <a:latin typeface="+mn-lt"/>
                <a:ea typeface="+mn-ea"/>
                <a:cs typeface="+mn-cs"/>
              </a:rPr>
              <a:t>poliadenilációs</a:t>
            </a:r>
            <a:r>
              <a:rPr lang="hu-HU" sz="1200" b="0" i="0" u="none" strike="noStrike" kern="1200" baseline="0" dirty="0">
                <a:solidFill>
                  <a:schemeClr val="tx1"/>
                </a:solidFill>
                <a:latin typeface="+mn-lt"/>
                <a:ea typeface="+mn-ea"/>
                <a:cs typeface="+mn-cs"/>
              </a:rPr>
              <a:t> helyre stb. utaló speciális szekvencia jeleket vagy felismeri a fehérjekódoló gének jellegzetes statisztikus a nem-kódoló részektől különböző tulajdonságait. </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12</a:t>
            </a:fld>
            <a:endParaRPr lang="hu-HU"/>
          </a:p>
        </p:txBody>
      </p:sp>
    </p:spTree>
    <p:extLst>
      <p:ext uri="{BB962C8B-B14F-4D97-AF65-F5344CB8AC3E}">
        <p14:creationId xmlns:p14="http://schemas.microsoft.com/office/powerpoint/2010/main" val="104100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A </a:t>
            </a:r>
            <a:r>
              <a:rPr lang="hu-HU" dirty="0" err="1"/>
              <a:t>Havana</a:t>
            </a:r>
            <a:r>
              <a:rPr lang="hu-HU" dirty="0"/>
              <a:t>-csoport a konszenzus-kódoló szekvencia (CCDS) együttműködés és az ENCODE projekt teljes genomra történő  kiterjesztése részeként teljesen kézzel annotálta az emberi genomot - ami elérhető a referenciaként , összehasonlító elemzésként és a VEGA adatbázisban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i="0" u="none" strike="noStrike" kern="1200" baseline="0" dirty="0">
                <a:solidFill>
                  <a:schemeClr val="tx1"/>
                </a:solidFill>
                <a:latin typeface="+mn-lt"/>
                <a:ea typeface="+mn-ea"/>
                <a:cs typeface="+mn-cs"/>
              </a:rPr>
              <a:t>ENCODE (</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ENCylcopedia</a:t>
            </a:r>
            <a:r>
              <a:rPr lang="hu-HU" sz="1200" b="0" i="0" kern="1200" dirty="0">
                <a:solidFill>
                  <a:schemeClr val="tx1"/>
                </a:solidFill>
                <a:effectLst/>
                <a:latin typeface="+mn-lt"/>
                <a:ea typeface="+mn-ea"/>
                <a:cs typeface="+mn-cs"/>
              </a:rPr>
              <a:t> Of DNA </a:t>
            </a:r>
            <a:r>
              <a:rPr lang="hu-HU" sz="1200" b="0" i="0" kern="1200" dirty="0" err="1">
                <a:solidFill>
                  <a:schemeClr val="tx1"/>
                </a:solidFill>
                <a:effectLst/>
                <a:latin typeface="+mn-lt"/>
                <a:ea typeface="+mn-ea"/>
                <a:cs typeface="+mn-cs"/>
              </a:rPr>
              <a:t>Elements</a:t>
            </a:r>
            <a:r>
              <a:rPr lang="hu-HU" sz="1200" b="0" i="0" u="none" strike="noStrike" kern="1200" baseline="0" dirty="0">
                <a:solidFill>
                  <a:schemeClr val="tx1"/>
                </a:solidFill>
                <a:latin typeface="+mn-lt"/>
                <a:ea typeface="+mn-ea"/>
                <a:cs typeface="+mn-cs"/>
              </a:rPr>
              <a:t>)</a:t>
            </a:r>
            <a:endParaRPr lang="hu-HU" dirty="0"/>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13</a:t>
            </a:fld>
            <a:endParaRPr lang="hu-HU"/>
          </a:p>
        </p:txBody>
      </p:sp>
    </p:spTree>
    <p:extLst>
      <p:ext uri="{BB962C8B-B14F-4D97-AF65-F5344CB8AC3E}">
        <p14:creationId xmlns:p14="http://schemas.microsoft.com/office/powerpoint/2010/main" val="332163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a:solidFill>
                  <a:schemeClr val="tx1"/>
                </a:solidFill>
                <a:latin typeface="+mn-lt"/>
                <a:ea typeface="+mn-ea"/>
                <a:cs typeface="+mn-cs"/>
              </a:rPr>
              <a:t>Annotáció</a:t>
            </a:r>
          </a:p>
          <a:p>
            <a:endParaRPr lang="hu-HU" sz="1200" b="0" i="0" u="none" strike="noStrike" kern="1200" baseline="0" dirty="0">
              <a:solidFill>
                <a:schemeClr val="tx1"/>
              </a:solidFill>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14</a:t>
            </a:fld>
            <a:endParaRPr lang="hu-HU"/>
          </a:p>
        </p:txBody>
      </p:sp>
    </p:spTree>
    <p:extLst>
      <p:ext uri="{BB962C8B-B14F-4D97-AF65-F5344CB8AC3E}">
        <p14:creationId xmlns:p14="http://schemas.microsoft.com/office/powerpoint/2010/main" val="106622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01466022-8842-44EA-A058-8552A8C022A0}" type="datetimeFigureOut">
              <a:rPr lang="hu-HU" smtClean="0"/>
              <a:t>2019.03.04.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370404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1466022-8842-44EA-A058-8552A8C022A0}" type="datetimeFigureOut">
              <a:rPr lang="hu-HU" smtClean="0"/>
              <a:t>2019.03.04.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11854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1466022-8842-44EA-A058-8552A8C022A0}" type="datetimeFigureOut">
              <a:rPr lang="hu-HU" smtClean="0"/>
              <a:t>2019.03.04.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1951747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24843" y="0"/>
            <a:ext cx="8228763" cy="1145009"/>
          </a:xfrm>
          <a:prstGeom prst="rect">
            <a:avLst/>
          </a:prstGeom>
        </p:spPr>
        <p:txBody>
          <a:bodyPr lIns="0" tIns="0" rIns="0" bIns="0" anchor="ctr"/>
          <a:lstStyle/>
          <a:p>
            <a:pPr algn="ctr"/>
            <a:endParaRPr lang="hu-HU" sz="3991" b="1" strike="noStrike" spc="-1">
              <a:solidFill>
                <a:srgbClr val="FFFFFF"/>
              </a:solidFill>
              <a:uFill>
                <a:solidFill>
                  <a:srgbClr val="FFFFFF"/>
                </a:solidFill>
              </a:uFill>
              <a:latin typeface="Arial"/>
            </a:endParaRPr>
          </a:p>
        </p:txBody>
      </p:sp>
      <p:sp>
        <p:nvSpPr>
          <p:cNvPr id="8" name="PlaceHolder 2"/>
          <p:cNvSpPr>
            <a:spLocks noGrp="1"/>
          </p:cNvSpPr>
          <p:nvPr>
            <p:ph type="body"/>
          </p:nvPr>
        </p:nvSpPr>
        <p:spPr>
          <a:xfrm>
            <a:off x="457172" y="1604841"/>
            <a:ext cx="8228763" cy="4526148"/>
          </a:xfrm>
          <a:prstGeom prst="rect">
            <a:avLst/>
          </a:prstGeom>
        </p:spPr>
        <p:txBody>
          <a:bodyPr lIns="0" tIns="0" rIns="0" bIns="0"/>
          <a:lstStyle/>
          <a:p>
            <a:endParaRPr lang="hu-HU"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1111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1466022-8842-44EA-A058-8552A8C022A0}" type="datetimeFigureOut">
              <a:rPr lang="hu-HU" smtClean="0"/>
              <a:t>2019.03.04.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337036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1466022-8842-44EA-A058-8552A8C022A0}" type="datetimeFigureOut">
              <a:rPr lang="hu-HU" smtClean="0"/>
              <a:t>2019.03.04.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29838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01466022-8842-44EA-A058-8552A8C022A0}" type="datetimeFigureOut">
              <a:rPr lang="hu-HU" smtClean="0"/>
              <a:t>2019.03.04.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150779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01466022-8842-44EA-A058-8552A8C022A0}" type="datetimeFigureOut">
              <a:rPr lang="hu-HU" smtClean="0"/>
              <a:t>2019.03.04.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317508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01466022-8842-44EA-A058-8552A8C022A0}" type="datetimeFigureOut">
              <a:rPr lang="hu-HU" smtClean="0"/>
              <a:t>2019.03.04.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83536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66022-8842-44EA-A058-8552A8C022A0}" type="datetimeFigureOut">
              <a:rPr lang="hu-HU" smtClean="0"/>
              <a:t>2019.03.04.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172816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01466022-8842-44EA-A058-8552A8C022A0}" type="datetimeFigureOut">
              <a:rPr lang="hu-HU" smtClean="0"/>
              <a:t>2019.03.04.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251704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01466022-8842-44EA-A058-8552A8C022A0}" type="datetimeFigureOut">
              <a:rPr lang="hu-HU" smtClean="0"/>
              <a:t>2019.03.04.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EAD3E51-033B-4DEE-988B-85FC682FC138}" type="slidenum">
              <a:rPr lang="hu-HU" smtClean="0"/>
              <a:t>‹#›</a:t>
            </a:fld>
            <a:endParaRPr lang="hu-HU"/>
          </a:p>
        </p:txBody>
      </p:sp>
    </p:spTree>
    <p:extLst>
      <p:ext uri="{BB962C8B-B14F-4D97-AF65-F5344CB8AC3E}">
        <p14:creationId xmlns:p14="http://schemas.microsoft.com/office/powerpoint/2010/main" val="361242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66022-8842-44EA-A058-8552A8C022A0}" type="datetimeFigureOut">
              <a:rPr lang="hu-HU" smtClean="0"/>
              <a:t>2019.03.04.</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D3E51-033B-4DEE-988B-85FC682FC138}" type="slidenum">
              <a:rPr lang="hu-HU" smtClean="0"/>
              <a:t>‹#›</a:t>
            </a:fld>
            <a:endParaRPr lang="hu-HU"/>
          </a:p>
        </p:txBody>
      </p:sp>
    </p:spTree>
    <p:extLst>
      <p:ext uri="{BB962C8B-B14F-4D97-AF65-F5344CB8AC3E}">
        <p14:creationId xmlns:p14="http://schemas.microsoft.com/office/powerpoint/2010/main" val="109916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9.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0.wmf"/><Relationship Id="rId5" Type="http://schemas.openxmlformats.org/officeDocument/2006/relationships/oleObject" Target="../embeddings/oleObject1.bin"/><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nsembl.org/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0"/>
            <a:ext cx="9144000" cy="187100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97500" lnSpcReduction="1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4400" b="1" dirty="0">
                <a:solidFill>
                  <a:schemeClr val="bg1"/>
                </a:solidFill>
              </a:rPr>
            </a:br>
            <a:br>
              <a:rPr lang="hu-HU" dirty="0"/>
            </a:br>
            <a:endParaRPr lang="hu-HU"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257527"/>
            <a:ext cx="9144000" cy="1746780"/>
          </a:xfrm>
          <a:effectLst>
            <a:outerShdw blurRad="50800" dist="38100" dir="2700000" algn="tl" rotWithShape="0">
              <a:prstClr val="black">
                <a:alpha val="40000"/>
              </a:prstClr>
            </a:outerShdw>
          </a:effectLst>
        </p:spPr>
        <p:txBody>
          <a:bodyPr>
            <a:noAutofit/>
          </a:bodyPr>
          <a:lstStyle/>
          <a:p>
            <a:r>
              <a:rPr lang="hu-HU" sz="6600" b="1" dirty="0">
                <a:solidFill>
                  <a:schemeClr val="bg1"/>
                </a:solidFill>
              </a:rPr>
              <a:t>Genom böngészők (browser-ek): ENSEMBL</a:t>
            </a:r>
          </a:p>
        </p:txBody>
      </p:sp>
      <p:sp>
        <p:nvSpPr>
          <p:cNvPr id="3" name="Alcím 2">
            <a:extLst>
              <a:ext uri="{FF2B5EF4-FFF2-40B4-BE49-F238E27FC236}">
                <a16:creationId xmlns:a16="http://schemas.microsoft.com/office/drawing/2014/main" id="{6075D23C-487C-48A4-9F8D-81754685E7B2}"/>
              </a:ext>
            </a:extLst>
          </p:cNvPr>
          <p:cNvSpPr>
            <a:spLocks noGrp="1"/>
          </p:cNvSpPr>
          <p:nvPr>
            <p:ph type="subTitle" idx="1"/>
          </p:nvPr>
        </p:nvSpPr>
        <p:spPr>
          <a:xfrm>
            <a:off x="587829" y="4488023"/>
            <a:ext cx="8323942" cy="2174033"/>
          </a:xfrm>
          <a:effectLst/>
        </p:spPr>
        <p:txBody>
          <a:bodyPr>
            <a:normAutofit fontScale="92500" lnSpcReduction="10000"/>
          </a:bodyPr>
          <a:lstStyle/>
          <a:p>
            <a:pPr algn="l">
              <a:lnSpc>
                <a:spcPct val="120000"/>
              </a:lnSpc>
              <a:spcBef>
                <a:spcPts val="0"/>
              </a:spcBef>
            </a:pPr>
            <a:r>
              <a:rPr lang="hu-HU" sz="2800" dirty="0">
                <a:effectLst>
                  <a:outerShdw blurRad="38100" dist="38100" dir="2700000" algn="tl">
                    <a:srgbClr val="000000">
                      <a:alpha val="43137"/>
                    </a:srgbClr>
                  </a:outerShdw>
                </a:effectLst>
              </a:rPr>
              <a:t>Előadó: Bana Nóra, </a:t>
            </a:r>
          </a:p>
          <a:p>
            <a:pPr algn="l">
              <a:lnSpc>
                <a:spcPct val="120000"/>
              </a:lnSpc>
              <a:spcBef>
                <a:spcPts val="0"/>
              </a:spcBef>
            </a:pPr>
            <a:r>
              <a:rPr lang="hu-HU" sz="2800" dirty="0">
                <a:effectLst>
                  <a:outerShdw blurRad="38100" dist="38100" dir="2700000" algn="tl">
                    <a:srgbClr val="000000">
                      <a:alpha val="43137"/>
                    </a:srgbClr>
                  </a:outerShdw>
                </a:effectLst>
              </a:rPr>
              <a:t>Genetikai Intézet (ELTE)</a:t>
            </a:r>
          </a:p>
          <a:p>
            <a:pPr algn="l">
              <a:lnSpc>
                <a:spcPct val="120000"/>
              </a:lnSpc>
              <a:spcBef>
                <a:spcPts val="0"/>
              </a:spcBef>
            </a:pPr>
            <a:endParaRPr lang="hu-HU" sz="2800" dirty="0">
              <a:effectLst>
                <a:outerShdw blurRad="38100" dist="38100" dir="2700000" algn="tl">
                  <a:srgbClr val="000000">
                    <a:alpha val="43137"/>
                  </a:srgbClr>
                </a:outerShdw>
              </a:effectLst>
            </a:endParaRPr>
          </a:p>
          <a:p>
            <a:pPr algn="r">
              <a:lnSpc>
                <a:spcPct val="120000"/>
              </a:lnSpc>
            </a:pPr>
            <a:r>
              <a:rPr lang="hu-HU" sz="2800" dirty="0">
                <a:effectLst>
                  <a:outerShdw blurRad="38100" dist="38100" dir="2700000" algn="tl">
                    <a:srgbClr val="000000">
                      <a:alpha val="43137"/>
                    </a:srgbClr>
                  </a:outerShdw>
                </a:effectLst>
              </a:rPr>
              <a:t>2019.02.27</a:t>
            </a:r>
            <a:r>
              <a:rPr lang="hu-HU" sz="3600" dirty="0">
                <a:effectLst>
                  <a:outerShdw blurRad="38100" dist="38100" dir="2700000" algn="tl">
                    <a:srgbClr val="000000">
                      <a:alpha val="43137"/>
                    </a:srgbClr>
                  </a:outerShdw>
                </a:effectLst>
              </a:rPr>
              <a:t>.</a:t>
            </a:r>
          </a:p>
          <a:p>
            <a:pPr algn="r"/>
            <a:endParaRPr lang="hu-HU" sz="3600" dirty="0"/>
          </a:p>
        </p:txBody>
      </p:sp>
      <p:pic>
        <p:nvPicPr>
          <p:cNvPr id="15" name="Picture 4" descr="Képtalálat a következőre: „elte genetika logo”">
            <a:extLst>
              <a:ext uri="{FF2B5EF4-FFF2-40B4-BE49-F238E27FC236}">
                <a16:creationId xmlns:a16="http://schemas.microsoft.com/office/drawing/2014/main" id="{ACBFC097-CCAD-4BD0-B8F6-E4AA8B647415}"/>
              </a:ext>
            </a:extLst>
          </p:cNvPr>
          <p:cNvPicPr>
            <a:picLocks noChangeAspect="1" noChangeArrowheads="1"/>
          </p:cNvPicPr>
          <p:nvPr/>
        </p:nvPicPr>
        <p:blipFill>
          <a:blip r:embed="rId2" cstate="print"/>
          <a:srcRect/>
          <a:stretch>
            <a:fillRect/>
          </a:stretch>
        </p:blipFill>
        <p:spPr bwMode="auto">
          <a:xfrm>
            <a:off x="7155758" y="2465402"/>
            <a:ext cx="1756013" cy="1756013"/>
          </a:xfrm>
          <a:prstGeom prst="rect">
            <a:avLst/>
          </a:prstGeom>
          <a:noFill/>
        </p:spPr>
      </p:pic>
      <p:pic>
        <p:nvPicPr>
          <p:cNvPr id="6" name="Picture 2" descr="KÃ©ptalÃ¡lat a kÃ¶vetkezÅre: âHavana logo genomeâ">
            <a:extLst>
              <a:ext uri="{FF2B5EF4-FFF2-40B4-BE49-F238E27FC236}">
                <a16:creationId xmlns:a16="http://schemas.microsoft.com/office/drawing/2014/main" id="{78C128C0-0D0A-4F3A-9065-B9BA03747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775" y="2782686"/>
            <a:ext cx="4442449" cy="129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369277" y="605896"/>
            <a:ext cx="2313633" cy="5646208"/>
          </a:xfrm>
        </p:spPr>
        <p:txBody>
          <a:bodyPr anchor="ctr">
            <a:normAutofit/>
          </a:bodyPr>
          <a:lstStyle/>
          <a:p>
            <a:r>
              <a:rPr lang="hu-HU" sz="3100" dirty="0">
                <a:solidFill>
                  <a:srgbClr val="FFFFFF"/>
                </a:solidFill>
              </a:rPr>
              <a:t>Kurzus információk</a:t>
            </a:r>
          </a:p>
        </p:txBody>
      </p:sp>
      <p:sp>
        <p:nvSpPr>
          <p:cNvPr id="13" name="Cím 15">
            <a:extLst>
              <a:ext uri="{FF2B5EF4-FFF2-40B4-BE49-F238E27FC236}">
                <a16:creationId xmlns:a16="http://schemas.microsoft.com/office/drawing/2014/main" id="{DA4EEE47-C6B7-4DA1-8BB3-DC11AFBEDF20}"/>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621495" y="3689208"/>
            <a:ext cx="815322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Szövegdoboz 7">
            <a:extLst>
              <a:ext uri="{FF2B5EF4-FFF2-40B4-BE49-F238E27FC236}">
                <a16:creationId xmlns:a16="http://schemas.microsoft.com/office/drawing/2014/main" id="{39C8A858-361F-4D20-9CF0-76D1D2805C9C}"/>
              </a:ext>
            </a:extLst>
          </p:cNvPr>
          <p:cNvSpPr txBox="1"/>
          <p:nvPr/>
        </p:nvSpPr>
        <p:spPr>
          <a:xfrm>
            <a:off x="1" y="322650"/>
            <a:ext cx="9143999"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4400" b="1" dirty="0">
                <a:solidFill>
                  <a:prstClr val="white"/>
                </a:solidFill>
                <a:latin typeface="Calibri" panose="020F0502020204030204"/>
              </a:rPr>
              <a:t>Nem gerinces élőlények</a:t>
            </a:r>
            <a: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t> böngészője</a:t>
            </a:r>
          </a:p>
        </p:txBody>
      </p:sp>
      <p:pic>
        <p:nvPicPr>
          <p:cNvPr id="5" name="Kép 4">
            <a:extLst>
              <a:ext uri="{FF2B5EF4-FFF2-40B4-BE49-F238E27FC236}">
                <a16:creationId xmlns:a16="http://schemas.microsoft.com/office/drawing/2014/main" id="{124DA3BB-3004-4A04-B979-5D464F367B42}"/>
              </a:ext>
            </a:extLst>
          </p:cNvPr>
          <p:cNvPicPr>
            <a:picLocks noChangeAspect="1"/>
          </p:cNvPicPr>
          <p:nvPr/>
        </p:nvPicPr>
        <p:blipFill>
          <a:blip r:embed="rId3"/>
          <a:stretch>
            <a:fillRect/>
          </a:stretch>
        </p:blipFill>
        <p:spPr>
          <a:xfrm>
            <a:off x="0" y="1535473"/>
            <a:ext cx="9144000" cy="4657123"/>
          </a:xfrm>
          <a:prstGeom prst="rect">
            <a:avLst/>
          </a:prstGeom>
        </p:spPr>
      </p:pic>
    </p:spTree>
    <p:extLst>
      <p:ext uri="{BB962C8B-B14F-4D97-AF65-F5344CB8AC3E}">
        <p14:creationId xmlns:p14="http://schemas.microsoft.com/office/powerpoint/2010/main" val="144266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4868D4D7-C3C9-4DF3-BF96-66DD7C553CAB}"/>
              </a:ext>
            </a:extLst>
          </p:cNvPr>
          <p:cNvPicPr>
            <a:picLocks noChangeAspect="1"/>
          </p:cNvPicPr>
          <p:nvPr/>
        </p:nvPicPr>
        <p:blipFill>
          <a:blip r:embed="rId3"/>
          <a:stretch>
            <a:fillRect/>
          </a:stretch>
        </p:blipFill>
        <p:spPr>
          <a:xfrm>
            <a:off x="6919782" y="4455369"/>
            <a:ext cx="2224217" cy="1345514"/>
          </a:xfrm>
          <a:prstGeom prst="rect">
            <a:avLst/>
          </a:prstGeom>
        </p:spPr>
      </p:pic>
      <p:sp>
        <p:nvSpPr>
          <p:cNvPr id="5" name="Cím 15">
            <a:extLst>
              <a:ext uri="{FF2B5EF4-FFF2-40B4-BE49-F238E27FC236}">
                <a16:creationId xmlns:a16="http://schemas.microsoft.com/office/drawing/2014/main" id="{07FF8320-249F-4500-9FFF-9F44F9F9A6E7}"/>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48727"/>
            <a:ext cx="9143999" cy="754771"/>
          </a:xfrm>
        </p:spPr>
        <p:txBody>
          <a:bodyPr>
            <a:normAutofit fontScale="90000"/>
          </a:bodyPr>
          <a:lstStyle/>
          <a:p>
            <a:pPr algn="ctr"/>
            <a:br>
              <a:rPr lang="hu-HU" dirty="0"/>
            </a:br>
            <a:r>
              <a:rPr lang="hu-HU" dirty="0"/>
              <a:t> </a:t>
            </a:r>
            <a:r>
              <a:rPr lang="hu-HU" sz="5300" b="1" dirty="0">
                <a:solidFill>
                  <a:prstClr val="white"/>
                </a:solidFill>
                <a:latin typeface="Calibri" panose="020F0502020204030204"/>
                <a:ea typeface="+mn-ea"/>
                <a:cs typeface="+mn-cs"/>
              </a:rPr>
              <a:t>Mit tartalmaz az </a:t>
            </a:r>
            <a:r>
              <a:rPr lang="hu-HU" sz="5300" b="1" dirty="0" err="1">
                <a:solidFill>
                  <a:prstClr val="white"/>
                </a:solidFill>
                <a:latin typeface="Calibri" panose="020F0502020204030204"/>
                <a:ea typeface="+mn-ea"/>
                <a:cs typeface="+mn-cs"/>
              </a:rPr>
              <a:t>Ensembl</a:t>
            </a:r>
            <a:r>
              <a:rPr lang="hu-HU" sz="5300" b="1" dirty="0">
                <a:solidFill>
                  <a:prstClr val="white"/>
                </a:solidFill>
                <a:latin typeface="Calibri" panose="020F0502020204030204"/>
                <a:ea typeface="+mn-ea"/>
                <a:cs typeface="+mn-cs"/>
              </a:rPr>
              <a:t>?</a:t>
            </a:r>
          </a:p>
        </p:txBody>
      </p:sp>
      <p:sp>
        <p:nvSpPr>
          <p:cNvPr id="3" name="Tartalom helye 2"/>
          <p:cNvSpPr>
            <a:spLocks noGrp="1"/>
          </p:cNvSpPr>
          <p:nvPr>
            <p:ph idx="1"/>
          </p:nvPr>
        </p:nvSpPr>
        <p:spPr>
          <a:xfrm>
            <a:off x="123567" y="1267182"/>
            <a:ext cx="9020432" cy="5854502"/>
          </a:xfrm>
        </p:spPr>
        <p:txBody>
          <a:bodyPr>
            <a:normAutofit fontScale="47500" lnSpcReduction="20000"/>
          </a:bodyPr>
          <a:lstStyle/>
          <a:p>
            <a:pPr>
              <a:lnSpc>
                <a:spcPct val="120000"/>
              </a:lnSpc>
            </a:pPr>
            <a:r>
              <a:rPr lang="hu-HU" sz="4200" b="1" dirty="0" err="1">
                <a:solidFill>
                  <a:prstClr val="black"/>
                </a:solidFill>
                <a:effectLst>
                  <a:outerShdw blurRad="38100" dist="38100" dir="2700000" algn="tl">
                    <a:srgbClr val="000000">
                      <a:alpha val="43137"/>
                    </a:srgbClr>
                  </a:outerShdw>
                </a:effectLst>
                <a:latin typeface="Calibri" panose="020F0502020204030204"/>
              </a:rPr>
              <a:t>Core</a:t>
            </a:r>
            <a:r>
              <a:rPr lang="hu-HU" sz="4200" b="1" dirty="0">
                <a:solidFill>
                  <a:prstClr val="black"/>
                </a:solidFill>
                <a:effectLst>
                  <a:outerShdw blurRad="38100" dist="38100" dir="2700000" algn="tl">
                    <a:srgbClr val="000000">
                      <a:alpha val="43137"/>
                    </a:srgbClr>
                  </a:outerShdw>
                </a:effectLst>
                <a:latin typeface="Calibri" panose="020F0502020204030204"/>
              </a:rPr>
              <a:t> (elsődleges) adatok:</a:t>
            </a:r>
          </a:p>
          <a:p>
            <a:pPr lvl="1">
              <a:lnSpc>
                <a:spcPct val="120000"/>
              </a:lnSpc>
              <a:buFont typeface="Wingdings" panose="05000000000000000000" pitchFamily="2" charset="2"/>
              <a:buChar char="ü"/>
            </a:pPr>
            <a:r>
              <a:rPr lang="hu-HU" sz="4200" dirty="0">
                <a:solidFill>
                  <a:prstClr val="black"/>
                </a:solidFill>
                <a:effectLst>
                  <a:outerShdw blurRad="38100" dist="38100" dir="2700000" algn="tl">
                    <a:srgbClr val="000000">
                      <a:alpha val="43137"/>
                    </a:srgbClr>
                  </a:outerShdw>
                </a:effectLst>
                <a:latin typeface="Calibri" panose="020F0502020204030204"/>
              </a:rPr>
              <a:t>Genom szekvenciák </a:t>
            </a:r>
          </a:p>
          <a:p>
            <a:pPr lvl="1">
              <a:lnSpc>
                <a:spcPct val="120000"/>
              </a:lnSpc>
              <a:buFont typeface="Wingdings" panose="05000000000000000000" pitchFamily="2" charset="2"/>
              <a:buChar char="ü"/>
            </a:pPr>
            <a:r>
              <a:rPr lang="hu-HU" sz="4200" dirty="0">
                <a:solidFill>
                  <a:prstClr val="black"/>
                </a:solidFill>
                <a:effectLst>
                  <a:outerShdw blurRad="38100" dist="38100" dir="2700000" algn="tl">
                    <a:srgbClr val="000000">
                      <a:alpha val="43137"/>
                    </a:srgbClr>
                  </a:outerShdw>
                </a:effectLst>
                <a:latin typeface="Calibri" panose="020F0502020204030204"/>
              </a:rPr>
              <a:t>Gén /</a:t>
            </a:r>
            <a:r>
              <a:rPr lang="hu-HU" sz="4200" dirty="0" err="1">
                <a:solidFill>
                  <a:prstClr val="black"/>
                </a:solidFill>
                <a:effectLst>
                  <a:outerShdw blurRad="38100" dist="38100" dir="2700000" algn="tl">
                    <a:srgbClr val="000000">
                      <a:alpha val="43137"/>
                    </a:srgbClr>
                  </a:outerShdw>
                </a:effectLst>
                <a:latin typeface="Calibri" panose="020F0502020204030204"/>
              </a:rPr>
              <a:t>transzkript</a:t>
            </a:r>
            <a:r>
              <a:rPr lang="hu-HU" sz="4200" dirty="0">
                <a:solidFill>
                  <a:prstClr val="black"/>
                </a:solidFill>
                <a:effectLst>
                  <a:outerShdw blurRad="38100" dist="38100" dir="2700000" algn="tl">
                    <a:srgbClr val="000000">
                      <a:alpha val="43137"/>
                    </a:srgbClr>
                  </a:outerShdw>
                </a:effectLst>
                <a:latin typeface="Calibri" panose="020F0502020204030204"/>
              </a:rPr>
              <a:t>/protein modellek </a:t>
            </a:r>
          </a:p>
          <a:p>
            <a:pPr lvl="1">
              <a:lnSpc>
                <a:spcPct val="120000"/>
              </a:lnSpc>
              <a:buFont typeface="Wingdings" panose="05000000000000000000" pitchFamily="2" charset="2"/>
              <a:buChar char="ü"/>
            </a:pPr>
            <a:r>
              <a:rPr lang="hu-HU" sz="4200" dirty="0">
                <a:solidFill>
                  <a:prstClr val="black"/>
                </a:solidFill>
                <a:effectLst>
                  <a:outerShdw blurRad="38100" dist="38100" dir="2700000" algn="tl">
                    <a:srgbClr val="000000">
                      <a:alpha val="43137"/>
                    </a:srgbClr>
                  </a:outerShdw>
                </a:effectLst>
                <a:latin typeface="Calibri" panose="020F0502020204030204"/>
              </a:rPr>
              <a:t>Külső referenciák </a:t>
            </a:r>
          </a:p>
          <a:p>
            <a:pPr lvl="1">
              <a:lnSpc>
                <a:spcPct val="120000"/>
              </a:lnSpc>
              <a:buFont typeface="Wingdings" panose="05000000000000000000" pitchFamily="2" charset="2"/>
              <a:buChar char="ü"/>
            </a:pPr>
            <a:r>
              <a:rPr lang="hu-HU" sz="4200" dirty="0">
                <a:solidFill>
                  <a:prstClr val="black"/>
                </a:solidFill>
                <a:effectLst>
                  <a:outerShdw blurRad="38100" dist="38100" dir="2700000" algn="tl">
                    <a:srgbClr val="000000">
                      <a:alpha val="43137"/>
                    </a:srgbClr>
                  </a:outerShdw>
                </a:effectLst>
                <a:latin typeface="Calibri" panose="020F0502020204030204"/>
              </a:rPr>
              <a:t>Feltérképezett </a:t>
            </a:r>
            <a:r>
              <a:rPr lang="hu-HU" sz="4200" dirty="0" err="1">
                <a:solidFill>
                  <a:prstClr val="black"/>
                </a:solidFill>
                <a:effectLst>
                  <a:outerShdw blurRad="38100" dist="38100" dir="2700000" algn="tl">
                    <a:srgbClr val="000000">
                      <a:alpha val="43137"/>
                    </a:srgbClr>
                  </a:outerShdw>
                </a:effectLst>
                <a:latin typeface="Calibri" panose="020F0502020204030204"/>
              </a:rPr>
              <a:t>cDNS</a:t>
            </a:r>
            <a:r>
              <a:rPr lang="hu-HU" sz="4200" dirty="0">
                <a:solidFill>
                  <a:prstClr val="black"/>
                </a:solidFill>
                <a:effectLst>
                  <a:outerShdw blurRad="38100" dist="38100" dir="2700000" algn="tl">
                    <a:srgbClr val="000000">
                      <a:alpha val="43137"/>
                    </a:srgbClr>
                  </a:outerShdw>
                </a:effectLst>
                <a:latin typeface="Calibri" panose="020F0502020204030204"/>
              </a:rPr>
              <a:t>-ek, proteinek, </a:t>
            </a:r>
            <a:r>
              <a:rPr lang="hu-HU" sz="4200" dirty="0" err="1">
                <a:solidFill>
                  <a:prstClr val="black"/>
                </a:solidFill>
                <a:effectLst>
                  <a:outerShdw blurRad="38100" dist="38100" dir="2700000" algn="tl">
                    <a:srgbClr val="000000">
                      <a:alpha val="43137"/>
                    </a:srgbClr>
                  </a:outerShdw>
                </a:effectLst>
                <a:latin typeface="Calibri" panose="020F0502020204030204"/>
              </a:rPr>
              <a:t>microarray</a:t>
            </a:r>
            <a:r>
              <a:rPr lang="hu-HU" sz="4200" dirty="0">
                <a:solidFill>
                  <a:prstClr val="black"/>
                </a:solidFill>
                <a:effectLst>
                  <a:outerShdw blurRad="38100" dist="38100" dir="2700000" algn="tl">
                    <a:srgbClr val="000000">
                      <a:alpha val="43137"/>
                    </a:srgbClr>
                  </a:outerShdw>
                </a:effectLst>
                <a:latin typeface="Calibri" panose="020F0502020204030204"/>
              </a:rPr>
              <a:t> </a:t>
            </a:r>
            <a:r>
              <a:rPr lang="hu-HU" sz="4200" dirty="0" err="1">
                <a:solidFill>
                  <a:prstClr val="black"/>
                </a:solidFill>
                <a:effectLst>
                  <a:outerShdw blurRad="38100" dist="38100" dir="2700000" algn="tl">
                    <a:srgbClr val="000000">
                      <a:alpha val="43137"/>
                    </a:srgbClr>
                  </a:outerShdw>
                </a:effectLst>
                <a:latin typeface="Calibri" panose="020F0502020204030204"/>
              </a:rPr>
              <a:t>probák</a:t>
            </a:r>
            <a:r>
              <a:rPr lang="hu-HU" sz="4200" dirty="0">
                <a:solidFill>
                  <a:prstClr val="black"/>
                </a:solidFill>
                <a:effectLst>
                  <a:outerShdw blurRad="38100" dist="38100" dir="2700000" algn="tl">
                    <a:srgbClr val="000000">
                      <a:alpha val="43137"/>
                    </a:srgbClr>
                  </a:outerShdw>
                </a:effectLst>
                <a:latin typeface="Calibri" panose="020F0502020204030204"/>
              </a:rPr>
              <a:t>, BAC klónok, </a:t>
            </a:r>
            <a:r>
              <a:rPr lang="hu-HU" sz="4200" dirty="0" err="1">
                <a:solidFill>
                  <a:prstClr val="black"/>
                </a:solidFill>
                <a:effectLst>
                  <a:outerShdw blurRad="38100" dist="38100" dir="2700000" algn="tl">
                    <a:srgbClr val="000000">
                      <a:alpha val="43137"/>
                    </a:srgbClr>
                  </a:outerShdw>
                </a:effectLst>
                <a:latin typeface="Calibri" panose="020F0502020204030204"/>
              </a:rPr>
              <a:t>kromószóma</a:t>
            </a:r>
            <a:r>
              <a:rPr lang="hu-HU" sz="4200" dirty="0">
                <a:solidFill>
                  <a:prstClr val="black"/>
                </a:solidFill>
                <a:effectLst>
                  <a:outerShdw blurRad="38100" dist="38100" dir="2700000" algn="tl">
                    <a:srgbClr val="000000">
                      <a:alpha val="43137"/>
                    </a:srgbClr>
                  </a:outerShdw>
                </a:effectLst>
                <a:latin typeface="Calibri" panose="020F0502020204030204"/>
              </a:rPr>
              <a:t> sáv térképek (</a:t>
            </a:r>
            <a:r>
              <a:rPr lang="hu-HU" sz="4200" dirty="0" err="1">
                <a:solidFill>
                  <a:prstClr val="black"/>
                </a:solidFill>
                <a:effectLst>
                  <a:outerShdw blurRad="38100" dist="38100" dir="2700000" algn="tl">
                    <a:srgbClr val="000000">
                      <a:alpha val="43137"/>
                    </a:srgbClr>
                  </a:outerShdw>
                </a:effectLst>
                <a:latin typeface="Calibri" panose="020F0502020204030204"/>
              </a:rPr>
              <a:t>cytogenetic</a:t>
            </a:r>
            <a:r>
              <a:rPr lang="hu-HU" sz="4200" dirty="0">
                <a:solidFill>
                  <a:prstClr val="black"/>
                </a:solidFill>
                <a:effectLst>
                  <a:outerShdw blurRad="38100" dist="38100" dir="2700000" algn="tl">
                    <a:srgbClr val="000000">
                      <a:alpha val="43137"/>
                    </a:srgbClr>
                  </a:outerShdw>
                </a:effectLst>
                <a:latin typeface="Calibri" panose="020F0502020204030204"/>
              </a:rPr>
              <a:t> </a:t>
            </a:r>
            <a:r>
              <a:rPr lang="hu-HU" sz="4200" dirty="0" err="1">
                <a:solidFill>
                  <a:prstClr val="black"/>
                </a:solidFill>
                <a:effectLst>
                  <a:outerShdw blurRad="38100" dist="38100" dir="2700000" algn="tl">
                    <a:srgbClr val="000000">
                      <a:alpha val="43137"/>
                    </a:srgbClr>
                  </a:outerShdw>
                </a:effectLst>
                <a:latin typeface="Calibri" panose="020F0502020204030204"/>
              </a:rPr>
              <a:t>band</a:t>
            </a:r>
            <a:r>
              <a:rPr lang="hu-HU" sz="4200" dirty="0">
                <a:solidFill>
                  <a:prstClr val="black"/>
                </a:solidFill>
                <a:effectLst>
                  <a:outerShdw blurRad="38100" dist="38100" dir="2700000" algn="tl">
                    <a:srgbClr val="000000">
                      <a:alpha val="43137"/>
                    </a:srgbClr>
                  </a:outerShdw>
                </a:effectLst>
                <a:latin typeface="Calibri" panose="020F0502020204030204"/>
              </a:rPr>
              <a:t>) repetitív szakaszok, markerek …</a:t>
            </a:r>
          </a:p>
          <a:p>
            <a:pPr>
              <a:lnSpc>
                <a:spcPct val="120000"/>
              </a:lnSpc>
            </a:pPr>
            <a:r>
              <a:rPr lang="hu-HU" sz="4200" b="1" dirty="0">
                <a:solidFill>
                  <a:prstClr val="black"/>
                </a:solidFill>
                <a:effectLst>
                  <a:outerShdw blurRad="38100" dist="38100" dir="2700000" algn="tl">
                    <a:srgbClr val="000000">
                      <a:alpha val="43137"/>
                    </a:srgbClr>
                  </a:outerShdw>
                </a:effectLst>
                <a:latin typeface="Calibri" panose="020F0502020204030204"/>
              </a:rPr>
              <a:t>Komparatív adatok: </a:t>
            </a:r>
          </a:p>
          <a:p>
            <a:pPr lvl="1">
              <a:lnSpc>
                <a:spcPct val="120000"/>
              </a:lnSpc>
              <a:buFont typeface="Wingdings" panose="05000000000000000000" pitchFamily="2" charset="2"/>
              <a:buChar char="ü"/>
            </a:pPr>
            <a:r>
              <a:rPr lang="hu-HU" sz="4200" dirty="0" err="1">
                <a:solidFill>
                  <a:prstClr val="black"/>
                </a:solidFill>
                <a:effectLst>
                  <a:outerShdw blurRad="38100" dist="38100" dir="2700000" algn="tl">
                    <a:srgbClr val="000000">
                      <a:alpha val="43137"/>
                    </a:srgbClr>
                  </a:outerShdw>
                </a:effectLst>
                <a:latin typeface="Calibri" panose="020F0502020204030204"/>
              </a:rPr>
              <a:t>Orthológok</a:t>
            </a:r>
            <a:r>
              <a:rPr lang="hu-HU" sz="4200" dirty="0">
                <a:solidFill>
                  <a:prstClr val="black"/>
                </a:solidFill>
                <a:effectLst>
                  <a:outerShdw blurRad="38100" dist="38100" dir="2700000" algn="tl">
                    <a:srgbClr val="000000">
                      <a:alpha val="43137"/>
                    </a:srgbClr>
                  </a:outerShdw>
                </a:effectLst>
                <a:latin typeface="Calibri" panose="020F0502020204030204"/>
              </a:rPr>
              <a:t> és </a:t>
            </a:r>
            <a:r>
              <a:rPr lang="hu-HU" sz="4200" dirty="0" err="1">
                <a:solidFill>
                  <a:prstClr val="black"/>
                </a:solidFill>
                <a:effectLst>
                  <a:outerShdw blurRad="38100" dist="38100" dir="2700000" algn="tl">
                    <a:srgbClr val="000000">
                      <a:alpha val="43137"/>
                    </a:srgbClr>
                  </a:outerShdw>
                </a:effectLst>
                <a:latin typeface="Calibri" panose="020F0502020204030204"/>
              </a:rPr>
              <a:t>paralógok</a:t>
            </a:r>
            <a:r>
              <a:rPr lang="hu-HU" sz="4200" dirty="0">
                <a:solidFill>
                  <a:prstClr val="black"/>
                </a:solidFill>
                <a:effectLst>
                  <a:outerShdw blurRad="38100" dist="38100" dir="2700000" algn="tl">
                    <a:srgbClr val="000000">
                      <a:alpha val="43137"/>
                    </a:srgbClr>
                  </a:outerShdw>
                </a:effectLst>
                <a:latin typeface="Calibri" panose="020F0502020204030204"/>
              </a:rPr>
              <a:t>, fehérje családok, </a:t>
            </a:r>
          </a:p>
          <a:p>
            <a:pPr marL="457200" lvl="1" indent="0">
              <a:lnSpc>
                <a:spcPct val="120000"/>
              </a:lnSpc>
              <a:buNone/>
            </a:pPr>
            <a:r>
              <a:rPr lang="hu-HU" sz="4200" dirty="0">
                <a:solidFill>
                  <a:prstClr val="black"/>
                </a:solidFill>
                <a:effectLst>
                  <a:outerShdw blurRad="38100" dist="38100" dir="2700000" algn="tl">
                    <a:srgbClr val="000000">
                      <a:alpha val="43137"/>
                    </a:srgbClr>
                  </a:outerShdw>
                </a:effectLst>
                <a:latin typeface="Calibri" panose="020F0502020204030204"/>
              </a:rPr>
              <a:t>    teljes genom illesztések, </a:t>
            </a:r>
            <a:r>
              <a:rPr lang="hu-HU" sz="4200" dirty="0" err="1">
                <a:solidFill>
                  <a:prstClr val="black"/>
                </a:solidFill>
                <a:effectLst>
                  <a:outerShdw blurRad="38100" dist="38100" dir="2700000" algn="tl">
                    <a:srgbClr val="000000">
                      <a:alpha val="43137"/>
                    </a:srgbClr>
                  </a:outerShdw>
                </a:effectLst>
                <a:latin typeface="Calibri" panose="020F0502020204030204"/>
              </a:rPr>
              <a:t>szinténikus</a:t>
            </a:r>
            <a:r>
              <a:rPr lang="hu-HU" sz="4200" dirty="0">
                <a:solidFill>
                  <a:prstClr val="black"/>
                </a:solidFill>
                <a:effectLst>
                  <a:outerShdw blurRad="38100" dist="38100" dir="2700000" algn="tl">
                    <a:srgbClr val="000000">
                      <a:alpha val="43137"/>
                    </a:srgbClr>
                  </a:outerShdw>
                </a:effectLst>
                <a:latin typeface="Calibri" panose="020F0502020204030204"/>
              </a:rPr>
              <a:t> régiók</a:t>
            </a:r>
          </a:p>
          <a:p>
            <a:pPr>
              <a:lnSpc>
                <a:spcPct val="120000"/>
              </a:lnSpc>
            </a:pPr>
            <a:r>
              <a:rPr lang="hu-HU" sz="4200" b="1" dirty="0">
                <a:solidFill>
                  <a:prstClr val="black"/>
                </a:solidFill>
                <a:effectLst>
                  <a:outerShdw blurRad="38100" dist="38100" dir="2700000" algn="tl">
                    <a:srgbClr val="000000">
                      <a:alpha val="43137"/>
                    </a:srgbClr>
                  </a:outerShdw>
                </a:effectLst>
                <a:latin typeface="Calibri" panose="020F0502020204030204"/>
              </a:rPr>
              <a:t>Szekvencia variációs adatok: </a:t>
            </a:r>
          </a:p>
          <a:p>
            <a:pPr lvl="1">
              <a:lnSpc>
                <a:spcPct val="120000"/>
              </a:lnSpc>
              <a:buFont typeface="Wingdings" panose="05000000000000000000" pitchFamily="2" charset="2"/>
              <a:buChar char="ü"/>
            </a:pPr>
            <a:r>
              <a:rPr lang="hu-HU" sz="4200" dirty="0">
                <a:solidFill>
                  <a:prstClr val="black"/>
                </a:solidFill>
                <a:effectLst>
                  <a:outerShdw blurRad="38100" dist="38100" dir="2700000" algn="tl">
                    <a:srgbClr val="000000">
                      <a:alpha val="43137"/>
                    </a:srgbClr>
                  </a:outerShdw>
                </a:effectLst>
                <a:latin typeface="Calibri" panose="020F0502020204030204"/>
              </a:rPr>
              <a:t>Szekvencia variációk, strukturális variációk, </a:t>
            </a:r>
            <a:r>
              <a:rPr lang="hu-HU" sz="4200" dirty="0" err="1">
                <a:solidFill>
                  <a:prstClr val="black"/>
                </a:solidFill>
                <a:effectLst>
                  <a:outerShdw blurRad="38100" dist="38100" dir="2700000" algn="tl">
                    <a:srgbClr val="000000">
                      <a:alpha val="43137"/>
                    </a:srgbClr>
                  </a:outerShdw>
                </a:effectLst>
                <a:latin typeface="Calibri" panose="020F0502020204030204"/>
              </a:rPr>
              <a:t>linkage</a:t>
            </a:r>
            <a:r>
              <a:rPr lang="hu-HU" sz="4200" dirty="0">
                <a:solidFill>
                  <a:prstClr val="black"/>
                </a:solidFill>
                <a:effectLst>
                  <a:outerShdw blurRad="38100" dist="38100" dir="2700000" algn="tl">
                    <a:srgbClr val="000000">
                      <a:alpha val="43137"/>
                    </a:srgbClr>
                  </a:outerShdw>
                </a:effectLst>
                <a:latin typeface="Calibri" panose="020F0502020204030204"/>
              </a:rPr>
              <a:t> </a:t>
            </a:r>
            <a:r>
              <a:rPr lang="hu-HU" sz="4200" dirty="0" err="1">
                <a:solidFill>
                  <a:prstClr val="black"/>
                </a:solidFill>
                <a:effectLst>
                  <a:outerShdw blurRad="38100" dist="38100" dir="2700000" algn="tl">
                    <a:srgbClr val="000000">
                      <a:alpha val="43137"/>
                    </a:srgbClr>
                  </a:outerShdw>
                </a:effectLst>
                <a:latin typeface="Calibri" panose="020F0502020204030204"/>
              </a:rPr>
              <a:t>disequilibrium</a:t>
            </a:r>
            <a:r>
              <a:rPr lang="hu-HU" sz="4200" dirty="0">
                <a:solidFill>
                  <a:prstClr val="black"/>
                </a:solidFill>
                <a:effectLst>
                  <a:outerShdw blurRad="38100" dist="38100" dir="2700000" algn="tl">
                    <a:srgbClr val="000000">
                      <a:alpha val="43137"/>
                    </a:srgbClr>
                  </a:outerShdw>
                </a:effectLst>
                <a:latin typeface="Calibri" panose="020F0502020204030204"/>
              </a:rPr>
              <a:t> </a:t>
            </a:r>
          </a:p>
          <a:p>
            <a:pPr>
              <a:lnSpc>
                <a:spcPct val="120000"/>
              </a:lnSpc>
            </a:pPr>
            <a:r>
              <a:rPr lang="hu-HU" sz="4200" b="1" dirty="0">
                <a:solidFill>
                  <a:prstClr val="black"/>
                </a:solidFill>
                <a:effectLst>
                  <a:outerShdw blurRad="38100" dist="38100" dir="2700000" algn="tl">
                    <a:srgbClr val="000000">
                      <a:alpha val="43137"/>
                    </a:srgbClr>
                  </a:outerShdw>
                </a:effectLst>
                <a:latin typeface="Calibri" panose="020F0502020204030204"/>
              </a:rPr>
              <a:t>Regulációs adatok:</a:t>
            </a:r>
          </a:p>
          <a:p>
            <a:pPr lvl="1">
              <a:lnSpc>
                <a:spcPct val="120000"/>
              </a:lnSpc>
              <a:buFont typeface="Wingdings" panose="05000000000000000000" pitchFamily="2" charset="2"/>
              <a:buChar char="ü"/>
            </a:pPr>
            <a:r>
              <a:rPr lang="hu-HU" sz="4200" dirty="0">
                <a:solidFill>
                  <a:prstClr val="black"/>
                </a:solidFill>
                <a:effectLst>
                  <a:outerShdw blurRad="38100" dist="38100" dir="2700000" algn="tl">
                    <a:srgbClr val="000000">
                      <a:alpha val="43137"/>
                    </a:srgbClr>
                  </a:outerShdw>
                </a:effectLst>
                <a:latin typeface="Calibri" panose="020F0502020204030204"/>
              </a:rPr>
              <a:t>“</a:t>
            </a:r>
            <a:r>
              <a:rPr lang="hu-HU" sz="4200" dirty="0" err="1">
                <a:solidFill>
                  <a:prstClr val="black"/>
                </a:solidFill>
                <a:effectLst>
                  <a:outerShdw blurRad="38100" dist="38100" dir="2700000" algn="tl">
                    <a:srgbClr val="000000">
                      <a:alpha val="43137"/>
                    </a:srgbClr>
                  </a:outerShdw>
                </a:effectLst>
                <a:latin typeface="Calibri" panose="020F0502020204030204"/>
              </a:rPr>
              <a:t>best</a:t>
            </a:r>
            <a:r>
              <a:rPr lang="hu-HU" sz="4200" dirty="0">
                <a:solidFill>
                  <a:prstClr val="black"/>
                </a:solidFill>
                <a:effectLst>
                  <a:outerShdw blurRad="38100" dist="38100" dir="2700000" algn="tl">
                    <a:srgbClr val="000000">
                      <a:alpha val="43137"/>
                    </a:srgbClr>
                  </a:outerShdw>
                </a:effectLst>
                <a:latin typeface="Calibri" panose="020F0502020204030204"/>
              </a:rPr>
              <a:t> </a:t>
            </a:r>
            <a:r>
              <a:rPr lang="hu-HU" sz="4200" dirty="0" err="1">
                <a:solidFill>
                  <a:prstClr val="black"/>
                </a:solidFill>
                <a:effectLst>
                  <a:outerShdw blurRad="38100" dist="38100" dir="2700000" algn="tl">
                    <a:srgbClr val="000000">
                      <a:alpha val="43137"/>
                    </a:srgbClr>
                  </a:outerShdw>
                </a:effectLst>
                <a:latin typeface="Calibri" panose="020F0502020204030204"/>
              </a:rPr>
              <a:t>guess</a:t>
            </a:r>
            <a:r>
              <a:rPr lang="hu-HU" sz="4200" dirty="0">
                <a:solidFill>
                  <a:prstClr val="black"/>
                </a:solidFill>
                <a:effectLst>
                  <a:outerShdw blurRad="38100" dist="38100" dir="2700000" algn="tl">
                    <a:srgbClr val="000000">
                      <a:alpha val="43137"/>
                    </a:srgbClr>
                  </a:outerShdw>
                </a:effectLst>
                <a:latin typeface="Calibri" panose="020F0502020204030204"/>
              </a:rPr>
              <a:t>” (legjobbnak becsült) regulációs elemek sorozata </a:t>
            </a:r>
          </a:p>
          <a:p>
            <a:pPr marL="457200" lvl="1" indent="0">
              <a:lnSpc>
                <a:spcPct val="120000"/>
              </a:lnSpc>
              <a:buNone/>
            </a:pPr>
            <a:r>
              <a:rPr lang="en-US" sz="4200" dirty="0" err="1">
                <a:solidFill>
                  <a:prstClr val="black"/>
                </a:solidFill>
                <a:effectLst>
                  <a:outerShdw blurRad="38100" dist="38100" dir="2700000" algn="tl">
                    <a:srgbClr val="000000">
                      <a:alpha val="43137"/>
                    </a:srgbClr>
                  </a:outerShdw>
                </a:effectLst>
                <a:latin typeface="Calibri" panose="020F0502020204030204"/>
              </a:rPr>
              <a:t>linkek</a:t>
            </a:r>
            <a:r>
              <a:rPr lang="en-US" sz="4200" dirty="0">
                <a:solidFill>
                  <a:prstClr val="black"/>
                </a:solidFill>
                <a:effectLst>
                  <a:outerShdw blurRad="38100" dist="38100" dir="2700000" algn="tl">
                    <a:srgbClr val="000000">
                      <a:alpha val="43137"/>
                    </a:srgbClr>
                  </a:outerShdw>
                </a:effectLst>
                <a:latin typeface="Calibri" panose="020F0502020204030204"/>
              </a:rPr>
              <a:t> </a:t>
            </a:r>
            <a:r>
              <a:rPr lang="en-US" sz="4200" dirty="0" err="1">
                <a:solidFill>
                  <a:prstClr val="black"/>
                </a:solidFill>
                <a:effectLst>
                  <a:outerShdw blurRad="38100" dist="38100" dir="2700000" algn="tl">
                    <a:srgbClr val="000000">
                      <a:alpha val="43137"/>
                    </a:srgbClr>
                  </a:outerShdw>
                </a:effectLst>
                <a:latin typeface="Calibri" panose="020F0502020204030204"/>
              </a:rPr>
              <a:t>más</a:t>
            </a:r>
            <a:r>
              <a:rPr lang="en-US" sz="4200" dirty="0">
                <a:solidFill>
                  <a:prstClr val="black"/>
                </a:solidFill>
                <a:effectLst>
                  <a:outerShdw blurRad="38100" dist="38100" dir="2700000" algn="tl">
                    <a:srgbClr val="000000">
                      <a:alpha val="43137"/>
                    </a:srgbClr>
                  </a:outerShdw>
                </a:effectLst>
                <a:latin typeface="Calibri" panose="020F0502020204030204"/>
              </a:rPr>
              <a:t> </a:t>
            </a:r>
            <a:r>
              <a:rPr lang="en-US" sz="4200" dirty="0" err="1">
                <a:solidFill>
                  <a:prstClr val="black"/>
                </a:solidFill>
                <a:effectLst>
                  <a:outerShdw blurRad="38100" dist="38100" dir="2700000" algn="tl">
                    <a:srgbClr val="000000">
                      <a:alpha val="43137"/>
                    </a:srgbClr>
                  </a:outerShdw>
                </a:effectLst>
                <a:latin typeface="Calibri" panose="020F0502020204030204"/>
              </a:rPr>
              <a:t>adatbázisokhoz</a:t>
            </a:r>
            <a:r>
              <a:rPr lang="hu-HU" sz="4200" dirty="0">
                <a:solidFill>
                  <a:prstClr val="black"/>
                </a:solidFill>
                <a:effectLst>
                  <a:outerShdw blurRad="38100" dist="38100" dir="2700000" algn="tl">
                    <a:srgbClr val="000000">
                      <a:alpha val="43137"/>
                    </a:srgbClr>
                  </a:outerShdw>
                </a:effectLst>
                <a:latin typeface="Calibri" panose="020F0502020204030204"/>
              </a:rPr>
              <a:t> </a:t>
            </a:r>
            <a:r>
              <a:rPr lang="en-US" sz="4200" dirty="0">
                <a:solidFill>
                  <a:prstClr val="black"/>
                </a:solidFill>
                <a:effectLst>
                  <a:outerShdw blurRad="38100" dist="38100" dir="2700000" algn="tl">
                    <a:srgbClr val="000000">
                      <a:alpha val="43137"/>
                    </a:srgbClr>
                  </a:outerShdw>
                </a:effectLst>
                <a:latin typeface="Calibri" panose="020F0502020204030204"/>
              </a:rPr>
              <a:t>(directly or via Distributed Annotated System DAS) </a:t>
            </a:r>
          </a:p>
          <a:p>
            <a:endParaRPr lang="hu-HU" dirty="0"/>
          </a:p>
        </p:txBody>
      </p:sp>
      <p:sp>
        <p:nvSpPr>
          <p:cNvPr id="4" name="Dia számának helye 3"/>
          <p:cNvSpPr>
            <a:spLocks noGrp="1"/>
          </p:cNvSpPr>
          <p:nvPr>
            <p:ph type="sldNum" sz="quarter" idx="12"/>
          </p:nvPr>
        </p:nvSpPr>
        <p:spPr/>
        <p:txBody>
          <a:bodyPr/>
          <a:lstStyle/>
          <a:p>
            <a:fld id="{B48CF42F-E737-479F-9354-EBDC0BF117C6}" type="slidenum">
              <a:rPr lang="hu-HU" smtClean="0"/>
              <a:pPr/>
              <a:t>11</a:t>
            </a:fld>
            <a:endParaRPr lang="hu-HU" dirty="0"/>
          </a:p>
        </p:txBody>
      </p:sp>
      <p:pic>
        <p:nvPicPr>
          <p:cNvPr id="8" name="Kép 7">
            <a:extLst>
              <a:ext uri="{FF2B5EF4-FFF2-40B4-BE49-F238E27FC236}">
                <a16:creationId xmlns:a16="http://schemas.microsoft.com/office/drawing/2014/main" id="{A15862E7-E92C-4AAD-A26B-F683C6887DF2}"/>
              </a:ext>
            </a:extLst>
          </p:cNvPr>
          <p:cNvPicPr>
            <a:picLocks noChangeAspect="1"/>
          </p:cNvPicPr>
          <p:nvPr/>
        </p:nvPicPr>
        <p:blipFill>
          <a:blip r:embed="rId4"/>
          <a:stretch>
            <a:fillRect/>
          </a:stretch>
        </p:blipFill>
        <p:spPr>
          <a:xfrm>
            <a:off x="5343525" y="3401843"/>
            <a:ext cx="1576257" cy="1225978"/>
          </a:xfrm>
          <a:prstGeom prst="rect">
            <a:avLst/>
          </a:prstGeom>
        </p:spPr>
      </p:pic>
      <p:pic>
        <p:nvPicPr>
          <p:cNvPr id="9" name="Kép 8">
            <a:extLst>
              <a:ext uri="{FF2B5EF4-FFF2-40B4-BE49-F238E27FC236}">
                <a16:creationId xmlns:a16="http://schemas.microsoft.com/office/drawing/2014/main" id="{911B85EF-615A-4153-8975-DA9DA64A90DB}"/>
              </a:ext>
            </a:extLst>
          </p:cNvPr>
          <p:cNvPicPr>
            <a:picLocks noChangeAspect="1"/>
          </p:cNvPicPr>
          <p:nvPr/>
        </p:nvPicPr>
        <p:blipFill>
          <a:blip r:embed="rId5"/>
          <a:stretch>
            <a:fillRect/>
          </a:stretch>
        </p:blipFill>
        <p:spPr>
          <a:xfrm>
            <a:off x="2444065" y="5338119"/>
            <a:ext cx="1534812" cy="559172"/>
          </a:xfrm>
          <a:prstGeom prst="rect">
            <a:avLst/>
          </a:prstGeom>
        </p:spPr>
      </p:pic>
    </p:spTree>
    <p:extLst>
      <p:ext uri="{BB962C8B-B14F-4D97-AF65-F5344CB8AC3E}">
        <p14:creationId xmlns:p14="http://schemas.microsoft.com/office/powerpoint/2010/main" val="400209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RefSeq 10 years logo">
            <a:extLst>
              <a:ext uri="{FF2B5EF4-FFF2-40B4-BE49-F238E27FC236}">
                <a16:creationId xmlns:a16="http://schemas.microsoft.com/office/drawing/2014/main" id="{8066BCFC-5300-47EE-9D99-4AE86A519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126" y="3579496"/>
            <a:ext cx="2934621" cy="956687"/>
          </a:xfrm>
          <a:prstGeom prst="rect">
            <a:avLst/>
          </a:prstGeom>
          <a:noFill/>
          <a:extLst>
            <a:ext uri="{909E8E84-426E-40DD-AFC4-6F175D3DCCD1}">
              <a14:hiddenFill xmlns:a14="http://schemas.microsoft.com/office/drawing/2010/main">
                <a:solidFill>
                  <a:srgbClr val="FFFFFF"/>
                </a:solidFill>
              </a14:hiddenFill>
            </a:ext>
          </a:extLst>
        </p:spPr>
      </p:pic>
      <p:sp>
        <p:nvSpPr>
          <p:cNvPr id="10" name="Cím 15">
            <a:extLst>
              <a:ext uri="{FF2B5EF4-FFF2-40B4-BE49-F238E27FC236}">
                <a16:creationId xmlns:a16="http://schemas.microsoft.com/office/drawing/2014/main" id="{93DC904E-1CBA-41BB-A5A6-9F9F9CF8F694}"/>
              </a:ext>
            </a:extLst>
          </p:cNvPr>
          <p:cNvSpPr txBox="1">
            <a:spLocks/>
          </p:cNvSpPr>
          <p:nvPr/>
        </p:nvSpPr>
        <p:spPr>
          <a:xfrm>
            <a:off x="0" y="-60139"/>
            <a:ext cx="9144000" cy="80237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0111"/>
            <a:ext cx="9144000" cy="792544"/>
          </a:xfrm>
        </p:spPr>
        <p:txBody>
          <a:bodyPr>
            <a:normAutofit/>
          </a:bodyPr>
          <a:lstStyle/>
          <a:p>
            <a:pPr algn="ctr"/>
            <a:r>
              <a:rPr lang="hu-HU" sz="4800" b="1" dirty="0">
                <a:solidFill>
                  <a:prstClr val="white"/>
                </a:solidFill>
                <a:latin typeface="Calibri" panose="020F0502020204030204"/>
                <a:ea typeface="+mn-ea"/>
                <a:cs typeface="+mn-cs"/>
              </a:rPr>
              <a:t>Automatikus annotáció</a:t>
            </a:r>
          </a:p>
        </p:txBody>
      </p:sp>
      <p:sp>
        <p:nvSpPr>
          <p:cNvPr id="4" name="Dia számának helye 3"/>
          <p:cNvSpPr>
            <a:spLocks noGrp="1"/>
          </p:cNvSpPr>
          <p:nvPr>
            <p:ph type="sldNum" sz="quarter" idx="12"/>
          </p:nvPr>
        </p:nvSpPr>
        <p:spPr/>
        <p:txBody>
          <a:bodyPr/>
          <a:lstStyle/>
          <a:p>
            <a:fld id="{B48CF42F-E737-479F-9354-EBDC0BF117C6}" type="slidenum">
              <a:rPr lang="hu-HU" smtClean="0"/>
              <a:pPr/>
              <a:t>12</a:t>
            </a:fld>
            <a:endParaRPr lang="hu-HU"/>
          </a:p>
        </p:txBody>
      </p:sp>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4970" y="1046155"/>
            <a:ext cx="2172551" cy="1140590"/>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306" y="1761461"/>
            <a:ext cx="1502191" cy="774168"/>
          </a:xfrm>
          <a:prstGeom prst="rect">
            <a:avLst/>
          </a:prstGeom>
        </p:spPr>
      </p:pic>
      <p:pic>
        <p:nvPicPr>
          <p:cNvPr id="24580" name="Picture 4" descr="Képtalálat a következőre: „ENA genome logo”"/>
          <p:cNvPicPr>
            <a:picLocks noChangeAspect="1" noChangeArrowheads="1"/>
          </p:cNvPicPr>
          <p:nvPr/>
        </p:nvPicPr>
        <p:blipFill>
          <a:blip r:embed="rId6" cstate="print"/>
          <a:srcRect/>
          <a:stretch>
            <a:fillRect/>
          </a:stretch>
        </p:blipFill>
        <p:spPr bwMode="auto">
          <a:xfrm>
            <a:off x="1496135" y="1251944"/>
            <a:ext cx="1378307" cy="1378307"/>
          </a:xfrm>
          <a:prstGeom prst="rect">
            <a:avLst/>
          </a:prstGeom>
          <a:noFill/>
        </p:spPr>
      </p:pic>
      <p:pic>
        <p:nvPicPr>
          <p:cNvPr id="1030" name="Picture 6" descr="KÃ©ptalÃ¡lat a kÃ¶vetkezÅre: âNCBIâ">
            <a:extLst>
              <a:ext uri="{FF2B5EF4-FFF2-40B4-BE49-F238E27FC236}">
                <a16:creationId xmlns:a16="http://schemas.microsoft.com/office/drawing/2014/main" id="{D23C4BFF-88F6-426D-BD8A-A4C34CC4CA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2307" y="1292628"/>
            <a:ext cx="1494565" cy="647645"/>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a:extLst>
              <a:ext uri="{FF2B5EF4-FFF2-40B4-BE49-F238E27FC236}">
                <a16:creationId xmlns:a16="http://schemas.microsoft.com/office/drawing/2014/main" id="{B3D46EF5-3E9F-4A30-852E-C1721BBFB093}"/>
              </a:ext>
            </a:extLst>
          </p:cNvPr>
          <p:cNvSpPr txBox="1"/>
          <p:nvPr/>
        </p:nvSpPr>
        <p:spPr>
          <a:xfrm>
            <a:off x="7552611" y="1429922"/>
            <a:ext cx="1309816" cy="1200329"/>
          </a:xfrm>
          <a:prstGeom prst="rect">
            <a:avLst/>
          </a:prstGeom>
          <a:noFill/>
        </p:spPr>
        <p:txBody>
          <a:bodyPr wrap="square" rtlCol="0">
            <a:spAutoFit/>
          </a:bodyPr>
          <a:lstStyle/>
          <a:p>
            <a:r>
              <a:rPr lang="hu-HU" sz="2400" dirty="0" err="1">
                <a:solidFill>
                  <a:prstClr val="black"/>
                </a:solidFill>
                <a:effectLst>
                  <a:outerShdw blurRad="38100" dist="38100" dir="2700000" algn="tl">
                    <a:srgbClr val="000000">
                      <a:alpha val="43137"/>
                    </a:srgbClr>
                  </a:outerShdw>
                </a:effectLst>
                <a:latin typeface="Calibri" panose="020F0502020204030204"/>
              </a:rPr>
              <a:t>cDNS</a:t>
            </a:r>
            <a:r>
              <a:rPr lang="hu-HU" sz="2400" dirty="0">
                <a:solidFill>
                  <a:prstClr val="black"/>
                </a:solidFill>
                <a:effectLst>
                  <a:outerShdw blurRad="38100" dist="38100" dir="2700000" algn="tl">
                    <a:srgbClr val="000000">
                      <a:alpha val="43137"/>
                    </a:srgbClr>
                  </a:outerShdw>
                </a:effectLst>
                <a:latin typeface="Calibri" panose="020F0502020204030204"/>
              </a:rPr>
              <a:t>, </a:t>
            </a:r>
          </a:p>
          <a:p>
            <a:r>
              <a:rPr lang="hu-HU" sz="2400" dirty="0">
                <a:solidFill>
                  <a:prstClr val="black"/>
                </a:solidFill>
                <a:effectLst>
                  <a:outerShdw blurRad="38100" dist="38100" dir="2700000" algn="tl">
                    <a:srgbClr val="000000">
                      <a:alpha val="43137"/>
                    </a:srgbClr>
                  </a:outerShdw>
                </a:effectLst>
                <a:latin typeface="Calibri" panose="020F0502020204030204"/>
              </a:rPr>
              <a:t>EST, </a:t>
            </a:r>
          </a:p>
          <a:p>
            <a:r>
              <a:rPr lang="hu-HU" sz="2400" dirty="0">
                <a:solidFill>
                  <a:prstClr val="black"/>
                </a:solidFill>
                <a:effectLst>
                  <a:outerShdw blurRad="38100" dist="38100" dir="2700000" algn="tl">
                    <a:srgbClr val="000000">
                      <a:alpha val="43137"/>
                    </a:srgbClr>
                  </a:outerShdw>
                </a:effectLst>
                <a:latin typeface="Calibri" panose="020F0502020204030204"/>
              </a:rPr>
              <a:t>RNA-</a:t>
            </a:r>
            <a:r>
              <a:rPr lang="hu-HU" sz="2400" dirty="0" err="1">
                <a:solidFill>
                  <a:prstClr val="black"/>
                </a:solidFill>
                <a:effectLst>
                  <a:outerShdw blurRad="38100" dist="38100" dir="2700000" algn="tl">
                    <a:srgbClr val="000000">
                      <a:alpha val="43137"/>
                    </a:srgbClr>
                  </a:outerShdw>
                </a:effectLst>
                <a:latin typeface="Calibri" panose="020F0502020204030204"/>
              </a:rPr>
              <a:t>seq</a:t>
            </a:r>
            <a:r>
              <a:rPr lang="hu-HU" sz="2400" dirty="0">
                <a:solidFill>
                  <a:prstClr val="black"/>
                </a:solidFill>
                <a:effectLst>
                  <a:outerShdw blurRad="38100" dist="38100" dir="2700000" algn="tl">
                    <a:srgbClr val="000000">
                      <a:alpha val="43137"/>
                    </a:srgbClr>
                  </a:outerShdw>
                </a:effectLst>
                <a:latin typeface="Calibri" panose="020F0502020204030204"/>
              </a:rPr>
              <a:t> </a:t>
            </a:r>
          </a:p>
        </p:txBody>
      </p:sp>
      <p:sp>
        <p:nvSpPr>
          <p:cNvPr id="44" name="Nyíl: jobbra mutató 43">
            <a:extLst>
              <a:ext uri="{FF2B5EF4-FFF2-40B4-BE49-F238E27FC236}">
                <a16:creationId xmlns:a16="http://schemas.microsoft.com/office/drawing/2014/main" id="{44D4F957-5DCE-4F7B-837D-B87EF8D06EC0}"/>
              </a:ext>
            </a:extLst>
          </p:cNvPr>
          <p:cNvSpPr/>
          <p:nvPr/>
        </p:nvSpPr>
        <p:spPr>
          <a:xfrm>
            <a:off x="6530106" y="1823078"/>
            <a:ext cx="1061594" cy="34008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Szövegdoboz 44">
            <a:extLst>
              <a:ext uri="{FF2B5EF4-FFF2-40B4-BE49-F238E27FC236}">
                <a16:creationId xmlns:a16="http://schemas.microsoft.com/office/drawing/2014/main" id="{AF00512D-DC88-4D44-9144-64D050A982F8}"/>
              </a:ext>
            </a:extLst>
          </p:cNvPr>
          <p:cNvSpPr txBox="1"/>
          <p:nvPr/>
        </p:nvSpPr>
        <p:spPr>
          <a:xfrm>
            <a:off x="7559055" y="2822735"/>
            <a:ext cx="1093313" cy="461665"/>
          </a:xfrm>
          <a:prstGeom prst="rect">
            <a:avLst/>
          </a:prstGeom>
          <a:noFill/>
        </p:spPr>
        <p:txBody>
          <a:bodyPr wrap="none" rtlCol="0">
            <a:spAutoFit/>
          </a:bodyPr>
          <a:lstStyle/>
          <a:p>
            <a:r>
              <a:rPr lang="hu-HU" sz="2400" dirty="0">
                <a:solidFill>
                  <a:prstClr val="black"/>
                </a:solidFill>
                <a:effectLst>
                  <a:outerShdw blurRad="38100" dist="38100" dir="2700000" algn="tl">
                    <a:srgbClr val="000000">
                      <a:alpha val="43137"/>
                    </a:srgbClr>
                  </a:outerShdw>
                </a:effectLst>
                <a:latin typeface="Calibri" panose="020F0502020204030204"/>
              </a:rPr>
              <a:t>Protein</a:t>
            </a:r>
          </a:p>
        </p:txBody>
      </p:sp>
      <p:sp>
        <p:nvSpPr>
          <p:cNvPr id="54" name="Szövegdoboz 53">
            <a:extLst>
              <a:ext uri="{FF2B5EF4-FFF2-40B4-BE49-F238E27FC236}">
                <a16:creationId xmlns:a16="http://schemas.microsoft.com/office/drawing/2014/main" id="{985FA1F9-785C-4BDF-B40C-90CC6F348BEE}"/>
              </a:ext>
            </a:extLst>
          </p:cNvPr>
          <p:cNvSpPr txBox="1"/>
          <p:nvPr/>
        </p:nvSpPr>
        <p:spPr>
          <a:xfrm>
            <a:off x="7591700" y="3607824"/>
            <a:ext cx="1170257" cy="830997"/>
          </a:xfrm>
          <a:prstGeom prst="rect">
            <a:avLst/>
          </a:prstGeom>
          <a:noFill/>
        </p:spPr>
        <p:txBody>
          <a:bodyPr wrap="none" rtlCol="0">
            <a:spAutoFit/>
          </a:bodyPr>
          <a:lstStyle/>
          <a:p>
            <a:r>
              <a:rPr lang="hu-HU" sz="2400" dirty="0">
                <a:solidFill>
                  <a:prstClr val="black"/>
                </a:solidFill>
                <a:effectLst>
                  <a:outerShdw blurRad="38100" dist="38100" dir="2700000" algn="tl">
                    <a:srgbClr val="000000">
                      <a:alpha val="43137"/>
                    </a:srgbClr>
                  </a:outerShdw>
                </a:effectLst>
                <a:latin typeface="Calibri" panose="020F0502020204030204"/>
              </a:rPr>
              <a:t>Protein,</a:t>
            </a:r>
          </a:p>
          <a:p>
            <a:r>
              <a:rPr lang="hu-HU" sz="2400" dirty="0" err="1">
                <a:solidFill>
                  <a:prstClr val="black"/>
                </a:solidFill>
                <a:effectLst>
                  <a:outerShdw blurRad="38100" dist="38100" dir="2700000" algn="tl">
                    <a:srgbClr val="000000">
                      <a:alpha val="43137"/>
                    </a:srgbClr>
                  </a:outerShdw>
                </a:effectLst>
                <a:latin typeface="Calibri" panose="020F0502020204030204"/>
              </a:rPr>
              <a:t>mRNS</a:t>
            </a:r>
            <a:endParaRPr lang="hu-HU" sz="2400" dirty="0">
              <a:solidFill>
                <a:prstClr val="black"/>
              </a:solidFill>
              <a:effectLst>
                <a:outerShdw blurRad="38100" dist="38100" dir="2700000" algn="tl">
                  <a:srgbClr val="000000">
                    <a:alpha val="43137"/>
                  </a:srgbClr>
                </a:outerShdw>
              </a:effectLst>
              <a:latin typeface="Calibri" panose="020F0502020204030204"/>
            </a:endParaRPr>
          </a:p>
        </p:txBody>
      </p:sp>
      <p:sp>
        <p:nvSpPr>
          <p:cNvPr id="48" name="Téglalap 47">
            <a:extLst>
              <a:ext uri="{FF2B5EF4-FFF2-40B4-BE49-F238E27FC236}">
                <a16:creationId xmlns:a16="http://schemas.microsoft.com/office/drawing/2014/main" id="{FE4C2A6D-4982-42AE-9296-44B7EA4C88B5}"/>
              </a:ext>
            </a:extLst>
          </p:cNvPr>
          <p:cNvSpPr/>
          <p:nvPr/>
        </p:nvSpPr>
        <p:spPr>
          <a:xfrm>
            <a:off x="7549908" y="1187762"/>
            <a:ext cx="1321804" cy="3238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övegdoboz 49">
            <a:extLst>
              <a:ext uri="{FF2B5EF4-FFF2-40B4-BE49-F238E27FC236}">
                <a16:creationId xmlns:a16="http://schemas.microsoft.com/office/drawing/2014/main" id="{5AB25A71-16F8-4AD0-A5BB-02D1E28692BF}"/>
              </a:ext>
            </a:extLst>
          </p:cNvPr>
          <p:cNvSpPr txBox="1"/>
          <p:nvPr/>
        </p:nvSpPr>
        <p:spPr>
          <a:xfrm>
            <a:off x="237620" y="4597818"/>
            <a:ext cx="4618902" cy="2123658"/>
          </a:xfrm>
          <a:prstGeom prst="rect">
            <a:avLst/>
          </a:prstGeom>
          <a:noFill/>
        </p:spPr>
        <p:txBody>
          <a:bodyPr wrap="square" rtlCol="0">
            <a:spAutoFit/>
          </a:bodyPr>
          <a:lstStyle>
            <a:defPPr>
              <a:defRPr lang="en-US"/>
            </a:defPPr>
          </a:lstStyle>
          <a:p>
            <a:r>
              <a:rPr lang="hu-HU" sz="2400" dirty="0">
                <a:effectLst>
                  <a:outerShdw blurRad="38100" dist="38100" dir="2700000" algn="tl">
                    <a:srgbClr val="000000">
                      <a:alpha val="43137"/>
                    </a:srgbClr>
                  </a:outerShdw>
                </a:effectLst>
              </a:rPr>
              <a:t>2. Ab </a:t>
            </a:r>
            <a:r>
              <a:rPr lang="hu-HU" sz="2400" dirty="0" err="1">
                <a:effectLst>
                  <a:outerShdw blurRad="38100" dist="38100" dir="2700000" algn="tl">
                    <a:srgbClr val="000000">
                      <a:alpha val="43137"/>
                    </a:srgbClr>
                  </a:outerShdw>
                </a:effectLst>
              </a:rPr>
              <a:t>initio</a:t>
            </a:r>
            <a:r>
              <a:rPr lang="hu-HU" sz="2400" dirty="0">
                <a:effectLst>
                  <a:outerShdw blurRad="38100" dist="38100" dir="2700000" algn="tl">
                    <a:srgbClr val="000000">
                      <a:alpha val="43137"/>
                    </a:srgbClr>
                  </a:outerShdw>
                </a:effectLst>
              </a:rPr>
              <a:t>, gén </a:t>
            </a:r>
            <a:r>
              <a:rPr lang="hu-HU" sz="2400" dirty="0" err="1">
                <a:effectLst>
                  <a:outerShdw blurRad="38100" dist="38100" dir="2700000" algn="tl">
                    <a:srgbClr val="000000">
                      <a:alpha val="43137"/>
                    </a:srgbClr>
                  </a:outerShdw>
                </a:effectLst>
              </a:rPr>
              <a:t>predikció</a:t>
            </a:r>
            <a:r>
              <a:rPr lang="hu-HU" sz="2400" dirty="0">
                <a:effectLst>
                  <a:outerShdw blurRad="38100" dist="38100" dir="2700000" algn="tl">
                    <a:srgbClr val="000000">
                      <a:alpha val="43137"/>
                    </a:srgbClr>
                  </a:outerShdw>
                </a:effectLst>
              </a:rPr>
              <a:t>:</a:t>
            </a:r>
          </a:p>
          <a:p>
            <a:r>
              <a:rPr lang="hu-HU" dirty="0" err="1">
                <a:effectLst>
                  <a:outerShdw blurRad="38100" dist="38100" dir="2700000" algn="tl">
                    <a:srgbClr val="000000">
                      <a:alpha val="43137"/>
                    </a:srgbClr>
                  </a:outerShdw>
                </a:effectLst>
              </a:rPr>
              <a:t>Ensembl</a:t>
            </a:r>
            <a:r>
              <a:rPr lang="hu-HU" dirty="0">
                <a:effectLst>
                  <a:outerShdw blurRad="38100" dist="38100" dir="2700000" algn="tl">
                    <a:srgbClr val="000000">
                      <a:alpha val="43137"/>
                    </a:srgbClr>
                  </a:outerShdw>
                </a:effectLst>
              </a:rPr>
              <a:t> </a:t>
            </a:r>
            <a:r>
              <a:rPr lang="hu-HU" dirty="0" err="1">
                <a:effectLst>
                  <a:outerShdw blurRad="38100" dist="38100" dir="2700000" algn="tl">
                    <a:srgbClr val="000000">
                      <a:alpha val="43137"/>
                    </a:srgbClr>
                  </a:outerShdw>
                </a:effectLst>
              </a:rPr>
              <a:t>pipeline</a:t>
            </a:r>
            <a:r>
              <a:rPr lang="hu-HU" dirty="0">
                <a:effectLst>
                  <a:outerShdw blurRad="38100" dist="38100" dir="2700000" algn="tl">
                    <a:srgbClr val="000000">
                      <a:alpha val="43137"/>
                    </a:srgbClr>
                  </a:outerShdw>
                </a:effectLst>
              </a:rPr>
              <a:t>-okkal fehérjekódoló génekre jellemző tulajdonságok: </a:t>
            </a:r>
            <a:r>
              <a:rPr lang="hu-HU" dirty="0" err="1">
                <a:effectLst>
                  <a:outerShdw blurRad="38100" dist="38100" dir="2700000" algn="tl">
                    <a:srgbClr val="000000">
                      <a:alpha val="43137"/>
                    </a:srgbClr>
                  </a:outerShdw>
                </a:effectLst>
              </a:rPr>
              <a:t>promoter</a:t>
            </a:r>
            <a:r>
              <a:rPr lang="hu-HU" dirty="0">
                <a:effectLst>
                  <a:outerShdw blurRad="38100" dist="38100" dir="2700000" algn="tl">
                    <a:srgbClr val="000000">
                      <a:alpha val="43137"/>
                    </a:srgbClr>
                  </a:outerShdw>
                </a:effectLst>
              </a:rPr>
              <a:t> régió transzkripció start helyre, </a:t>
            </a:r>
            <a:r>
              <a:rPr lang="hu-HU" dirty="0" err="1">
                <a:effectLst>
                  <a:outerShdw blurRad="38100" dist="38100" dir="2700000" algn="tl">
                    <a:srgbClr val="000000">
                      <a:alpha val="43137"/>
                    </a:srgbClr>
                  </a:outerShdw>
                </a:effectLst>
              </a:rPr>
              <a:t>exon</a:t>
            </a:r>
            <a:r>
              <a:rPr lang="hu-HU" dirty="0">
                <a:effectLst>
                  <a:outerShdw blurRad="38100" dist="38100" dir="2700000" algn="tl">
                    <a:srgbClr val="000000">
                      <a:alpha val="43137"/>
                    </a:srgbClr>
                  </a:outerShdw>
                </a:effectLst>
              </a:rPr>
              <a:t>/</a:t>
            </a:r>
            <a:r>
              <a:rPr lang="hu-HU" dirty="0" err="1">
                <a:effectLst>
                  <a:outerShdw blurRad="38100" dist="38100" dir="2700000" algn="tl">
                    <a:srgbClr val="000000">
                      <a:alpha val="43137"/>
                    </a:srgbClr>
                  </a:outerShdw>
                </a:effectLst>
              </a:rPr>
              <a:t>intron</a:t>
            </a:r>
            <a:r>
              <a:rPr lang="hu-HU" dirty="0">
                <a:effectLst>
                  <a:outerShdw blurRad="38100" dist="38100" dir="2700000" algn="tl">
                    <a:srgbClr val="000000">
                      <a:alpha val="43137"/>
                    </a:srgbClr>
                  </a:outerShdw>
                </a:effectLst>
              </a:rPr>
              <a:t> határra, </a:t>
            </a:r>
            <a:r>
              <a:rPr lang="hu-HU" dirty="0" err="1">
                <a:effectLst>
                  <a:outerShdw blurRad="38100" dist="38100" dir="2700000" algn="tl">
                    <a:srgbClr val="000000">
                      <a:alpha val="43137"/>
                    </a:srgbClr>
                  </a:outerShdw>
                </a:effectLst>
              </a:rPr>
              <a:t>poliadenilációs</a:t>
            </a:r>
            <a:r>
              <a:rPr lang="hu-HU" dirty="0">
                <a:effectLst>
                  <a:outerShdw blurRad="38100" dist="38100" dir="2700000" algn="tl">
                    <a:srgbClr val="000000">
                      <a:alpha val="43137"/>
                    </a:srgbClr>
                  </a:outerShdw>
                </a:effectLst>
              </a:rPr>
              <a:t> helyre utaló speciális szekvencia jelek, fehérjekódoló gének jellegzetes statisztikus tulajdonságai</a:t>
            </a:r>
          </a:p>
        </p:txBody>
      </p:sp>
      <p:sp>
        <p:nvSpPr>
          <p:cNvPr id="51" name="Nyíl: jobbra mutató 50">
            <a:extLst>
              <a:ext uri="{FF2B5EF4-FFF2-40B4-BE49-F238E27FC236}">
                <a16:creationId xmlns:a16="http://schemas.microsoft.com/office/drawing/2014/main" id="{6CF600A6-B8F2-4388-AD98-A02F3ACF271B}"/>
              </a:ext>
            </a:extLst>
          </p:cNvPr>
          <p:cNvSpPr/>
          <p:nvPr/>
        </p:nvSpPr>
        <p:spPr>
          <a:xfrm rot="5400000">
            <a:off x="7936421" y="4423081"/>
            <a:ext cx="365127" cy="396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 name="Szövegdoboz 7">
            <a:extLst>
              <a:ext uri="{FF2B5EF4-FFF2-40B4-BE49-F238E27FC236}">
                <a16:creationId xmlns:a16="http://schemas.microsoft.com/office/drawing/2014/main" id="{AE939BC5-05F1-43CE-ABC0-76EB10CC4E69}"/>
              </a:ext>
            </a:extLst>
          </p:cNvPr>
          <p:cNvSpPr txBox="1"/>
          <p:nvPr/>
        </p:nvSpPr>
        <p:spPr>
          <a:xfrm>
            <a:off x="6777958" y="4738541"/>
            <a:ext cx="2367058" cy="369332"/>
          </a:xfrm>
          <a:prstGeom prst="rect">
            <a:avLst/>
          </a:prstGeom>
          <a:noFill/>
        </p:spPr>
        <p:txBody>
          <a:bodyPr wrap="none" rtlCol="0">
            <a:spAutoFit/>
          </a:bodyPr>
          <a:lstStyle/>
          <a:p>
            <a:r>
              <a:rPr lang="hu-HU" dirty="0">
                <a:solidFill>
                  <a:prstClr val="black"/>
                </a:solidFill>
                <a:effectLst>
                  <a:outerShdw blurRad="38100" dist="38100" dir="2700000" algn="tl">
                    <a:srgbClr val="000000">
                      <a:alpha val="43137"/>
                    </a:srgbClr>
                  </a:outerShdw>
                </a:effectLst>
                <a:latin typeface="Calibri" panose="020F0502020204030204"/>
              </a:rPr>
              <a:t>Illesztés teljes genomra</a:t>
            </a:r>
          </a:p>
        </p:txBody>
      </p:sp>
      <p:sp>
        <p:nvSpPr>
          <p:cNvPr id="30" name="Nyíl: jobbra mutató 29">
            <a:extLst>
              <a:ext uri="{FF2B5EF4-FFF2-40B4-BE49-F238E27FC236}">
                <a16:creationId xmlns:a16="http://schemas.microsoft.com/office/drawing/2014/main" id="{1196B041-9F5E-45BB-B95D-A9E65B2612BD}"/>
              </a:ext>
            </a:extLst>
          </p:cNvPr>
          <p:cNvSpPr/>
          <p:nvPr/>
        </p:nvSpPr>
        <p:spPr>
          <a:xfrm rot="5400000">
            <a:off x="7937614" y="5033177"/>
            <a:ext cx="365127" cy="396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Szövegdoboz 8">
            <a:extLst>
              <a:ext uri="{FF2B5EF4-FFF2-40B4-BE49-F238E27FC236}">
                <a16:creationId xmlns:a16="http://schemas.microsoft.com/office/drawing/2014/main" id="{87851AC9-F980-4851-B2EE-243EB6789FAB}"/>
              </a:ext>
            </a:extLst>
          </p:cNvPr>
          <p:cNvSpPr txBox="1"/>
          <p:nvPr/>
        </p:nvSpPr>
        <p:spPr>
          <a:xfrm>
            <a:off x="5719986" y="5326684"/>
            <a:ext cx="3424014" cy="369332"/>
          </a:xfrm>
          <a:prstGeom prst="rect">
            <a:avLst/>
          </a:prstGeom>
          <a:noFill/>
        </p:spPr>
        <p:txBody>
          <a:bodyPr wrap="none" rtlCol="0">
            <a:spAutoFit/>
          </a:bodyPr>
          <a:lstStyle/>
          <a:p>
            <a:r>
              <a:rPr lang="hu-HU" dirty="0">
                <a:effectLst>
                  <a:outerShdw blurRad="38100" dist="38100" dir="2700000" algn="tl">
                    <a:srgbClr val="000000">
                      <a:alpha val="43137"/>
                    </a:srgbClr>
                  </a:outerShdw>
                </a:effectLst>
              </a:rPr>
              <a:t>Átfedő kódoló részekből klaszterek</a:t>
            </a:r>
          </a:p>
        </p:txBody>
      </p:sp>
      <p:pic>
        <p:nvPicPr>
          <p:cNvPr id="14" name="Kép 13">
            <a:extLst>
              <a:ext uri="{FF2B5EF4-FFF2-40B4-BE49-F238E27FC236}">
                <a16:creationId xmlns:a16="http://schemas.microsoft.com/office/drawing/2014/main" id="{5ACA00C9-166A-4A22-B75E-AD69C3534223}"/>
              </a:ext>
            </a:extLst>
          </p:cNvPr>
          <p:cNvPicPr>
            <a:picLocks noChangeAspect="1"/>
          </p:cNvPicPr>
          <p:nvPr/>
        </p:nvPicPr>
        <p:blipFill>
          <a:blip r:embed="rId8"/>
          <a:stretch>
            <a:fillRect/>
          </a:stretch>
        </p:blipFill>
        <p:spPr>
          <a:xfrm>
            <a:off x="4145169" y="2568495"/>
            <a:ext cx="2384937" cy="923201"/>
          </a:xfrm>
          <a:prstGeom prst="rect">
            <a:avLst/>
          </a:prstGeom>
        </p:spPr>
      </p:pic>
      <p:sp>
        <p:nvSpPr>
          <p:cNvPr id="36" name="Nyíl: jobbra mutató 35">
            <a:extLst>
              <a:ext uri="{FF2B5EF4-FFF2-40B4-BE49-F238E27FC236}">
                <a16:creationId xmlns:a16="http://schemas.microsoft.com/office/drawing/2014/main" id="{754A9FAD-84AE-41DF-A5AB-F565E3816251}"/>
              </a:ext>
            </a:extLst>
          </p:cNvPr>
          <p:cNvSpPr/>
          <p:nvPr/>
        </p:nvSpPr>
        <p:spPr>
          <a:xfrm>
            <a:off x="6530106" y="2867522"/>
            <a:ext cx="1019802" cy="34717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Nyíl: jobbra mutató 36">
            <a:extLst>
              <a:ext uri="{FF2B5EF4-FFF2-40B4-BE49-F238E27FC236}">
                <a16:creationId xmlns:a16="http://schemas.microsoft.com/office/drawing/2014/main" id="{7D6D5EF3-AB1C-4E68-B050-F81A410077B6}"/>
              </a:ext>
            </a:extLst>
          </p:cNvPr>
          <p:cNvSpPr/>
          <p:nvPr/>
        </p:nvSpPr>
        <p:spPr>
          <a:xfrm>
            <a:off x="6530106" y="3899555"/>
            <a:ext cx="999351" cy="34717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Nyíl: jobbra mutató 37">
            <a:extLst>
              <a:ext uri="{FF2B5EF4-FFF2-40B4-BE49-F238E27FC236}">
                <a16:creationId xmlns:a16="http://schemas.microsoft.com/office/drawing/2014/main" id="{90405B21-3954-40F4-8880-4CE5BF7923BE}"/>
              </a:ext>
            </a:extLst>
          </p:cNvPr>
          <p:cNvSpPr/>
          <p:nvPr/>
        </p:nvSpPr>
        <p:spPr>
          <a:xfrm rot="5400000">
            <a:off x="7977228" y="5643273"/>
            <a:ext cx="365127" cy="396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8" name="Szövegdoboz 17">
            <a:extLst>
              <a:ext uri="{FF2B5EF4-FFF2-40B4-BE49-F238E27FC236}">
                <a16:creationId xmlns:a16="http://schemas.microsoft.com/office/drawing/2014/main" id="{12140AA0-B676-4E8F-B94B-11B458EDD3D6}"/>
              </a:ext>
            </a:extLst>
          </p:cNvPr>
          <p:cNvSpPr txBox="1"/>
          <p:nvPr/>
        </p:nvSpPr>
        <p:spPr>
          <a:xfrm>
            <a:off x="5531795" y="5977962"/>
            <a:ext cx="3603872" cy="369332"/>
          </a:xfrm>
          <a:prstGeom prst="rect">
            <a:avLst/>
          </a:prstGeom>
          <a:noFill/>
        </p:spPr>
        <p:txBody>
          <a:bodyPr wrap="none" rtlCol="0">
            <a:spAutoFit/>
          </a:bodyPr>
          <a:lstStyle/>
          <a:p>
            <a:r>
              <a:rPr lang="hu-HU" dirty="0" err="1">
                <a:effectLst>
                  <a:outerShdw blurRad="38100" dist="38100" dir="2700000" algn="tl">
                    <a:srgbClr val="000000">
                      <a:alpha val="43137"/>
                    </a:srgbClr>
                  </a:outerShdw>
                </a:effectLst>
              </a:rPr>
              <a:t>Ensembl</a:t>
            </a:r>
            <a:r>
              <a:rPr lang="hu-HU" dirty="0">
                <a:effectLst>
                  <a:outerShdw blurRad="38100" dist="38100" dir="2700000" algn="tl">
                    <a:srgbClr val="000000">
                      <a:alpha val="43137"/>
                    </a:srgbClr>
                  </a:outerShdw>
                </a:effectLst>
              </a:rPr>
              <a:t> gén szekvenciák, lokalizáció</a:t>
            </a:r>
          </a:p>
        </p:txBody>
      </p:sp>
      <p:sp>
        <p:nvSpPr>
          <p:cNvPr id="19" name="Szövegdoboz 18">
            <a:extLst>
              <a:ext uri="{FF2B5EF4-FFF2-40B4-BE49-F238E27FC236}">
                <a16:creationId xmlns:a16="http://schemas.microsoft.com/office/drawing/2014/main" id="{7E060404-D1CA-415A-B94B-5CB5D234D7E5}"/>
              </a:ext>
            </a:extLst>
          </p:cNvPr>
          <p:cNvSpPr txBox="1"/>
          <p:nvPr/>
        </p:nvSpPr>
        <p:spPr>
          <a:xfrm>
            <a:off x="86223" y="844068"/>
            <a:ext cx="4980047" cy="461665"/>
          </a:xfrm>
          <a:prstGeom prst="rect">
            <a:avLst/>
          </a:prstGeom>
          <a:noFill/>
        </p:spPr>
        <p:txBody>
          <a:bodyPr wrap="square" rtlCol="0">
            <a:spAutoFit/>
          </a:bodyPr>
          <a:lstStyle/>
          <a:p>
            <a:pPr marL="457200" indent="-457200">
              <a:buFont typeface="+mj-lt"/>
              <a:buAutoNum type="arabicPeriod"/>
            </a:pPr>
            <a:r>
              <a:rPr lang="hu-HU" sz="2400" dirty="0">
                <a:effectLst>
                  <a:outerShdw blurRad="38100" dist="38100" dir="2700000" algn="tl">
                    <a:srgbClr val="000000">
                      <a:alpha val="43137"/>
                    </a:srgbClr>
                  </a:outerShdw>
                </a:effectLst>
              </a:rPr>
              <a:t>Bizonyíték alapú gén </a:t>
            </a:r>
            <a:r>
              <a:rPr lang="hu-HU" sz="2400" dirty="0" err="1">
                <a:effectLst>
                  <a:outerShdw blurRad="38100" dist="38100" dir="2700000" algn="tl">
                    <a:srgbClr val="000000">
                      <a:alpha val="43137"/>
                    </a:srgbClr>
                  </a:outerShdw>
                </a:effectLst>
              </a:rPr>
              <a:t>predikció</a:t>
            </a:r>
            <a:r>
              <a:rPr lang="hu-HU" sz="24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1528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5">
            <a:extLst>
              <a:ext uri="{FF2B5EF4-FFF2-40B4-BE49-F238E27FC236}">
                <a16:creationId xmlns:a16="http://schemas.microsoft.com/office/drawing/2014/main" id="{93DC904E-1CBA-41BB-A5A6-9F9F9CF8F694}"/>
              </a:ext>
            </a:extLst>
          </p:cNvPr>
          <p:cNvSpPr txBox="1">
            <a:spLocks/>
          </p:cNvSpPr>
          <p:nvPr/>
        </p:nvSpPr>
        <p:spPr>
          <a:xfrm>
            <a:off x="0" y="-60139"/>
            <a:ext cx="9144000" cy="89816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26274" y="-73243"/>
            <a:ext cx="9059062" cy="1325563"/>
          </a:xfrm>
        </p:spPr>
        <p:txBody>
          <a:bodyPr>
            <a:normAutofit/>
          </a:bodyPr>
          <a:lstStyle/>
          <a:p>
            <a:pPr algn="ctr"/>
            <a:r>
              <a:rPr lang="hu-HU" sz="4800" b="1" dirty="0">
                <a:solidFill>
                  <a:prstClr val="white"/>
                </a:solidFill>
                <a:latin typeface="Calibri" panose="020F0502020204030204"/>
                <a:ea typeface="+mn-ea"/>
                <a:cs typeface="+mn-cs"/>
              </a:rPr>
              <a:t>Manuális annotáció</a:t>
            </a:r>
          </a:p>
        </p:txBody>
      </p:sp>
      <p:sp>
        <p:nvSpPr>
          <p:cNvPr id="4" name="Dia számának helye 3"/>
          <p:cNvSpPr>
            <a:spLocks noGrp="1"/>
          </p:cNvSpPr>
          <p:nvPr>
            <p:ph type="sldNum" sz="quarter" idx="12"/>
          </p:nvPr>
        </p:nvSpPr>
        <p:spPr/>
        <p:txBody>
          <a:bodyPr/>
          <a:lstStyle/>
          <a:p>
            <a:fld id="{B48CF42F-E737-479F-9354-EBDC0BF117C6}" type="slidenum">
              <a:rPr lang="hu-HU" smtClean="0"/>
              <a:pPr/>
              <a:t>13</a:t>
            </a:fld>
            <a:endParaRPr lang="hu-HU" dirty="0"/>
          </a:p>
        </p:txBody>
      </p:sp>
      <p:sp>
        <p:nvSpPr>
          <p:cNvPr id="5" name="Szövegdoboz 4">
            <a:extLst>
              <a:ext uri="{FF2B5EF4-FFF2-40B4-BE49-F238E27FC236}">
                <a16:creationId xmlns:a16="http://schemas.microsoft.com/office/drawing/2014/main" id="{BEED0241-0B03-4022-B9FE-10BDCE4C5E94}"/>
              </a:ext>
            </a:extLst>
          </p:cNvPr>
          <p:cNvSpPr txBox="1"/>
          <p:nvPr/>
        </p:nvSpPr>
        <p:spPr>
          <a:xfrm>
            <a:off x="229893" y="4493423"/>
            <a:ext cx="4257676" cy="1323439"/>
          </a:xfrm>
          <a:prstGeom prst="rect">
            <a:avLst/>
          </a:prstGeom>
          <a:noFill/>
        </p:spPr>
        <p:txBody>
          <a:bodyPr wrap="square" rtlCol="0">
            <a:spAutoFit/>
          </a:bodyPr>
          <a:lstStyle/>
          <a:p>
            <a:r>
              <a:rPr lang="hu-HU" sz="2000" dirty="0" err="1">
                <a:solidFill>
                  <a:prstClr val="black"/>
                </a:solidFill>
                <a:effectLst>
                  <a:outerShdw blurRad="38100" dist="38100" dir="2700000" algn="tl">
                    <a:srgbClr val="000000">
                      <a:alpha val="43137"/>
                    </a:srgbClr>
                  </a:outerShdw>
                </a:effectLst>
                <a:latin typeface="Calibri" panose="020F0502020204030204"/>
              </a:rPr>
              <a:t>Vertebrate</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Genome</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rPr>
              <a:t>Annotation</a:t>
            </a:r>
            <a:r>
              <a:rPr lang="hu-HU" sz="2000" dirty="0">
                <a:solidFill>
                  <a:prstClr val="black"/>
                </a:solidFill>
                <a:effectLst>
                  <a:outerShdw blurRad="38100" dist="38100" dir="2700000" algn="tl">
                    <a:srgbClr val="000000">
                      <a:alpha val="43137"/>
                    </a:srgbClr>
                  </a:outerShdw>
                </a:effectLst>
              </a:rPr>
              <a:t> adatbázis: A genom-</a:t>
            </a:r>
            <a:r>
              <a:rPr lang="hu-HU" sz="2000" dirty="0" err="1">
                <a:solidFill>
                  <a:prstClr val="black"/>
                </a:solidFill>
                <a:effectLst>
                  <a:outerShdw blurRad="38100" dist="38100" dir="2700000" algn="tl">
                    <a:srgbClr val="000000">
                      <a:alpha val="43137"/>
                    </a:srgbClr>
                  </a:outerShdw>
                </a:effectLst>
              </a:rPr>
              <a:t>szekvenáló</a:t>
            </a:r>
            <a:r>
              <a:rPr lang="hu-HU" sz="2000" dirty="0">
                <a:solidFill>
                  <a:prstClr val="black"/>
                </a:solidFill>
                <a:effectLst>
                  <a:outerShdw blurRad="38100" dist="38100" dir="2700000" algn="tl">
                    <a:srgbClr val="000000">
                      <a:alpha val="43137"/>
                    </a:srgbClr>
                  </a:outerShdw>
                </a:effectLst>
              </a:rPr>
              <a:t> központok többségének a központi adattárolója</a:t>
            </a:r>
            <a:endParaRPr lang="hu-HU" sz="2000" dirty="0">
              <a:solidFill>
                <a:prstClr val="black"/>
              </a:solidFill>
              <a:effectLst>
                <a:outerShdw blurRad="38100" dist="38100" dir="2700000" algn="tl">
                  <a:srgbClr val="000000">
                    <a:alpha val="43137"/>
                  </a:srgbClr>
                </a:outerShdw>
              </a:effectLst>
              <a:latin typeface="Calibri" panose="020F0502020204030204"/>
            </a:endParaRPr>
          </a:p>
        </p:txBody>
      </p:sp>
      <p:sp>
        <p:nvSpPr>
          <p:cNvPr id="13" name="Nyíl: lefelé mutató 12">
            <a:extLst>
              <a:ext uri="{FF2B5EF4-FFF2-40B4-BE49-F238E27FC236}">
                <a16:creationId xmlns:a16="http://schemas.microsoft.com/office/drawing/2014/main" id="{328BC1CD-D1DA-4945-8A0E-47DAE93E0570}"/>
              </a:ext>
            </a:extLst>
          </p:cNvPr>
          <p:cNvSpPr/>
          <p:nvPr/>
        </p:nvSpPr>
        <p:spPr>
          <a:xfrm>
            <a:off x="328355" y="2309810"/>
            <a:ext cx="2575783" cy="100180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8" name="Szövegdoboz 17">
            <a:extLst>
              <a:ext uri="{FF2B5EF4-FFF2-40B4-BE49-F238E27FC236}">
                <a16:creationId xmlns:a16="http://schemas.microsoft.com/office/drawing/2014/main" id="{933C683A-45DE-481F-830E-F495C9C20455}"/>
              </a:ext>
            </a:extLst>
          </p:cNvPr>
          <p:cNvSpPr txBox="1"/>
          <p:nvPr/>
        </p:nvSpPr>
        <p:spPr>
          <a:xfrm>
            <a:off x="4341585" y="5116155"/>
            <a:ext cx="4490807" cy="1015663"/>
          </a:xfrm>
          <a:prstGeom prst="rect">
            <a:avLst/>
          </a:prstGeom>
          <a:noFill/>
        </p:spPr>
        <p:txBody>
          <a:bodyPr wrap="square" rtlCol="0">
            <a:spAutoFit/>
          </a:bodyPr>
          <a:lstStyle/>
          <a:p>
            <a:pPr algn="ctr"/>
            <a:r>
              <a:rPr lang="hu-HU" sz="2400" dirty="0">
                <a:solidFill>
                  <a:prstClr val="black"/>
                </a:solidFill>
                <a:effectLst>
                  <a:outerShdw blurRad="38100" dist="38100" dir="2700000" algn="tl">
                    <a:srgbClr val="000000">
                      <a:alpha val="43137"/>
                    </a:srgbClr>
                  </a:outerShdw>
                </a:effectLst>
                <a:latin typeface="Calibri" panose="020F0502020204030204"/>
              </a:rPr>
              <a:t>Manuális annotáció, jó minőségű, </a:t>
            </a:r>
            <a:r>
              <a:rPr lang="hu-HU" dirty="0">
                <a:solidFill>
                  <a:prstClr val="black"/>
                </a:solidFill>
                <a:effectLst>
                  <a:outerShdw blurRad="38100" dist="38100" dir="2700000" algn="tl">
                    <a:srgbClr val="000000">
                      <a:alpha val="43137"/>
                    </a:srgbClr>
                  </a:outerShdw>
                </a:effectLst>
                <a:latin typeface="Calibri" panose="020F0502020204030204"/>
              </a:rPr>
              <a:t>mert az előzetes gén </a:t>
            </a:r>
            <a:r>
              <a:rPr lang="hu-HU" dirty="0" err="1">
                <a:solidFill>
                  <a:prstClr val="black"/>
                </a:solidFill>
                <a:effectLst>
                  <a:outerShdw blurRad="38100" dist="38100" dir="2700000" algn="tl">
                    <a:srgbClr val="000000">
                      <a:alpha val="43137"/>
                    </a:srgbClr>
                  </a:outerShdw>
                </a:effectLst>
                <a:latin typeface="Calibri" panose="020F0502020204030204"/>
              </a:rPr>
              <a:t>predikciókat</a:t>
            </a:r>
            <a:r>
              <a:rPr lang="hu-HU" dirty="0">
                <a:solidFill>
                  <a:prstClr val="black"/>
                </a:solidFill>
                <a:effectLst>
                  <a:outerShdw blurRad="38100" dist="38100" dir="2700000" algn="tl">
                    <a:srgbClr val="000000">
                      <a:alpha val="43137"/>
                    </a:srgbClr>
                  </a:outerShdw>
                </a:effectLst>
                <a:latin typeface="Calibri" panose="020F0502020204030204"/>
              </a:rPr>
              <a:t>, MINDIG felülvizsgálja (</a:t>
            </a:r>
            <a:r>
              <a:rPr lang="hu-HU" dirty="0" err="1">
                <a:solidFill>
                  <a:prstClr val="black"/>
                </a:solidFill>
                <a:effectLst>
                  <a:outerShdw blurRad="38100" dist="38100" dir="2700000" algn="tl">
                    <a:srgbClr val="000000">
                      <a:alpha val="43137"/>
                    </a:srgbClr>
                  </a:outerShdw>
                </a:effectLst>
                <a:latin typeface="Calibri" panose="020F0502020204030204"/>
              </a:rPr>
              <a:t>kurálja</a:t>
            </a:r>
            <a:r>
              <a:rPr lang="hu-HU" dirty="0">
                <a:solidFill>
                  <a:prstClr val="black"/>
                </a:solidFill>
                <a:effectLst>
                  <a:outerShdw blurRad="38100" dist="38100" dir="2700000" algn="tl">
                    <a:srgbClr val="000000">
                      <a:alpha val="43137"/>
                    </a:srgbClr>
                  </a:outerShdw>
                </a:effectLst>
                <a:latin typeface="Calibri" panose="020F0502020204030204"/>
              </a:rPr>
              <a:t>) egy személy</a:t>
            </a:r>
          </a:p>
        </p:txBody>
      </p:sp>
      <p:pic>
        <p:nvPicPr>
          <p:cNvPr id="19" name="Kép 18">
            <a:extLst>
              <a:ext uri="{FF2B5EF4-FFF2-40B4-BE49-F238E27FC236}">
                <a16:creationId xmlns:a16="http://schemas.microsoft.com/office/drawing/2014/main" id="{D9F97B60-6CCD-45D9-BCC4-F3E291B79DB6}"/>
              </a:ext>
            </a:extLst>
          </p:cNvPr>
          <p:cNvPicPr>
            <a:picLocks noChangeAspect="1"/>
          </p:cNvPicPr>
          <p:nvPr/>
        </p:nvPicPr>
        <p:blipFill>
          <a:blip r:embed="rId3"/>
          <a:stretch>
            <a:fillRect/>
          </a:stretch>
        </p:blipFill>
        <p:spPr>
          <a:xfrm>
            <a:off x="487033" y="3324829"/>
            <a:ext cx="2258426" cy="1148352"/>
          </a:xfrm>
          <a:prstGeom prst="rect">
            <a:avLst/>
          </a:prstGeom>
        </p:spPr>
      </p:pic>
      <p:pic>
        <p:nvPicPr>
          <p:cNvPr id="6" name="Kép 5">
            <a:extLst>
              <a:ext uri="{FF2B5EF4-FFF2-40B4-BE49-F238E27FC236}">
                <a16:creationId xmlns:a16="http://schemas.microsoft.com/office/drawing/2014/main" id="{E468E330-E6A3-4782-B8B6-46D692ADC894}"/>
              </a:ext>
            </a:extLst>
          </p:cNvPr>
          <p:cNvPicPr>
            <a:picLocks noChangeAspect="1"/>
          </p:cNvPicPr>
          <p:nvPr/>
        </p:nvPicPr>
        <p:blipFill>
          <a:blip r:embed="rId4"/>
          <a:stretch>
            <a:fillRect/>
          </a:stretch>
        </p:blipFill>
        <p:spPr>
          <a:xfrm>
            <a:off x="0" y="6019227"/>
            <a:ext cx="4354472" cy="803615"/>
          </a:xfrm>
          <a:prstGeom prst="rect">
            <a:avLst/>
          </a:prstGeom>
        </p:spPr>
      </p:pic>
      <p:sp>
        <p:nvSpPr>
          <p:cNvPr id="3" name="Szövegdoboz 2">
            <a:extLst>
              <a:ext uri="{FF2B5EF4-FFF2-40B4-BE49-F238E27FC236}">
                <a16:creationId xmlns:a16="http://schemas.microsoft.com/office/drawing/2014/main" id="{67093054-398E-4086-B25B-33A51A9570C2}"/>
              </a:ext>
            </a:extLst>
          </p:cNvPr>
          <p:cNvSpPr txBox="1"/>
          <p:nvPr/>
        </p:nvSpPr>
        <p:spPr>
          <a:xfrm>
            <a:off x="1663642" y="5410214"/>
            <a:ext cx="1594604" cy="338554"/>
          </a:xfrm>
          <a:prstGeom prst="rect">
            <a:avLst/>
          </a:prstGeom>
          <a:noFill/>
        </p:spPr>
        <p:txBody>
          <a:bodyPr wrap="none" rtlCol="0">
            <a:spAutoFit/>
          </a:bodyPr>
          <a:lstStyle/>
          <a:p>
            <a:r>
              <a:rPr lang="hu-HU" sz="1600" dirty="0">
                <a:solidFill>
                  <a:prstClr val="black"/>
                </a:solidFill>
                <a:effectLst>
                  <a:outerShdw blurRad="38100" dist="38100" dir="2700000" algn="tl">
                    <a:srgbClr val="000000">
                      <a:alpha val="43137"/>
                    </a:srgbClr>
                  </a:outerShdw>
                </a:effectLst>
                <a:latin typeface="Calibri" panose="020F0502020204030204"/>
              </a:rPr>
              <a:t>2017 óta </a:t>
            </a:r>
            <a:r>
              <a:rPr lang="hu-HU" sz="1600" dirty="0" err="1">
                <a:solidFill>
                  <a:prstClr val="black"/>
                </a:solidFill>
                <a:effectLst>
                  <a:outerShdw blurRad="38100" dist="38100" dir="2700000" algn="tl">
                    <a:srgbClr val="000000">
                      <a:alpha val="43137"/>
                    </a:srgbClr>
                  </a:outerShdw>
                </a:effectLst>
                <a:latin typeface="Calibri" panose="020F0502020204030204"/>
              </a:rPr>
              <a:t>arhivált</a:t>
            </a:r>
            <a:endParaRPr lang="hu-HU" sz="1600" dirty="0">
              <a:solidFill>
                <a:prstClr val="black"/>
              </a:solidFill>
              <a:effectLst>
                <a:outerShdw blurRad="38100" dist="38100" dir="2700000" algn="tl">
                  <a:srgbClr val="000000">
                    <a:alpha val="43137"/>
                  </a:srgbClr>
                </a:outerShdw>
              </a:effectLst>
              <a:latin typeface="Calibri" panose="020F0502020204030204"/>
            </a:endParaRPr>
          </a:p>
        </p:txBody>
      </p:sp>
      <p:sp>
        <p:nvSpPr>
          <p:cNvPr id="15" name="Szövegdoboz 14">
            <a:extLst>
              <a:ext uri="{FF2B5EF4-FFF2-40B4-BE49-F238E27FC236}">
                <a16:creationId xmlns:a16="http://schemas.microsoft.com/office/drawing/2014/main" id="{AA9F1EE4-4CAB-4FF5-A274-D90001383A6F}"/>
              </a:ext>
            </a:extLst>
          </p:cNvPr>
          <p:cNvSpPr txBox="1"/>
          <p:nvPr/>
        </p:nvSpPr>
        <p:spPr>
          <a:xfrm>
            <a:off x="4854754" y="4435614"/>
            <a:ext cx="4971804" cy="338554"/>
          </a:xfrm>
          <a:prstGeom prst="rect">
            <a:avLst/>
          </a:prstGeom>
          <a:noFill/>
        </p:spPr>
        <p:txBody>
          <a:bodyPr wrap="square" rtlCol="0">
            <a:spAutoFit/>
          </a:bodyPr>
          <a:lstStyle/>
          <a:p>
            <a:r>
              <a:rPr lang="hu-HU" sz="1600" dirty="0">
                <a:solidFill>
                  <a:prstClr val="black"/>
                </a:solidFill>
                <a:effectLst>
                  <a:outerShdw blurRad="38100" dist="38100" dir="2700000" algn="tl">
                    <a:srgbClr val="000000">
                      <a:alpha val="43137"/>
                    </a:srgbClr>
                  </a:outerShdw>
                </a:effectLst>
                <a:latin typeface="Calibri" panose="020F0502020204030204"/>
              </a:rPr>
              <a:t>2017 júniusában elköltözött az EMBL-EBI-be</a:t>
            </a:r>
          </a:p>
        </p:txBody>
      </p:sp>
      <p:pic>
        <p:nvPicPr>
          <p:cNvPr id="7" name="Kép 6">
            <a:extLst>
              <a:ext uri="{FF2B5EF4-FFF2-40B4-BE49-F238E27FC236}">
                <a16:creationId xmlns:a16="http://schemas.microsoft.com/office/drawing/2014/main" id="{506BA2A9-DC71-418E-83A2-2239707857AC}"/>
              </a:ext>
            </a:extLst>
          </p:cNvPr>
          <p:cNvPicPr>
            <a:picLocks noChangeAspect="1"/>
          </p:cNvPicPr>
          <p:nvPr/>
        </p:nvPicPr>
        <p:blipFill>
          <a:blip r:embed="rId5"/>
          <a:stretch>
            <a:fillRect/>
          </a:stretch>
        </p:blipFill>
        <p:spPr>
          <a:xfrm>
            <a:off x="458494" y="1048820"/>
            <a:ext cx="3800475" cy="1247775"/>
          </a:xfrm>
          <a:prstGeom prst="rect">
            <a:avLst/>
          </a:prstGeom>
        </p:spPr>
      </p:pic>
      <p:sp>
        <p:nvSpPr>
          <p:cNvPr id="11" name="Szövegdoboz 10">
            <a:extLst>
              <a:ext uri="{FF2B5EF4-FFF2-40B4-BE49-F238E27FC236}">
                <a16:creationId xmlns:a16="http://schemas.microsoft.com/office/drawing/2014/main" id="{3D0A13E3-8D2E-4C62-B725-34E7329FEB6F}"/>
              </a:ext>
            </a:extLst>
          </p:cNvPr>
          <p:cNvSpPr txBox="1"/>
          <p:nvPr/>
        </p:nvSpPr>
        <p:spPr>
          <a:xfrm>
            <a:off x="4825679" y="3324829"/>
            <a:ext cx="4346069" cy="1200329"/>
          </a:xfrm>
          <a:prstGeom prst="rect">
            <a:avLst/>
          </a:prstGeom>
          <a:noFill/>
        </p:spPr>
        <p:txBody>
          <a:bodyPr wrap="square" rtlCol="0">
            <a:spAutoFit/>
          </a:bodyPr>
          <a:lstStyle>
            <a:defPPr>
              <a:defRPr lang="en-US"/>
            </a:defPPr>
            <a:lvl1pPr>
              <a:defRPr/>
            </a:lvl1pPr>
          </a:lstStyle>
          <a:p>
            <a:r>
              <a:rPr lang="hu-HU" dirty="0">
                <a:solidFill>
                  <a:prstClr val="black"/>
                </a:solidFill>
                <a:effectLst>
                  <a:outerShdw blurRad="38100" dist="38100" dir="2700000" algn="tl">
                    <a:srgbClr val="000000">
                      <a:alpha val="43137"/>
                    </a:srgbClr>
                  </a:outerShdw>
                </a:effectLst>
              </a:rPr>
              <a:t>A </a:t>
            </a:r>
            <a:r>
              <a:rPr lang="hu-HU" dirty="0" err="1">
                <a:solidFill>
                  <a:prstClr val="black"/>
                </a:solidFill>
                <a:effectLst>
                  <a:outerShdw blurRad="38100" dist="38100" dir="2700000" algn="tl">
                    <a:srgbClr val="000000">
                      <a:alpha val="43137"/>
                    </a:srgbClr>
                  </a:outerShdw>
                </a:effectLst>
              </a:rPr>
              <a:t>Havana</a:t>
            </a:r>
            <a:r>
              <a:rPr lang="hu-HU" dirty="0">
                <a:solidFill>
                  <a:prstClr val="black"/>
                </a:solidFill>
                <a:effectLst>
                  <a:outerShdw blurRad="38100" dist="38100" dir="2700000" algn="tl">
                    <a:srgbClr val="000000">
                      <a:alpha val="43137"/>
                    </a:srgbClr>
                  </a:outerShdw>
                </a:effectLst>
              </a:rPr>
              <a:t>-csoport </a:t>
            </a:r>
          </a:p>
          <a:p>
            <a:r>
              <a:rPr lang="hu-HU" dirty="0">
                <a:solidFill>
                  <a:prstClr val="black"/>
                </a:solidFill>
                <a:effectLst>
                  <a:outerShdw blurRad="38100" dist="38100" dir="2700000" algn="tl">
                    <a:srgbClr val="000000">
                      <a:alpha val="43137"/>
                    </a:srgbClr>
                  </a:outerShdw>
                </a:effectLst>
              </a:rPr>
              <a:t>(CCDS) &amp; ENCODE projekt kiterjesztése</a:t>
            </a:r>
          </a:p>
          <a:p>
            <a:r>
              <a:rPr lang="hu-HU" dirty="0">
                <a:solidFill>
                  <a:prstClr val="black"/>
                </a:solidFill>
                <a:effectLst>
                  <a:outerShdw blurRad="38100" dist="38100" dir="2700000" algn="tl">
                    <a:srgbClr val="000000">
                      <a:alpha val="43137"/>
                    </a:srgbClr>
                  </a:outerShdw>
                </a:effectLst>
              </a:rPr>
              <a:t>teljesen kézzel annotált emberi genom=&gt; referencia genom, összehasonlító elemzések</a:t>
            </a:r>
          </a:p>
        </p:txBody>
      </p:sp>
      <p:sp>
        <p:nvSpPr>
          <p:cNvPr id="17" name="Szövegdoboz 16">
            <a:extLst>
              <a:ext uri="{FF2B5EF4-FFF2-40B4-BE49-F238E27FC236}">
                <a16:creationId xmlns:a16="http://schemas.microsoft.com/office/drawing/2014/main" id="{CB24401C-125F-4BA7-9D3A-4ADC6953425D}"/>
              </a:ext>
            </a:extLst>
          </p:cNvPr>
          <p:cNvSpPr txBox="1"/>
          <p:nvPr/>
        </p:nvSpPr>
        <p:spPr>
          <a:xfrm>
            <a:off x="892176" y="2703256"/>
            <a:ext cx="1466555" cy="369332"/>
          </a:xfrm>
          <a:prstGeom prst="rect">
            <a:avLst/>
          </a:prstGeom>
          <a:noFill/>
        </p:spPr>
        <p:txBody>
          <a:bodyPr wrap="none" rtlCol="0">
            <a:spAutoFit/>
          </a:bodyPr>
          <a:lstStyle/>
          <a:p>
            <a:r>
              <a:rPr lang="hu-HU" dirty="0"/>
              <a:t>Fejlesztette ki</a:t>
            </a:r>
          </a:p>
        </p:txBody>
      </p:sp>
      <p:pic>
        <p:nvPicPr>
          <p:cNvPr id="20" name="Kép 19">
            <a:extLst>
              <a:ext uri="{FF2B5EF4-FFF2-40B4-BE49-F238E27FC236}">
                <a16:creationId xmlns:a16="http://schemas.microsoft.com/office/drawing/2014/main" id="{3FC0FCC7-A0C0-4E41-96F6-FD5DEC681F47}"/>
              </a:ext>
            </a:extLst>
          </p:cNvPr>
          <p:cNvPicPr>
            <a:picLocks noChangeAspect="1"/>
          </p:cNvPicPr>
          <p:nvPr/>
        </p:nvPicPr>
        <p:blipFill>
          <a:blip r:embed="rId6"/>
          <a:stretch>
            <a:fillRect/>
          </a:stretch>
        </p:blipFill>
        <p:spPr>
          <a:xfrm>
            <a:off x="4854754" y="2044946"/>
            <a:ext cx="3590925" cy="1200150"/>
          </a:xfrm>
          <a:prstGeom prst="rect">
            <a:avLst/>
          </a:prstGeom>
        </p:spPr>
      </p:pic>
      <p:sp>
        <p:nvSpPr>
          <p:cNvPr id="22" name="Nyíl: jobbra mutató 21">
            <a:extLst>
              <a:ext uri="{FF2B5EF4-FFF2-40B4-BE49-F238E27FC236}">
                <a16:creationId xmlns:a16="http://schemas.microsoft.com/office/drawing/2014/main" id="{D2C904F1-221A-4907-A624-840EBE8C09DC}"/>
              </a:ext>
            </a:extLst>
          </p:cNvPr>
          <p:cNvSpPr/>
          <p:nvPr/>
        </p:nvSpPr>
        <p:spPr>
          <a:xfrm rot="10486775">
            <a:off x="2781518" y="4008731"/>
            <a:ext cx="2059839" cy="388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Szövegdoboz 22">
            <a:extLst>
              <a:ext uri="{FF2B5EF4-FFF2-40B4-BE49-F238E27FC236}">
                <a16:creationId xmlns:a16="http://schemas.microsoft.com/office/drawing/2014/main" id="{BF027873-0259-4B3B-9E08-3E60C308CA5D}"/>
              </a:ext>
            </a:extLst>
          </p:cNvPr>
          <p:cNvSpPr txBox="1"/>
          <p:nvPr/>
        </p:nvSpPr>
        <p:spPr>
          <a:xfrm>
            <a:off x="3360483" y="3779251"/>
            <a:ext cx="981102" cy="369332"/>
          </a:xfrm>
          <a:prstGeom prst="rect">
            <a:avLst/>
          </a:prstGeom>
          <a:noFill/>
        </p:spPr>
        <p:txBody>
          <a:bodyPr wrap="none" rtlCol="0">
            <a:spAutoFit/>
          </a:bodyPr>
          <a:lstStyle/>
          <a:p>
            <a:r>
              <a:rPr lang="hu-HU" dirty="0"/>
              <a:t>elérhető</a:t>
            </a:r>
          </a:p>
        </p:txBody>
      </p:sp>
    </p:spTree>
    <p:extLst>
      <p:ext uri="{BB962C8B-B14F-4D97-AF65-F5344CB8AC3E}">
        <p14:creationId xmlns:p14="http://schemas.microsoft.com/office/powerpoint/2010/main" val="366727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369277" y="605896"/>
            <a:ext cx="2313633" cy="5646208"/>
          </a:xfrm>
        </p:spPr>
        <p:txBody>
          <a:bodyPr anchor="ctr">
            <a:normAutofit/>
          </a:bodyPr>
          <a:lstStyle/>
          <a:p>
            <a:r>
              <a:rPr lang="hu-HU" sz="3100" dirty="0">
                <a:solidFill>
                  <a:srgbClr val="FFFFFF"/>
                </a:solidFill>
              </a:rPr>
              <a:t>Kurzus információk</a:t>
            </a:r>
          </a:p>
        </p:txBody>
      </p:sp>
      <p:sp>
        <p:nvSpPr>
          <p:cNvPr id="13" name="Cím 15">
            <a:extLst>
              <a:ext uri="{FF2B5EF4-FFF2-40B4-BE49-F238E27FC236}">
                <a16:creationId xmlns:a16="http://schemas.microsoft.com/office/drawing/2014/main" id="{DA4EEE47-C6B7-4DA1-8BB3-DC11AFBEDF20}"/>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621495" y="3689208"/>
            <a:ext cx="815322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Szövegdoboz 2">
            <a:extLst>
              <a:ext uri="{FF2B5EF4-FFF2-40B4-BE49-F238E27FC236}">
                <a16:creationId xmlns:a16="http://schemas.microsoft.com/office/drawing/2014/main" id="{9EE8FC7A-A09B-4650-8022-58E689A31966}"/>
              </a:ext>
            </a:extLst>
          </p:cNvPr>
          <p:cNvSpPr txBox="1"/>
          <p:nvPr/>
        </p:nvSpPr>
        <p:spPr>
          <a:xfrm>
            <a:off x="621495" y="1359902"/>
            <a:ext cx="8324797" cy="5601533"/>
          </a:xfrm>
          <a:prstGeom prst="rect">
            <a:avLst/>
          </a:prstGeom>
          <a:noFill/>
        </p:spPr>
        <p:txBody>
          <a:bodyPr wrap="square" rtlCol="0">
            <a:spAutoFit/>
          </a:bodyPr>
          <a:lstStyle/>
          <a:p>
            <a:pPr algn="just"/>
            <a:r>
              <a:rPr lang="hu-HU" sz="2000" dirty="0">
                <a:solidFill>
                  <a:prstClr val="black"/>
                </a:solidFill>
                <a:effectLst>
                  <a:outerShdw blurRad="38100" dist="38100" dir="2700000" algn="tl">
                    <a:srgbClr val="000000">
                      <a:alpha val="43137"/>
                    </a:srgbClr>
                  </a:outerShdw>
                </a:effectLst>
                <a:latin typeface="Calibri" panose="020F0502020204030204"/>
              </a:rPr>
              <a:t>Automatikusan &amp; manuálisan annotált géneket </a:t>
            </a:r>
            <a:r>
              <a:rPr lang="hu-HU" sz="2000" dirty="0" err="1">
                <a:solidFill>
                  <a:prstClr val="black"/>
                </a:solidFill>
                <a:effectLst>
                  <a:outerShdw blurRad="38100" dist="38100" dir="2700000" algn="tl">
                    <a:srgbClr val="000000">
                      <a:alpha val="43137"/>
                    </a:srgbClr>
                  </a:outerShdw>
                </a:effectLst>
                <a:latin typeface="Calibri" panose="020F0502020204030204"/>
              </a:rPr>
              <a:t>összemergelték</a:t>
            </a:r>
            <a:r>
              <a:rPr lang="hu-HU" sz="2000" dirty="0">
                <a:solidFill>
                  <a:prstClr val="black"/>
                </a:solidFill>
                <a:effectLst>
                  <a:outerShdw blurRad="38100" dist="38100" dir="2700000" algn="tl">
                    <a:srgbClr val="000000">
                      <a:alpha val="43137"/>
                    </a:srgbClr>
                  </a:outerShdw>
                </a:effectLst>
                <a:latin typeface="Calibri" panose="020F0502020204030204"/>
              </a:rPr>
              <a:t>, összefésülték, egyesítették </a:t>
            </a:r>
          </a:p>
          <a:p>
            <a:pPr algn="just"/>
            <a:endParaRPr lang="hu-HU" sz="2000" dirty="0">
              <a:solidFill>
                <a:prstClr val="black"/>
              </a:solidFill>
              <a:effectLst>
                <a:outerShdw blurRad="38100" dist="38100" dir="2700000" algn="tl">
                  <a:srgbClr val="000000">
                    <a:alpha val="43137"/>
                  </a:srgbClr>
                </a:outerShdw>
              </a:effectLst>
              <a:latin typeface="Calibri" panose="020F0502020204030204"/>
            </a:endParaRPr>
          </a:p>
          <a:p>
            <a:pPr algn="just"/>
            <a:endParaRPr lang="hu-HU" sz="2000" dirty="0">
              <a:solidFill>
                <a:prstClr val="black"/>
              </a:solidFill>
              <a:effectLst>
                <a:outerShdw blurRad="38100" dist="38100" dir="2700000" algn="tl">
                  <a:srgbClr val="000000">
                    <a:alpha val="43137"/>
                  </a:srgbClr>
                </a:outerShdw>
              </a:effectLst>
              <a:latin typeface="Calibri" panose="020F0502020204030204"/>
            </a:endParaRPr>
          </a:p>
          <a:p>
            <a:pPr algn="just"/>
            <a:r>
              <a:rPr lang="hu-HU" sz="2000" dirty="0">
                <a:solidFill>
                  <a:prstClr val="black"/>
                </a:solidFill>
                <a:effectLst>
                  <a:outerShdw blurRad="38100" dist="38100" dir="2700000" algn="tl">
                    <a:srgbClr val="000000">
                      <a:alpha val="43137"/>
                    </a:srgbClr>
                  </a:outerShdw>
                </a:effectLst>
                <a:latin typeface="Calibri" panose="020F0502020204030204"/>
              </a:rPr>
              <a:t>Az </a:t>
            </a:r>
            <a:r>
              <a:rPr lang="hu-HU" sz="2000" dirty="0" err="1">
                <a:solidFill>
                  <a:prstClr val="black"/>
                </a:solidFill>
                <a:effectLst>
                  <a:outerShdw blurRad="38100" dist="38100" dir="2700000" algn="tl">
                    <a:srgbClr val="000000">
                      <a:alpha val="43137"/>
                    </a:srgbClr>
                  </a:outerShdw>
                </a:effectLst>
                <a:latin typeface="Calibri" panose="020F0502020204030204"/>
              </a:rPr>
              <a:t>Ensembl</a:t>
            </a:r>
            <a:r>
              <a:rPr lang="hu-HU" sz="2000" dirty="0">
                <a:solidFill>
                  <a:prstClr val="black"/>
                </a:solidFill>
                <a:effectLst>
                  <a:outerShdw blurRad="38100" dist="38100" dir="2700000" algn="tl">
                    <a:srgbClr val="000000">
                      <a:alpha val="43137"/>
                    </a:srgbClr>
                  </a:outerShdw>
                </a:effectLst>
                <a:latin typeface="Calibri" panose="020F0502020204030204"/>
              </a:rPr>
              <a:t> böngészőben az alapértelmezett emberi és más gerinces  nagypontossággal meghatározott génkészletek, tehát a GENCODE jelenlegi verziói is.</a:t>
            </a:r>
          </a:p>
          <a:p>
            <a:pPr algn="just"/>
            <a:endParaRPr lang="hu-HU" sz="2000" dirty="0">
              <a:solidFill>
                <a:prstClr val="black"/>
              </a:solidFill>
              <a:effectLst>
                <a:outerShdw blurRad="38100" dist="38100" dir="2700000" algn="tl">
                  <a:srgbClr val="000000">
                    <a:alpha val="43137"/>
                  </a:srgbClr>
                </a:outerShdw>
              </a:effectLst>
              <a:latin typeface="Calibri" panose="020F0502020204030204"/>
            </a:endParaRPr>
          </a:p>
          <a:p>
            <a:pPr algn="just"/>
            <a:r>
              <a:rPr lang="hu-HU" sz="2000" dirty="0">
                <a:solidFill>
                  <a:prstClr val="black"/>
                </a:solidFill>
                <a:effectLst>
                  <a:outerShdw blurRad="38100" dist="38100" dir="2700000" algn="tl">
                    <a:srgbClr val="000000">
                      <a:alpha val="43137"/>
                    </a:srgbClr>
                  </a:outerShdw>
                </a:effectLst>
                <a:latin typeface="Calibri" panose="020F0502020204030204"/>
              </a:rPr>
              <a:t>GENCODE annotációk: </a:t>
            </a:r>
          </a:p>
          <a:p>
            <a:pPr marL="342900" indent="-342900" algn="just">
              <a:buFont typeface="Arial" panose="020B0604020202020204" pitchFamily="34" charset="0"/>
              <a:buChar char="•"/>
            </a:pPr>
            <a:r>
              <a:rPr lang="hu-HU" sz="2000" dirty="0" err="1">
                <a:solidFill>
                  <a:prstClr val="black"/>
                </a:solidFill>
                <a:effectLst>
                  <a:outerShdw blurRad="38100" dist="38100" dir="2700000" algn="tl">
                    <a:srgbClr val="000000">
                      <a:alpha val="43137"/>
                    </a:srgbClr>
                  </a:outerShdw>
                </a:effectLst>
                <a:latin typeface="Calibri" panose="020F0502020204030204"/>
              </a:rPr>
              <a:t>Exon</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intron</a:t>
            </a:r>
            <a:r>
              <a:rPr lang="hu-HU" sz="2000" dirty="0">
                <a:solidFill>
                  <a:prstClr val="black"/>
                </a:solidFill>
                <a:effectLst>
                  <a:outerShdw blurRad="38100" dist="38100" dir="2700000" algn="tl">
                    <a:srgbClr val="000000">
                      <a:alpha val="43137"/>
                    </a:srgbClr>
                  </a:outerShdw>
                </a:effectLst>
                <a:latin typeface="Calibri" panose="020F0502020204030204"/>
              </a:rPr>
              <a:t>, UTR, </a:t>
            </a:r>
            <a:r>
              <a:rPr lang="hu-HU" sz="2000" dirty="0" err="1">
                <a:solidFill>
                  <a:prstClr val="black"/>
                </a:solidFill>
                <a:effectLst>
                  <a:outerShdw blurRad="38100" dist="38100" dir="2700000" algn="tl">
                    <a:srgbClr val="000000">
                      <a:alpha val="43137"/>
                    </a:srgbClr>
                  </a:outerShdw>
                </a:effectLst>
                <a:latin typeface="Calibri" panose="020F0502020204030204"/>
              </a:rPr>
              <a:t>promóter</a:t>
            </a:r>
            <a:r>
              <a:rPr lang="hu-HU" sz="2000" dirty="0">
                <a:solidFill>
                  <a:prstClr val="black"/>
                </a:solidFill>
                <a:effectLst>
                  <a:outerShdw blurRad="38100" dist="38100" dir="2700000" algn="tl">
                    <a:srgbClr val="000000">
                      <a:alpha val="43137"/>
                    </a:srgbClr>
                  </a:outerShdw>
                </a:effectLst>
                <a:latin typeface="Calibri" panose="020F0502020204030204"/>
              </a:rPr>
              <a:t>,</a:t>
            </a:r>
          </a:p>
          <a:p>
            <a:pPr marL="342900" indent="-342900" algn="just">
              <a:buFont typeface="Arial" panose="020B0604020202020204" pitchFamily="34" charset="0"/>
              <a:buChar char="•"/>
            </a:pPr>
            <a:r>
              <a:rPr lang="hu-HU" sz="2000" dirty="0">
                <a:solidFill>
                  <a:prstClr val="black"/>
                </a:solidFill>
                <a:effectLst>
                  <a:outerShdw blurRad="38100" dist="38100" dir="2700000" algn="tl">
                    <a:srgbClr val="000000">
                      <a:alpha val="43137"/>
                    </a:srgbClr>
                  </a:outerShdw>
                </a:effectLst>
                <a:latin typeface="Calibri" panose="020F0502020204030204"/>
              </a:rPr>
              <a:t>összes fehérjét kódoló hely</a:t>
            </a:r>
          </a:p>
          <a:p>
            <a:pPr marL="342900" indent="-342900" algn="just">
              <a:buFont typeface="Arial" panose="020B0604020202020204" pitchFamily="34" charset="0"/>
              <a:buChar char="•"/>
            </a:pPr>
            <a:r>
              <a:rPr lang="hu-HU" sz="2000" dirty="0">
                <a:solidFill>
                  <a:prstClr val="black"/>
                </a:solidFill>
                <a:effectLst>
                  <a:outerShdw blurRad="38100" dist="38100" dir="2700000" algn="tl">
                    <a:srgbClr val="000000">
                      <a:alpha val="43137"/>
                    </a:srgbClr>
                  </a:outerShdw>
                </a:effectLst>
                <a:latin typeface="Calibri" panose="020F0502020204030204"/>
              </a:rPr>
              <a:t>alternatív </a:t>
            </a:r>
            <a:r>
              <a:rPr lang="hu-HU" sz="2000" dirty="0" err="1">
                <a:solidFill>
                  <a:prstClr val="black"/>
                </a:solidFill>
                <a:effectLst>
                  <a:outerShdw blurRad="38100" dist="38100" dir="2700000" algn="tl">
                    <a:srgbClr val="000000">
                      <a:alpha val="43137"/>
                    </a:srgbClr>
                  </a:outerShdw>
                </a:effectLst>
                <a:latin typeface="Calibri" panose="020F0502020204030204"/>
              </a:rPr>
              <a:t>transzkriptumok</a:t>
            </a:r>
            <a:endParaRPr lang="hu-HU" sz="2000" dirty="0">
              <a:solidFill>
                <a:prstClr val="black"/>
              </a:solidFill>
              <a:effectLst>
                <a:outerShdw blurRad="38100" dist="38100" dir="2700000" algn="tl">
                  <a:srgbClr val="000000">
                    <a:alpha val="43137"/>
                  </a:srgbClr>
                </a:outerShdw>
              </a:effectLst>
              <a:latin typeface="Calibri" panose="020F0502020204030204"/>
            </a:endParaRPr>
          </a:p>
          <a:p>
            <a:pPr marL="342900" indent="-342900" algn="just">
              <a:buFont typeface="Arial" panose="020B0604020202020204" pitchFamily="34" charset="0"/>
              <a:buChar char="•"/>
            </a:pPr>
            <a:r>
              <a:rPr lang="hu-HU" sz="2000" dirty="0">
                <a:solidFill>
                  <a:prstClr val="black"/>
                </a:solidFill>
                <a:effectLst>
                  <a:outerShdw blurRad="38100" dist="38100" dir="2700000" algn="tl">
                    <a:srgbClr val="000000">
                      <a:alpha val="43137"/>
                    </a:srgbClr>
                  </a:outerShdw>
                </a:effectLst>
                <a:latin typeface="Calibri" panose="020F0502020204030204"/>
              </a:rPr>
              <a:t>nem kódoló </a:t>
            </a:r>
            <a:r>
              <a:rPr lang="hu-HU" sz="2000" dirty="0" err="1">
                <a:solidFill>
                  <a:prstClr val="black"/>
                </a:solidFill>
                <a:effectLst>
                  <a:outerShdw blurRad="38100" dist="38100" dir="2700000" algn="tl">
                    <a:srgbClr val="000000">
                      <a:alpha val="43137"/>
                    </a:srgbClr>
                  </a:outerShdw>
                </a:effectLst>
                <a:latin typeface="Calibri" panose="020F0502020204030204"/>
              </a:rPr>
              <a:t>lókuszok</a:t>
            </a:r>
            <a:endParaRPr lang="hu-HU" sz="2000" dirty="0">
              <a:solidFill>
                <a:prstClr val="black"/>
              </a:solidFill>
              <a:effectLst>
                <a:outerShdw blurRad="38100" dist="38100" dir="2700000" algn="tl">
                  <a:srgbClr val="000000">
                    <a:alpha val="43137"/>
                  </a:srgbClr>
                </a:outerShdw>
              </a:effectLst>
              <a:latin typeface="Calibri" panose="020F0502020204030204"/>
            </a:endParaRPr>
          </a:p>
          <a:p>
            <a:pPr marL="342900" indent="-342900" algn="just">
              <a:buFont typeface="Arial" panose="020B0604020202020204" pitchFamily="34" charset="0"/>
              <a:buChar char="•"/>
            </a:pPr>
            <a:r>
              <a:rPr lang="hu-HU" sz="2000" dirty="0" err="1">
                <a:solidFill>
                  <a:prstClr val="black"/>
                </a:solidFill>
                <a:effectLst>
                  <a:outerShdw blurRad="38100" dist="38100" dir="2700000" algn="tl">
                    <a:srgbClr val="000000">
                      <a:alpha val="43137"/>
                    </a:srgbClr>
                  </a:outerShdw>
                </a:effectLst>
                <a:latin typeface="Calibri" panose="020F0502020204030204"/>
              </a:rPr>
              <a:t>pszeudogének</a:t>
            </a:r>
            <a:endParaRPr lang="hu-HU" sz="2000" dirty="0">
              <a:solidFill>
                <a:prstClr val="black"/>
              </a:solidFill>
              <a:effectLst>
                <a:outerShdw blurRad="38100" dist="38100" dir="2700000" algn="tl">
                  <a:srgbClr val="000000">
                    <a:alpha val="43137"/>
                  </a:srgbClr>
                </a:outerShdw>
              </a:effectLst>
              <a:latin typeface="Calibri" panose="020F0502020204030204"/>
            </a:endParaRPr>
          </a:p>
          <a:p>
            <a:endParaRPr lang="hu-HU" sz="2000" dirty="0">
              <a:solidFill>
                <a:prstClr val="black"/>
              </a:solidFill>
              <a:effectLst>
                <a:outerShdw blurRad="38100" dist="38100" dir="2700000" algn="tl">
                  <a:srgbClr val="000000">
                    <a:alpha val="43137"/>
                  </a:srgbClr>
                </a:outerShdw>
              </a:effectLst>
              <a:latin typeface="Calibri" panose="020F0502020204030204"/>
            </a:endParaRPr>
          </a:p>
          <a:p>
            <a:r>
              <a:rPr lang="hu-HU" sz="2000" dirty="0">
                <a:solidFill>
                  <a:prstClr val="black"/>
                </a:solidFill>
                <a:effectLst>
                  <a:outerShdw blurRad="38100" dist="38100" dir="2700000" algn="tl">
                    <a:srgbClr val="000000">
                      <a:alpha val="43137"/>
                    </a:srgbClr>
                  </a:outerShdw>
                </a:effectLst>
                <a:latin typeface="Calibri" panose="020F0502020204030204"/>
              </a:rPr>
              <a:t>Adatokat importáltak: </a:t>
            </a:r>
          </a:p>
          <a:p>
            <a:r>
              <a:rPr lang="hu-HU" sz="2000" dirty="0">
                <a:solidFill>
                  <a:prstClr val="black"/>
                </a:solidFill>
                <a:effectLst>
                  <a:outerShdw blurRad="38100" dist="38100" dir="2700000" algn="tl">
                    <a:srgbClr val="000000">
                      <a:alpha val="43137"/>
                    </a:srgbClr>
                  </a:outerShdw>
                </a:effectLst>
                <a:latin typeface="Calibri" panose="020F0502020204030204"/>
              </a:rPr>
              <a:t>												Adatbázisokból</a:t>
            </a:r>
          </a:p>
          <a:p>
            <a:endParaRPr lang="hu-HU" dirty="0"/>
          </a:p>
        </p:txBody>
      </p:sp>
      <p:pic>
        <p:nvPicPr>
          <p:cNvPr id="5" name="Kép 4">
            <a:extLst>
              <a:ext uri="{FF2B5EF4-FFF2-40B4-BE49-F238E27FC236}">
                <a16:creationId xmlns:a16="http://schemas.microsoft.com/office/drawing/2014/main" id="{4AC793F8-8D2C-4DC1-8656-2FD39FCF37AC}"/>
              </a:ext>
            </a:extLst>
          </p:cNvPr>
          <p:cNvPicPr>
            <a:picLocks noChangeAspect="1"/>
          </p:cNvPicPr>
          <p:nvPr/>
        </p:nvPicPr>
        <p:blipFill>
          <a:blip r:embed="rId3"/>
          <a:stretch>
            <a:fillRect/>
          </a:stretch>
        </p:blipFill>
        <p:spPr>
          <a:xfrm>
            <a:off x="4170971" y="1746971"/>
            <a:ext cx="1822055" cy="823429"/>
          </a:xfrm>
          <a:prstGeom prst="rect">
            <a:avLst/>
          </a:prstGeom>
        </p:spPr>
      </p:pic>
      <p:sp>
        <p:nvSpPr>
          <p:cNvPr id="6" name="Nyíl: jobbra mutató 5">
            <a:extLst>
              <a:ext uri="{FF2B5EF4-FFF2-40B4-BE49-F238E27FC236}">
                <a16:creationId xmlns:a16="http://schemas.microsoft.com/office/drawing/2014/main" id="{6CF79F39-9D7C-4089-A8DC-7FA2A455261F}"/>
              </a:ext>
            </a:extLst>
          </p:cNvPr>
          <p:cNvSpPr/>
          <p:nvPr/>
        </p:nvSpPr>
        <p:spPr>
          <a:xfrm>
            <a:off x="3525165" y="1745142"/>
            <a:ext cx="645806" cy="284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Cím 1">
            <a:extLst>
              <a:ext uri="{FF2B5EF4-FFF2-40B4-BE49-F238E27FC236}">
                <a16:creationId xmlns:a16="http://schemas.microsoft.com/office/drawing/2014/main" id="{F29B24A4-CB61-4CAC-9BC2-D0418E5A8001}"/>
              </a:ext>
            </a:extLst>
          </p:cNvPr>
          <p:cNvSpPr txBox="1">
            <a:spLocks/>
          </p:cNvSpPr>
          <p:nvPr/>
        </p:nvSpPr>
        <p:spPr>
          <a:xfrm>
            <a:off x="0" y="272758"/>
            <a:ext cx="914399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4800" b="1" dirty="0">
                <a:solidFill>
                  <a:prstClr val="white"/>
                </a:solidFill>
                <a:latin typeface="Calibri" panose="020F0502020204030204"/>
                <a:ea typeface="+mn-ea"/>
                <a:cs typeface="+mn-cs"/>
              </a:rPr>
              <a:t>GENCODE</a:t>
            </a:r>
          </a:p>
        </p:txBody>
      </p:sp>
      <p:pic>
        <p:nvPicPr>
          <p:cNvPr id="4" name="Kép 3">
            <a:extLst>
              <a:ext uri="{FF2B5EF4-FFF2-40B4-BE49-F238E27FC236}">
                <a16:creationId xmlns:a16="http://schemas.microsoft.com/office/drawing/2014/main" id="{0BCD389B-E7DC-467E-BD05-EAE32618664B}"/>
              </a:ext>
            </a:extLst>
          </p:cNvPr>
          <p:cNvPicPr>
            <a:picLocks noChangeAspect="1"/>
          </p:cNvPicPr>
          <p:nvPr/>
        </p:nvPicPr>
        <p:blipFill>
          <a:blip r:embed="rId4"/>
          <a:stretch>
            <a:fillRect/>
          </a:stretch>
        </p:blipFill>
        <p:spPr>
          <a:xfrm>
            <a:off x="3052187" y="5718296"/>
            <a:ext cx="2532946" cy="566670"/>
          </a:xfrm>
          <a:prstGeom prst="rect">
            <a:avLst/>
          </a:prstGeom>
        </p:spPr>
      </p:pic>
      <p:pic>
        <p:nvPicPr>
          <p:cNvPr id="7" name="Kép 6">
            <a:extLst>
              <a:ext uri="{FF2B5EF4-FFF2-40B4-BE49-F238E27FC236}">
                <a16:creationId xmlns:a16="http://schemas.microsoft.com/office/drawing/2014/main" id="{0A1F2717-F975-472A-8F4A-E68711ABA6E9}"/>
              </a:ext>
            </a:extLst>
          </p:cNvPr>
          <p:cNvPicPr>
            <a:picLocks noChangeAspect="1"/>
          </p:cNvPicPr>
          <p:nvPr/>
        </p:nvPicPr>
        <p:blipFill>
          <a:blip r:embed="rId5"/>
          <a:stretch>
            <a:fillRect/>
          </a:stretch>
        </p:blipFill>
        <p:spPr>
          <a:xfrm>
            <a:off x="5585133" y="5730168"/>
            <a:ext cx="2676525" cy="542925"/>
          </a:xfrm>
          <a:prstGeom prst="rect">
            <a:avLst/>
          </a:prstGeom>
        </p:spPr>
      </p:pic>
      <p:pic>
        <p:nvPicPr>
          <p:cNvPr id="8" name="Kép 7">
            <a:extLst>
              <a:ext uri="{FF2B5EF4-FFF2-40B4-BE49-F238E27FC236}">
                <a16:creationId xmlns:a16="http://schemas.microsoft.com/office/drawing/2014/main" id="{979639BF-572C-46A9-ABEB-9A6D9F90F5A4}"/>
              </a:ext>
            </a:extLst>
          </p:cNvPr>
          <p:cNvPicPr>
            <a:picLocks noChangeAspect="1"/>
          </p:cNvPicPr>
          <p:nvPr/>
        </p:nvPicPr>
        <p:blipFill>
          <a:blip r:embed="rId6"/>
          <a:stretch>
            <a:fillRect/>
          </a:stretch>
        </p:blipFill>
        <p:spPr>
          <a:xfrm>
            <a:off x="3002639" y="6332829"/>
            <a:ext cx="2809875" cy="504825"/>
          </a:xfrm>
          <a:prstGeom prst="rect">
            <a:avLst/>
          </a:prstGeom>
        </p:spPr>
      </p:pic>
    </p:spTree>
    <p:extLst>
      <p:ext uri="{BB962C8B-B14F-4D97-AF65-F5344CB8AC3E}">
        <p14:creationId xmlns:p14="http://schemas.microsoft.com/office/powerpoint/2010/main" val="424958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4FD886B7-77C6-47E5-8139-3BA7685E5C32}"/>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628650" y="320674"/>
            <a:ext cx="7886700" cy="1325563"/>
          </a:xfrm>
        </p:spPr>
        <p:txBody>
          <a:bodyPr/>
          <a:lstStyle/>
          <a:p>
            <a:pPr algn="ctr"/>
            <a:r>
              <a:rPr lang="hu-HU" sz="4700" b="1" dirty="0">
                <a:solidFill>
                  <a:prstClr val="white"/>
                </a:solidFill>
                <a:latin typeface="Calibri" panose="020F0502020204030204"/>
                <a:ea typeface="+mn-ea"/>
                <a:cs typeface="+mn-cs"/>
              </a:rPr>
              <a:t>Mire jó az </a:t>
            </a:r>
            <a:r>
              <a:rPr lang="hu-HU" sz="4700" b="1" dirty="0" err="1">
                <a:solidFill>
                  <a:prstClr val="white"/>
                </a:solidFill>
                <a:latin typeface="Calibri" panose="020F0502020204030204"/>
                <a:ea typeface="+mn-ea"/>
                <a:cs typeface="+mn-cs"/>
              </a:rPr>
              <a:t>Ensembl</a:t>
            </a:r>
            <a:r>
              <a:rPr lang="hu-HU" sz="4700" b="1" dirty="0">
                <a:solidFill>
                  <a:prstClr val="white"/>
                </a:solidFill>
                <a:latin typeface="Calibri" panose="020F0502020204030204"/>
                <a:ea typeface="+mn-ea"/>
                <a:cs typeface="+mn-cs"/>
              </a:rPr>
              <a:t>? I </a:t>
            </a:r>
          </a:p>
        </p:txBody>
      </p:sp>
      <p:sp>
        <p:nvSpPr>
          <p:cNvPr id="3" name="Tartalom helye 2"/>
          <p:cNvSpPr>
            <a:spLocks noGrp="1"/>
          </p:cNvSpPr>
          <p:nvPr>
            <p:ph idx="1"/>
          </p:nvPr>
        </p:nvSpPr>
        <p:spPr>
          <a:xfrm>
            <a:off x="432487" y="1572901"/>
            <a:ext cx="8082863" cy="5421024"/>
          </a:xfrm>
        </p:spPr>
        <p:txBody>
          <a:bodyPr>
            <a:normAutofit/>
          </a:bodyPr>
          <a:lstStyle/>
          <a:p>
            <a:r>
              <a:rPr lang="hu-HU" sz="2000" dirty="0">
                <a:solidFill>
                  <a:prstClr val="black"/>
                </a:solidFill>
                <a:effectLst>
                  <a:outerShdw blurRad="38100" dist="38100" dir="2700000" algn="tl">
                    <a:srgbClr val="000000">
                      <a:alpha val="43137"/>
                    </a:srgbClr>
                  </a:outerShdw>
                </a:effectLst>
                <a:latin typeface="Calibri" panose="020F0502020204030204"/>
              </a:rPr>
              <a:t>Megnézheted a gének különböző annotációi a kromoszómán </a:t>
            </a:r>
          </a:p>
          <a:p>
            <a:r>
              <a:rPr lang="hu-HU" sz="2000" dirty="0">
                <a:solidFill>
                  <a:prstClr val="black"/>
                </a:solidFill>
                <a:effectLst>
                  <a:outerShdw blurRad="38100" dist="38100" dir="2700000" algn="tl">
                    <a:srgbClr val="000000">
                      <a:alpha val="43137"/>
                    </a:srgbClr>
                  </a:outerShdw>
                </a:effectLst>
                <a:latin typeface="Calibri" panose="020F0502020204030204"/>
              </a:rPr>
              <a:t>Megtekintheted az adott gén alternatív </a:t>
            </a:r>
            <a:r>
              <a:rPr lang="hu-HU" sz="2000" dirty="0" err="1">
                <a:solidFill>
                  <a:prstClr val="black"/>
                </a:solidFill>
                <a:effectLst>
                  <a:outerShdw blurRad="38100" dist="38100" dir="2700000" algn="tl">
                    <a:srgbClr val="000000">
                      <a:alpha val="43137"/>
                    </a:srgbClr>
                  </a:outerShdw>
                </a:effectLst>
                <a:latin typeface="Calibri" panose="020F0502020204030204"/>
              </a:rPr>
              <a:t>transzkriptumait</a:t>
            </a:r>
            <a:r>
              <a:rPr lang="hu-HU" sz="2000" dirty="0">
                <a:solidFill>
                  <a:prstClr val="black"/>
                </a:solidFill>
                <a:effectLst>
                  <a:outerShdw blurRad="38100" dist="38100" dir="2700000" algn="tl">
                    <a:srgbClr val="000000">
                      <a:alpha val="43137"/>
                    </a:srgbClr>
                  </a:outerShdw>
                </a:effectLst>
                <a:latin typeface="Calibri" panose="020F0502020204030204"/>
              </a:rPr>
              <a:t> (azaz </a:t>
            </a:r>
            <a:r>
              <a:rPr lang="hu-HU" sz="2000" dirty="0" err="1">
                <a:solidFill>
                  <a:prstClr val="black"/>
                </a:solidFill>
                <a:effectLst>
                  <a:outerShdw blurRad="38100" dist="38100" dir="2700000" algn="tl">
                    <a:srgbClr val="000000">
                      <a:alpha val="43137"/>
                    </a:srgbClr>
                  </a:outerShdw>
                </a:effectLst>
                <a:latin typeface="Calibri" panose="020F0502020204030204"/>
              </a:rPr>
              <a:t>splice</a:t>
            </a:r>
            <a:r>
              <a:rPr lang="hu-HU" sz="2000" dirty="0">
                <a:solidFill>
                  <a:prstClr val="black"/>
                </a:solidFill>
                <a:effectLst>
                  <a:outerShdw blurRad="38100" dist="38100" dir="2700000" algn="tl">
                    <a:srgbClr val="000000">
                      <a:alpha val="43137"/>
                    </a:srgbClr>
                  </a:outerShdw>
                </a:effectLst>
                <a:latin typeface="Calibri" panose="020F0502020204030204"/>
              </a:rPr>
              <a:t> variánsai). </a:t>
            </a:r>
          </a:p>
          <a:p>
            <a:r>
              <a:rPr lang="hu-HU" sz="2000" dirty="0">
                <a:solidFill>
                  <a:prstClr val="black"/>
                </a:solidFill>
                <a:effectLst>
                  <a:outerShdw blurRad="38100" dist="38100" dir="2700000" algn="tl">
                    <a:srgbClr val="000000">
                      <a:alpha val="43137"/>
                    </a:srgbClr>
                  </a:outerShdw>
                </a:effectLst>
                <a:latin typeface="Calibri" panose="020F0502020204030204"/>
              </a:rPr>
              <a:t>Megkeresheted a több mint 100 faj (120-125) bármely génjének homológjait, amelyek alapján filogenetikus fákat lehet készíteni </a:t>
            </a:r>
          </a:p>
          <a:p>
            <a:r>
              <a:rPr lang="hu-HU" sz="2000" dirty="0">
                <a:solidFill>
                  <a:prstClr val="black"/>
                </a:solidFill>
                <a:effectLst>
                  <a:outerShdw blurRad="38100" dist="38100" dir="2700000" algn="tl">
                    <a:srgbClr val="000000">
                      <a:alpha val="43137"/>
                    </a:srgbClr>
                  </a:outerShdw>
                </a:effectLst>
                <a:latin typeface="Calibri" panose="020F0502020204030204"/>
              </a:rPr>
              <a:t>Teljes genom </a:t>
            </a:r>
            <a:r>
              <a:rPr lang="hu-HU" sz="2000" dirty="0" err="1">
                <a:solidFill>
                  <a:prstClr val="black"/>
                </a:solidFill>
                <a:effectLst>
                  <a:outerShdw blurRad="38100" dist="38100" dir="2700000" algn="tl">
                    <a:srgbClr val="000000">
                      <a:alpha val="43137"/>
                    </a:srgbClr>
                  </a:outerShdw>
                </a:effectLst>
                <a:latin typeface="Calibri" panose="020F0502020204030204"/>
              </a:rPr>
              <a:t>alignmenteket</a:t>
            </a:r>
            <a:r>
              <a:rPr lang="hu-HU" sz="2000" dirty="0">
                <a:solidFill>
                  <a:prstClr val="black"/>
                </a:solidFill>
                <a:effectLst>
                  <a:outerShdw blurRad="38100" dist="38100" dir="2700000" algn="tl">
                    <a:srgbClr val="000000">
                      <a:alpha val="43137"/>
                    </a:srgbClr>
                  </a:outerShdw>
                </a:effectLst>
                <a:latin typeface="Calibri" panose="020F0502020204030204"/>
              </a:rPr>
              <a:t> és konzervált régiókat hasonlíthatsz össze a fajok között. </a:t>
            </a:r>
          </a:p>
          <a:p>
            <a:r>
              <a:rPr lang="hu-HU" sz="2000" dirty="0">
                <a:solidFill>
                  <a:prstClr val="black"/>
                </a:solidFill>
                <a:effectLst>
                  <a:outerShdw blurRad="38100" dist="38100" dir="2700000" algn="tl">
                    <a:srgbClr val="000000">
                      <a:alpha val="43137"/>
                    </a:srgbClr>
                  </a:outerShdw>
                </a:effectLst>
                <a:latin typeface="Calibri" panose="020F0502020204030204"/>
              </a:rPr>
              <a:t>Láthatod az </a:t>
            </a:r>
            <a:r>
              <a:rPr lang="hu-HU" sz="2000" dirty="0" err="1">
                <a:solidFill>
                  <a:prstClr val="black"/>
                </a:solidFill>
                <a:effectLst>
                  <a:outerShdw blurRad="38100" dist="38100" dir="2700000" algn="tl">
                    <a:srgbClr val="000000">
                      <a:alpha val="43137"/>
                    </a:srgbClr>
                  </a:outerShdw>
                </a:effectLst>
                <a:latin typeface="Calibri" panose="020F0502020204030204"/>
              </a:rPr>
              <a:t>Ensembl</a:t>
            </a:r>
            <a:r>
              <a:rPr lang="hu-HU" sz="2000" dirty="0">
                <a:solidFill>
                  <a:prstClr val="black"/>
                </a:solidFill>
                <a:effectLst>
                  <a:outerShdw blurRad="38100" dist="38100" dir="2700000" algn="tl">
                    <a:srgbClr val="000000">
                      <a:alpha val="43137"/>
                    </a:srgbClr>
                  </a:outerShdw>
                </a:effectLst>
                <a:latin typeface="Calibri" panose="020F0502020204030204"/>
              </a:rPr>
              <a:t> génekhez illeszkedő </a:t>
            </a:r>
            <a:r>
              <a:rPr lang="hu-HU" sz="2000" dirty="0" err="1">
                <a:solidFill>
                  <a:prstClr val="black"/>
                </a:solidFill>
                <a:effectLst>
                  <a:outerShdw blurRad="38100" dist="38100" dir="2700000" algn="tl">
                    <a:srgbClr val="000000">
                      <a:alpha val="43137"/>
                    </a:srgbClr>
                  </a:outerShdw>
                </a:effectLst>
                <a:latin typeface="Calibri" panose="020F0502020204030204"/>
              </a:rPr>
              <a:t>microarray</a:t>
            </a:r>
            <a:r>
              <a:rPr lang="hu-HU" sz="2000" dirty="0">
                <a:solidFill>
                  <a:prstClr val="black"/>
                </a:solidFill>
                <a:effectLst>
                  <a:outerShdw blurRad="38100" dist="38100" dir="2700000" algn="tl">
                    <a:srgbClr val="000000">
                      <a:alpha val="43137"/>
                    </a:srgbClr>
                  </a:outerShdw>
                </a:effectLst>
                <a:latin typeface="Calibri" panose="020F0502020204030204"/>
              </a:rPr>
              <a:t>-szekvenciákat </a:t>
            </a:r>
          </a:p>
          <a:p>
            <a:r>
              <a:rPr lang="hu-HU" sz="2000" dirty="0">
                <a:solidFill>
                  <a:prstClr val="black"/>
                </a:solidFill>
                <a:effectLst>
                  <a:outerShdw blurRad="38100" dist="38100" dir="2700000" algn="tl">
                    <a:srgbClr val="000000">
                      <a:alpha val="43137"/>
                    </a:srgbClr>
                  </a:outerShdw>
                </a:effectLst>
                <a:latin typeface="Calibri" panose="020F0502020204030204"/>
              </a:rPr>
              <a:t>Megnézheted meg EST-</a:t>
            </a:r>
            <a:r>
              <a:rPr lang="hu-HU" sz="2000" dirty="0" err="1">
                <a:solidFill>
                  <a:prstClr val="black"/>
                </a:solidFill>
                <a:effectLst>
                  <a:outerShdw blurRad="38100" dist="38100" dir="2700000" algn="tl">
                    <a:srgbClr val="000000">
                      <a:alpha val="43137"/>
                    </a:srgbClr>
                  </a:outerShdw>
                </a:effectLst>
                <a:latin typeface="Calibri" panose="020F0502020204030204"/>
              </a:rPr>
              <a:t>eket</a:t>
            </a:r>
            <a:r>
              <a:rPr lang="hu-HU" sz="2000" dirty="0">
                <a:solidFill>
                  <a:prstClr val="black"/>
                </a:solidFill>
                <a:effectLst>
                  <a:outerShdw blurRad="38100" dist="38100" dir="2700000" algn="tl">
                    <a:srgbClr val="000000">
                      <a:alpha val="43137"/>
                    </a:srgbClr>
                  </a:outerShdw>
                </a:effectLst>
                <a:latin typeface="Calibri" panose="020F0502020204030204"/>
              </a:rPr>
              <a:t>, klónokat, </a:t>
            </a:r>
            <a:r>
              <a:rPr lang="hu-HU" sz="2000" dirty="0" err="1">
                <a:solidFill>
                  <a:prstClr val="black"/>
                </a:solidFill>
                <a:effectLst>
                  <a:outerShdw blurRad="38100" dist="38100" dir="2700000" algn="tl">
                    <a:srgbClr val="000000">
                      <a:alpha val="43137"/>
                    </a:srgbClr>
                  </a:outerShdw>
                </a:effectLst>
                <a:latin typeface="Calibri" panose="020F0502020204030204"/>
              </a:rPr>
              <a:t>mRNS-eket</a:t>
            </a:r>
            <a:r>
              <a:rPr lang="hu-HU" sz="2000" dirty="0">
                <a:solidFill>
                  <a:prstClr val="black"/>
                </a:solidFill>
                <a:effectLst>
                  <a:outerShdw blurRad="38100" dist="38100" dir="2700000" algn="tl">
                    <a:srgbClr val="000000">
                      <a:alpha val="43137"/>
                    </a:srgbClr>
                  </a:outerShdw>
                </a:effectLst>
                <a:latin typeface="Calibri" panose="020F0502020204030204"/>
              </a:rPr>
              <a:t> és fehérjéket bármilyen </a:t>
            </a:r>
            <a:r>
              <a:rPr lang="hu-HU" sz="2000" dirty="0" err="1">
                <a:solidFill>
                  <a:prstClr val="black"/>
                </a:solidFill>
                <a:effectLst>
                  <a:outerShdw blurRad="38100" dist="38100" dir="2700000" algn="tl">
                    <a:srgbClr val="000000">
                      <a:alpha val="43137"/>
                    </a:srgbClr>
                  </a:outerShdw>
                </a:effectLst>
                <a:latin typeface="Calibri" panose="020F0502020204030204"/>
              </a:rPr>
              <a:t>kromoszomális</a:t>
            </a:r>
            <a:r>
              <a:rPr lang="hu-HU" sz="2000" dirty="0">
                <a:solidFill>
                  <a:prstClr val="black"/>
                </a:solidFill>
                <a:effectLst>
                  <a:outerShdw blurRad="38100" dist="38100" dir="2700000" algn="tl">
                    <a:srgbClr val="000000">
                      <a:alpha val="43137"/>
                    </a:srgbClr>
                  </a:outerShdw>
                </a:effectLst>
                <a:latin typeface="Calibri" panose="020F0502020204030204"/>
              </a:rPr>
              <a:t> régión. </a:t>
            </a:r>
          </a:p>
          <a:p>
            <a:r>
              <a:rPr lang="hu-HU" sz="2000" dirty="0">
                <a:solidFill>
                  <a:prstClr val="black"/>
                </a:solidFill>
                <a:effectLst>
                  <a:outerShdw blurRad="38100" dist="38100" dir="2700000" algn="tl">
                    <a:srgbClr val="000000">
                      <a:alpha val="43137"/>
                    </a:srgbClr>
                  </a:outerShdw>
                </a:effectLst>
                <a:latin typeface="Calibri" panose="020F0502020204030204"/>
              </a:rPr>
              <a:t>*klón </a:t>
            </a:r>
            <a:r>
              <a:rPr lang="hu-HU" sz="2000" dirty="0" err="1">
                <a:solidFill>
                  <a:prstClr val="black"/>
                </a:solidFill>
                <a:effectLst>
                  <a:outerShdw blurRad="38100" dist="38100" dir="2700000" algn="tl">
                    <a:srgbClr val="000000">
                      <a:alpha val="43137"/>
                    </a:srgbClr>
                  </a:outerShdw>
                </a:effectLst>
                <a:latin typeface="Calibri" panose="020F0502020204030204"/>
              </a:rPr>
              <a:t>genetikilag</a:t>
            </a:r>
            <a:r>
              <a:rPr lang="hu-HU" sz="2000" dirty="0">
                <a:solidFill>
                  <a:prstClr val="black"/>
                </a:solidFill>
                <a:effectLst>
                  <a:outerShdw blurRad="38100" dist="38100" dir="2700000" algn="tl">
                    <a:srgbClr val="000000">
                      <a:alpha val="43137"/>
                    </a:srgbClr>
                  </a:outerShdw>
                </a:effectLst>
                <a:latin typeface="Calibri" panose="020F0502020204030204"/>
              </a:rPr>
              <a:t> megegyezik az anyaszervezettel, EST: Expressed </a:t>
            </a:r>
            <a:r>
              <a:rPr lang="hu-HU" sz="2000" dirty="0" err="1">
                <a:solidFill>
                  <a:prstClr val="black"/>
                </a:solidFill>
                <a:effectLst>
                  <a:outerShdw blurRad="38100" dist="38100" dir="2700000" algn="tl">
                    <a:srgbClr val="000000">
                      <a:alpha val="43137"/>
                    </a:srgbClr>
                  </a:outerShdw>
                </a:effectLst>
                <a:latin typeface="Calibri" panose="020F0502020204030204"/>
              </a:rPr>
              <a:t>sequence</a:t>
            </a:r>
            <a:r>
              <a:rPr lang="hu-HU" sz="2000" dirty="0">
                <a:solidFill>
                  <a:prstClr val="black"/>
                </a:solidFill>
                <a:effectLst>
                  <a:outerShdw blurRad="38100" dist="38100" dir="2700000" algn="tl">
                    <a:srgbClr val="000000">
                      <a:alpha val="43137"/>
                    </a:srgbClr>
                  </a:outerShdw>
                </a:effectLst>
                <a:latin typeface="Calibri" panose="020F0502020204030204"/>
              </a:rPr>
              <a:t> tag: A CDNS darabjai. </a:t>
            </a:r>
          </a:p>
        </p:txBody>
      </p:sp>
      <p:sp>
        <p:nvSpPr>
          <p:cNvPr id="4" name="Dia számának helye 3"/>
          <p:cNvSpPr>
            <a:spLocks noGrp="1"/>
          </p:cNvSpPr>
          <p:nvPr>
            <p:ph type="sldNum" sz="quarter" idx="12"/>
          </p:nvPr>
        </p:nvSpPr>
        <p:spPr/>
        <p:txBody>
          <a:bodyPr/>
          <a:lstStyle/>
          <a:p>
            <a:fld id="{B48CF42F-E737-479F-9354-EBDC0BF117C6}" type="slidenum">
              <a:rPr lang="hu-HU" smtClean="0"/>
              <a:pPr/>
              <a:t>15</a:t>
            </a:fld>
            <a:endParaRPr lang="hu-HU"/>
          </a:p>
        </p:txBody>
      </p:sp>
    </p:spTree>
    <p:extLst>
      <p:ext uri="{BB962C8B-B14F-4D97-AF65-F5344CB8AC3E}">
        <p14:creationId xmlns:p14="http://schemas.microsoft.com/office/powerpoint/2010/main" val="277620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4FD886B7-77C6-47E5-8139-3BA7685E5C32}"/>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628650" y="320674"/>
            <a:ext cx="7886700" cy="1325563"/>
          </a:xfrm>
        </p:spPr>
        <p:txBody>
          <a:bodyPr/>
          <a:lstStyle/>
          <a:p>
            <a:pPr algn="ctr"/>
            <a:r>
              <a:rPr lang="hu-HU" sz="4700" b="1" dirty="0">
                <a:solidFill>
                  <a:prstClr val="white"/>
                </a:solidFill>
                <a:latin typeface="Calibri" panose="020F0502020204030204"/>
                <a:ea typeface="+mn-ea"/>
                <a:cs typeface="+mn-cs"/>
              </a:rPr>
              <a:t>Mire jó az </a:t>
            </a:r>
            <a:r>
              <a:rPr lang="hu-HU" sz="4700" b="1" dirty="0" err="1">
                <a:solidFill>
                  <a:prstClr val="white"/>
                </a:solidFill>
                <a:latin typeface="Calibri" panose="020F0502020204030204"/>
                <a:ea typeface="+mn-ea"/>
                <a:cs typeface="+mn-cs"/>
              </a:rPr>
              <a:t>Ensembl</a:t>
            </a:r>
            <a:r>
              <a:rPr lang="hu-HU" sz="4700" b="1" dirty="0">
                <a:solidFill>
                  <a:prstClr val="white"/>
                </a:solidFill>
                <a:latin typeface="Calibri" panose="020F0502020204030204"/>
                <a:ea typeface="+mn-ea"/>
                <a:cs typeface="+mn-cs"/>
              </a:rPr>
              <a:t>? II </a:t>
            </a:r>
          </a:p>
        </p:txBody>
      </p:sp>
      <p:sp>
        <p:nvSpPr>
          <p:cNvPr id="3" name="Tartalom helye 2"/>
          <p:cNvSpPr>
            <a:spLocks noGrp="1"/>
          </p:cNvSpPr>
          <p:nvPr>
            <p:ph idx="1"/>
          </p:nvPr>
        </p:nvSpPr>
        <p:spPr>
          <a:xfrm>
            <a:off x="628650" y="1687502"/>
            <a:ext cx="7886700" cy="5741698"/>
          </a:xfrm>
        </p:spPr>
        <p:txBody>
          <a:bodyPr>
            <a:normAutofit/>
          </a:bodyPr>
          <a:lstStyle/>
          <a:p>
            <a:r>
              <a:rPr lang="hu-HU" sz="2000" dirty="0">
                <a:solidFill>
                  <a:prstClr val="black"/>
                </a:solidFill>
                <a:effectLst>
                  <a:outerShdw blurRad="38100" dist="38100" dir="2700000" algn="tl">
                    <a:srgbClr val="000000">
                      <a:alpha val="43137"/>
                    </a:srgbClr>
                  </a:outerShdw>
                </a:effectLst>
                <a:latin typeface="Calibri" panose="020F0502020204030204"/>
              </a:rPr>
              <a:t>Megtalálhatod a </a:t>
            </a:r>
            <a:r>
              <a:rPr lang="hu-HU" sz="2000" dirty="0" err="1">
                <a:solidFill>
                  <a:prstClr val="black"/>
                </a:solidFill>
                <a:effectLst>
                  <a:outerShdw blurRad="38100" dist="38100" dir="2700000" algn="tl">
                    <a:srgbClr val="000000">
                      <a:alpha val="43137"/>
                    </a:srgbClr>
                  </a:outerShdw>
                </a:effectLst>
                <a:latin typeface="Calibri" panose="020F0502020204030204"/>
              </a:rPr>
              <a:t>nukleotid</a:t>
            </a:r>
            <a:r>
              <a:rPr lang="hu-HU" sz="2000" dirty="0">
                <a:solidFill>
                  <a:prstClr val="black"/>
                </a:solidFill>
                <a:effectLst>
                  <a:outerShdw blurRad="38100" dist="38100" dir="2700000" algn="tl">
                    <a:srgbClr val="000000">
                      <a:alpha val="43137"/>
                    </a:srgbClr>
                  </a:outerShdw>
                </a:effectLst>
                <a:latin typeface="Calibri" panose="020F0502020204030204"/>
              </a:rPr>
              <a:t> polimorfizmusokat (SNP) a géneken vagy </a:t>
            </a:r>
            <a:r>
              <a:rPr lang="hu-HU" sz="2000" dirty="0" err="1">
                <a:solidFill>
                  <a:prstClr val="black"/>
                </a:solidFill>
                <a:effectLst>
                  <a:outerShdw blurRad="38100" dist="38100" dir="2700000" algn="tl">
                    <a:srgbClr val="000000">
                      <a:alpha val="43137"/>
                    </a:srgbClr>
                  </a:outerShdw>
                </a:effectLst>
                <a:latin typeface="Calibri" panose="020F0502020204030204"/>
              </a:rPr>
              <a:t>kromoszómális</a:t>
            </a:r>
            <a:r>
              <a:rPr lang="hu-HU" sz="2000" dirty="0">
                <a:solidFill>
                  <a:prstClr val="black"/>
                </a:solidFill>
                <a:effectLst>
                  <a:outerShdw blurRad="38100" dist="38100" dir="2700000" algn="tl">
                    <a:srgbClr val="000000">
                      <a:alpha val="43137"/>
                    </a:srgbClr>
                  </a:outerShdw>
                </a:effectLst>
                <a:latin typeface="Calibri" panose="020F0502020204030204"/>
              </a:rPr>
              <a:t> régiókon. </a:t>
            </a:r>
          </a:p>
          <a:p>
            <a:r>
              <a:rPr lang="hu-HU" sz="2000" dirty="0">
                <a:solidFill>
                  <a:prstClr val="black"/>
                </a:solidFill>
                <a:effectLst>
                  <a:outerShdw blurRad="38100" dist="38100" dir="2700000" algn="tl">
                    <a:srgbClr val="000000">
                      <a:alpha val="43137"/>
                    </a:srgbClr>
                  </a:outerShdw>
                </a:effectLst>
                <a:latin typeface="Calibri" panose="020F0502020204030204"/>
              </a:rPr>
              <a:t>Láthatod az SNP-ket a fajok (patkány, egér), a populációk (emberi) vagy fajták (kutyák) között. </a:t>
            </a:r>
          </a:p>
          <a:p>
            <a:r>
              <a:rPr lang="hu-HU" sz="2000" dirty="0">
                <a:solidFill>
                  <a:prstClr val="black"/>
                </a:solidFill>
                <a:effectLst>
                  <a:outerShdw blurRad="38100" dist="38100" dir="2700000" algn="tl">
                    <a:srgbClr val="000000">
                      <a:alpha val="43137"/>
                    </a:srgbClr>
                  </a:outerShdw>
                </a:effectLst>
                <a:latin typeface="Calibri" panose="020F0502020204030204"/>
              </a:rPr>
              <a:t>Megnézheted az </a:t>
            </a:r>
            <a:r>
              <a:rPr lang="hu-HU" sz="2000" dirty="0" err="1">
                <a:solidFill>
                  <a:prstClr val="black"/>
                </a:solidFill>
                <a:effectLst>
                  <a:outerShdw blurRad="38100" dist="38100" dir="2700000" algn="tl">
                    <a:srgbClr val="000000">
                      <a:alpha val="43137"/>
                    </a:srgbClr>
                  </a:outerShdw>
                </a:effectLst>
                <a:latin typeface="Calibri" panose="020F0502020204030204"/>
              </a:rPr>
              <a:t>Ensembl</a:t>
            </a:r>
            <a:r>
              <a:rPr lang="hu-HU" sz="2000" dirty="0">
                <a:solidFill>
                  <a:prstClr val="black"/>
                </a:solidFill>
                <a:effectLst>
                  <a:outerShdw blurRad="38100" dist="38100" dir="2700000" algn="tl">
                    <a:srgbClr val="000000">
                      <a:alpha val="43137"/>
                    </a:srgbClr>
                  </a:outerShdw>
                </a:effectLst>
                <a:latin typeface="Calibri" panose="020F0502020204030204"/>
              </a:rPr>
              <a:t> génekhez illeszkedő </a:t>
            </a:r>
            <a:r>
              <a:rPr lang="hu-HU" sz="2000" dirty="0" err="1">
                <a:solidFill>
                  <a:prstClr val="black"/>
                </a:solidFill>
                <a:effectLst>
                  <a:outerShdw blurRad="38100" dist="38100" dir="2700000" algn="tl">
                    <a:srgbClr val="000000">
                      <a:alpha val="43137"/>
                    </a:srgbClr>
                  </a:outerShdw>
                </a:effectLst>
                <a:latin typeface="Calibri" panose="020F0502020204030204"/>
              </a:rPr>
              <a:t>mRNS</a:t>
            </a:r>
            <a:r>
              <a:rPr lang="hu-HU" sz="2000" dirty="0">
                <a:solidFill>
                  <a:prstClr val="black"/>
                </a:solidFill>
                <a:effectLst>
                  <a:outerShdw blurRad="38100" dist="38100" dir="2700000" algn="tl">
                    <a:srgbClr val="000000">
                      <a:alpha val="43137"/>
                    </a:srgbClr>
                  </a:outerShdw>
                </a:effectLst>
                <a:latin typeface="Calibri" panose="020F0502020204030204"/>
              </a:rPr>
              <a:t>-ek és fehérjék pozícióját és szekvenciáját. </a:t>
            </a:r>
          </a:p>
          <a:p>
            <a:r>
              <a:rPr lang="hu-HU" sz="2000" dirty="0" err="1">
                <a:solidFill>
                  <a:prstClr val="black"/>
                </a:solidFill>
                <a:effectLst>
                  <a:outerShdw blurRad="38100" dist="38100" dir="2700000" algn="tl">
                    <a:srgbClr val="000000">
                      <a:alpha val="43137"/>
                    </a:srgbClr>
                  </a:outerShdw>
                </a:effectLst>
                <a:latin typeface="Calibri" panose="020F0502020204030204"/>
              </a:rPr>
              <a:t>Feltöltheted</a:t>
            </a:r>
            <a:r>
              <a:rPr lang="hu-HU" sz="2000" dirty="0">
                <a:solidFill>
                  <a:prstClr val="black"/>
                </a:solidFill>
                <a:effectLst>
                  <a:outerShdw blurRad="38100" dist="38100" dir="2700000" algn="tl">
                    <a:srgbClr val="000000">
                      <a:alpha val="43137"/>
                    </a:srgbClr>
                  </a:outerShdw>
                </a:effectLst>
                <a:latin typeface="Calibri" panose="020F0502020204030204"/>
              </a:rPr>
              <a:t> a saját adatait. </a:t>
            </a:r>
          </a:p>
          <a:p>
            <a:r>
              <a:rPr lang="hu-HU" sz="2000" dirty="0">
                <a:solidFill>
                  <a:prstClr val="black"/>
                </a:solidFill>
                <a:effectLst>
                  <a:outerShdw blurRad="38100" dist="38100" dir="2700000" algn="tl">
                    <a:srgbClr val="000000">
                      <a:alpha val="43137"/>
                    </a:srgbClr>
                  </a:outerShdw>
                </a:effectLst>
                <a:latin typeface="Calibri" panose="020F0502020204030204"/>
              </a:rPr>
              <a:t>Használhatod a BLAST-ot vagy a BLAT-ot bármelyik </a:t>
            </a:r>
            <a:r>
              <a:rPr lang="hu-HU" sz="2000" dirty="0" err="1">
                <a:solidFill>
                  <a:prstClr val="black"/>
                </a:solidFill>
                <a:effectLst>
                  <a:outerShdw blurRad="38100" dist="38100" dir="2700000" algn="tl">
                    <a:srgbClr val="000000">
                      <a:alpha val="43137"/>
                    </a:srgbClr>
                  </a:outerShdw>
                </a:effectLst>
                <a:latin typeface="Calibri" panose="020F0502020204030204"/>
              </a:rPr>
              <a:t>Ensembl</a:t>
            </a:r>
            <a:r>
              <a:rPr lang="hu-HU" sz="2000" dirty="0">
                <a:solidFill>
                  <a:prstClr val="black"/>
                </a:solidFill>
                <a:effectLst>
                  <a:outerShdw blurRad="38100" dist="38100" dir="2700000" algn="tl">
                    <a:srgbClr val="000000">
                      <a:alpha val="43137"/>
                    </a:srgbClr>
                  </a:outerShdw>
                </a:effectLst>
                <a:latin typeface="Calibri" panose="020F0502020204030204"/>
              </a:rPr>
              <a:t> genommal szemben. </a:t>
            </a:r>
          </a:p>
          <a:p>
            <a:r>
              <a:rPr lang="hu-HU" sz="2000" dirty="0">
                <a:solidFill>
                  <a:prstClr val="black"/>
                </a:solidFill>
                <a:effectLst>
                  <a:outerShdw blurRad="38100" dist="38100" dir="2700000" algn="tl">
                    <a:srgbClr val="000000">
                      <a:alpha val="43137"/>
                    </a:srgbClr>
                  </a:outerShdw>
                </a:effectLst>
                <a:latin typeface="Calibri" panose="020F0502020204030204"/>
              </a:rPr>
              <a:t>Exportálhatod a szekvenciákat, vagy létrehozhatsz egy táblázatokat a génadatokról a </a:t>
            </a:r>
            <a:r>
              <a:rPr lang="hu-HU" sz="2000" dirty="0" err="1">
                <a:solidFill>
                  <a:prstClr val="black"/>
                </a:solidFill>
                <a:effectLst>
                  <a:outerShdw blurRad="38100" dist="38100" dir="2700000" algn="tl">
                    <a:srgbClr val="000000">
                      <a:alpha val="43137"/>
                    </a:srgbClr>
                  </a:outerShdw>
                </a:effectLst>
                <a:latin typeface="Calibri" panose="020F0502020204030204"/>
              </a:rPr>
              <a:t>BioMart</a:t>
            </a:r>
            <a:r>
              <a:rPr lang="hu-HU" sz="2000" dirty="0">
                <a:solidFill>
                  <a:prstClr val="black"/>
                </a:solidFill>
                <a:effectLst>
                  <a:outerShdw blurRad="38100" dist="38100" dir="2700000" algn="tl">
                    <a:srgbClr val="000000">
                      <a:alpha val="43137"/>
                    </a:srgbClr>
                  </a:outerShdw>
                </a:effectLst>
                <a:latin typeface="Calibri" panose="020F0502020204030204"/>
              </a:rPr>
              <a:t> segítségével. </a:t>
            </a:r>
          </a:p>
          <a:p>
            <a:r>
              <a:rPr lang="hu-HU" sz="2000" dirty="0">
                <a:solidFill>
                  <a:prstClr val="black"/>
                </a:solidFill>
                <a:effectLst>
                  <a:outerShdw blurRad="38100" dist="38100" dir="2700000" algn="tl">
                    <a:srgbClr val="000000">
                      <a:alpha val="43137"/>
                    </a:srgbClr>
                  </a:outerShdw>
                </a:effectLst>
                <a:latin typeface="Calibri" panose="020F0502020204030204"/>
              </a:rPr>
              <a:t>Láthatod az a saját génvariánsaid milyen hatással vannak a génekre és a </a:t>
            </a:r>
            <a:r>
              <a:rPr lang="hu-HU" sz="2000" dirty="0" err="1">
                <a:solidFill>
                  <a:prstClr val="black"/>
                </a:solidFill>
                <a:effectLst>
                  <a:outerShdw blurRad="38100" dist="38100" dir="2700000" algn="tl">
                    <a:srgbClr val="000000">
                      <a:alpha val="43137"/>
                    </a:srgbClr>
                  </a:outerShdw>
                </a:effectLst>
                <a:latin typeface="Calibri" panose="020F0502020204030204"/>
              </a:rPr>
              <a:t>transzkriptumokra</a:t>
            </a:r>
            <a:r>
              <a:rPr lang="hu-HU" sz="2000" dirty="0">
                <a:solidFill>
                  <a:prstClr val="black"/>
                </a:solidFill>
                <a:effectLst>
                  <a:outerShdw blurRad="38100" dist="38100" dir="2700000" algn="tl">
                    <a:srgbClr val="000000">
                      <a:alpha val="43137"/>
                    </a:srgbClr>
                  </a:outerShdw>
                </a:effectLst>
                <a:latin typeface="Calibri" panose="020F0502020204030204"/>
              </a:rPr>
              <a:t> a </a:t>
            </a:r>
            <a:r>
              <a:rPr lang="hu-HU" sz="2000" dirty="0" err="1">
                <a:solidFill>
                  <a:prstClr val="black"/>
                </a:solidFill>
                <a:effectLst>
                  <a:outerShdw blurRad="38100" dist="38100" dir="2700000" algn="tl">
                    <a:srgbClr val="000000">
                      <a:alpha val="43137"/>
                    </a:srgbClr>
                  </a:outerShdw>
                </a:effectLst>
                <a:latin typeface="Calibri" panose="020F0502020204030204"/>
              </a:rPr>
              <a:t>Variant</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Effect</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Predictor</a:t>
            </a:r>
            <a:r>
              <a:rPr lang="hu-HU" sz="2000" dirty="0">
                <a:solidFill>
                  <a:prstClr val="black"/>
                </a:solidFill>
                <a:effectLst>
                  <a:outerShdw blurRad="38100" dist="38100" dir="2700000" algn="tl">
                    <a:srgbClr val="000000">
                      <a:alpha val="43137"/>
                    </a:srgbClr>
                  </a:outerShdw>
                </a:effectLst>
                <a:latin typeface="Calibri" panose="020F0502020204030204"/>
              </a:rPr>
              <a:t> segítségével. </a:t>
            </a:r>
          </a:p>
        </p:txBody>
      </p:sp>
      <p:sp>
        <p:nvSpPr>
          <p:cNvPr id="4" name="Dia számának helye 3"/>
          <p:cNvSpPr>
            <a:spLocks noGrp="1"/>
          </p:cNvSpPr>
          <p:nvPr>
            <p:ph type="sldNum" sz="quarter" idx="12"/>
          </p:nvPr>
        </p:nvSpPr>
        <p:spPr/>
        <p:txBody>
          <a:bodyPr/>
          <a:lstStyle/>
          <a:p>
            <a:fld id="{B48CF42F-E737-479F-9354-EBDC0BF117C6}" type="slidenum">
              <a:rPr lang="hu-HU" smtClean="0"/>
              <a:pPr/>
              <a:t>16</a:t>
            </a:fld>
            <a:endParaRPr lang="hu-HU"/>
          </a:p>
        </p:txBody>
      </p:sp>
    </p:spTree>
    <p:extLst>
      <p:ext uri="{BB962C8B-B14F-4D97-AF65-F5344CB8AC3E}">
        <p14:creationId xmlns:p14="http://schemas.microsoft.com/office/powerpoint/2010/main" val="345463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96146894-4727-4273-8C9B-5C03825CBD87}"/>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365126"/>
            <a:ext cx="9144000" cy="887101"/>
          </a:xfrm>
        </p:spPr>
        <p:txBody>
          <a:bodyPr/>
          <a:lstStyle/>
          <a:p>
            <a:pPr algn="ctr"/>
            <a:r>
              <a:rPr lang="hu-HU" sz="4700" b="1" dirty="0" err="1">
                <a:solidFill>
                  <a:prstClr val="white"/>
                </a:solidFill>
                <a:latin typeface="Calibri" panose="020F0502020204030204"/>
                <a:ea typeface="+mn-ea"/>
                <a:cs typeface="+mn-cs"/>
              </a:rPr>
              <a:t>Website</a:t>
            </a:r>
            <a:endParaRPr lang="hu-HU" sz="4700" b="1" dirty="0">
              <a:solidFill>
                <a:prstClr val="white"/>
              </a:solidFill>
              <a:latin typeface="Calibri" panose="020F0502020204030204"/>
              <a:ea typeface="+mn-ea"/>
              <a:cs typeface="+mn-cs"/>
            </a:endParaRPr>
          </a:p>
        </p:txBody>
      </p:sp>
      <p:sp>
        <p:nvSpPr>
          <p:cNvPr id="4" name="Dia számának helye 3"/>
          <p:cNvSpPr>
            <a:spLocks noGrp="1"/>
          </p:cNvSpPr>
          <p:nvPr>
            <p:ph type="sldNum" sz="quarter" idx="12"/>
          </p:nvPr>
        </p:nvSpPr>
        <p:spPr/>
        <p:txBody>
          <a:bodyPr/>
          <a:lstStyle/>
          <a:p>
            <a:fld id="{B48CF42F-E737-479F-9354-EBDC0BF117C6}" type="slidenum">
              <a:rPr lang="hu-HU" smtClean="0"/>
              <a:pPr/>
              <a:t>17</a:t>
            </a:fld>
            <a:endParaRPr lang="hu-HU"/>
          </a:p>
        </p:txBody>
      </p:sp>
      <p:pic>
        <p:nvPicPr>
          <p:cNvPr id="8" name="Kép 7">
            <a:extLst>
              <a:ext uri="{FF2B5EF4-FFF2-40B4-BE49-F238E27FC236}">
                <a16:creationId xmlns:a16="http://schemas.microsoft.com/office/drawing/2014/main" id="{FC7D298F-A49B-484F-955C-BB1EF14D1973}"/>
              </a:ext>
            </a:extLst>
          </p:cNvPr>
          <p:cNvPicPr>
            <a:picLocks noChangeAspect="1"/>
          </p:cNvPicPr>
          <p:nvPr/>
        </p:nvPicPr>
        <p:blipFill>
          <a:blip r:embed="rId3"/>
          <a:stretch>
            <a:fillRect/>
          </a:stretch>
        </p:blipFill>
        <p:spPr>
          <a:xfrm>
            <a:off x="0" y="1489255"/>
            <a:ext cx="9144000" cy="4191606"/>
          </a:xfrm>
          <a:prstGeom prst="rect">
            <a:avLst/>
          </a:prstGeom>
        </p:spPr>
      </p:pic>
    </p:spTree>
    <p:extLst>
      <p:ext uri="{BB962C8B-B14F-4D97-AF65-F5344CB8AC3E}">
        <p14:creationId xmlns:p14="http://schemas.microsoft.com/office/powerpoint/2010/main" val="1942277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0E00D186-3063-4963-85F9-606923A36706}"/>
              </a:ext>
            </a:extLst>
          </p:cNvPr>
          <p:cNvSpPr txBox="1">
            <a:spLocks/>
          </p:cNvSpPr>
          <p:nvPr/>
        </p:nvSpPr>
        <p:spPr>
          <a:xfrm>
            <a:off x="0" y="0"/>
            <a:ext cx="9144000" cy="90579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8256"/>
            <a:ext cx="9144000" cy="1078762"/>
          </a:xfrm>
        </p:spPr>
        <p:txBody>
          <a:bodyPr/>
          <a:lstStyle/>
          <a:p>
            <a:pPr algn="ctr"/>
            <a:r>
              <a:rPr lang="hu-HU" sz="4700" b="1" dirty="0">
                <a:solidFill>
                  <a:prstClr val="white"/>
                </a:solidFill>
                <a:latin typeface="Calibri" panose="020F0502020204030204"/>
                <a:ea typeface="+mn-ea"/>
                <a:cs typeface="+mn-cs"/>
              </a:rPr>
              <a:t>Genomok régi verziója</a:t>
            </a:r>
          </a:p>
        </p:txBody>
      </p:sp>
      <p:sp>
        <p:nvSpPr>
          <p:cNvPr id="4" name="Dia számának helye 3"/>
          <p:cNvSpPr>
            <a:spLocks noGrp="1"/>
          </p:cNvSpPr>
          <p:nvPr>
            <p:ph type="sldNum" sz="quarter" idx="12"/>
          </p:nvPr>
        </p:nvSpPr>
        <p:spPr/>
        <p:txBody>
          <a:bodyPr/>
          <a:lstStyle/>
          <a:p>
            <a:fld id="{B48CF42F-E737-479F-9354-EBDC0BF117C6}" type="slidenum">
              <a:rPr lang="hu-HU" smtClean="0"/>
              <a:pPr/>
              <a:t>18</a:t>
            </a:fld>
            <a:endParaRPr lang="hu-HU"/>
          </a:p>
        </p:txBody>
      </p:sp>
      <p:sp>
        <p:nvSpPr>
          <p:cNvPr id="7" name="Tartalom helye 6">
            <a:extLst>
              <a:ext uri="{FF2B5EF4-FFF2-40B4-BE49-F238E27FC236}">
                <a16:creationId xmlns:a16="http://schemas.microsoft.com/office/drawing/2014/main" id="{4BDA5907-E822-4509-958A-DAB8FFE2FC62}"/>
              </a:ext>
            </a:extLst>
          </p:cNvPr>
          <p:cNvSpPr>
            <a:spLocks noGrp="1"/>
          </p:cNvSpPr>
          <p:nvPr>
            <p:ph idx="1"/>
          </p:nvPr>
        </p:nvSpPr>
        <p:spPr/>
        <p:txBody>
          <a:bodyPr/>
          <a:lstStyle/>
          <a:p>
            <a:endParaRPr lang="hu-HU"/>
          </a:p>
        </p:txBody>
      </p:sp>
      <p:pic>
        <p:nvPicPr>
          <p:cNvPr id="3" name="Kép 2">
            <a:extLst>
              <a:ext uri="{FF2B5EF4-FFF2-40B4-BE49-F238E27FC236}">
                <a16:creationId xmlns:a16="http://schemas.microsoft.com/office/drawing/2014/main" id="{244CA19C-6974-4AA0-9465-D862106BF438}"/>
              </a:ext>
            </a:extLst>
          </p:cNvPr>
          <p:cNvPicPr>
            <a:picLocks noChangeAspect="1"/>
          </p:cNvPicPr>
          <p:nvPr/>
        </p:nvPicPr>
        <p:blipFill>
          <a:blip r:embed="rId2"/>
          <a:stretch>
            <a:fillRect/>
          </a:stretch>
        </p:blipFill>
        <p:spPr>
          <a:xfrm>
            <a:off x="0" y="1097017"/>
            <a:ext cx="9144000" cy="5624459"/>
          </a:xfrm>
          <a:prstGeom prst="rect">
            <a:avLst/>
          </a:prstGeom>
        </p:spPr>
      </p:pic>
    </p:spTree>
    <p:extLst>
      <p:ext uri="{BB962C8B-B14F-4D97-AF65-F5344CB8AC3E}">
        <p14:creationId xmlns:p14="http://schemas.microsoft.com/office/powerpoint/2010/main" val="585251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0E00D186-3063-4963-85F9-606923A36706}"/>
              </a:ext>
            </a:extLst>
          </p:cNvPr>
          <p:cNvSpPr txBox="1">
            <a:spLocks/>
          </p:cNvSpPr>
          <p:nvPr/>
        </p:nvSpPr>
        <p:spPr>
          <a:xfrm>
            <a:off x="0" y="0"/>
            <a:ext cx="9144000" cy="90579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8256"/>
            <a:ext cx="9144000" cy="1078762"/>
          </a:xfrm>
        </p:spPr>
        <p:txBody>
          <a:bodyPr/>
          <a:lstStyle/>
          <a:p>
            <a:pPr algn="ctr"/>
            <a:r>
              <a:rPr lang="hu-HU" sz="4700" b="1" dirty="0" err="1">
                <a:solidFill>
                  <a:prstClr val="white"/>
                </a:solidFill>
                <a:latin typeface="Calibri" panose="020F0502020204030204"/>
                <a:ea typeface="+mn-ea"/>
                <a:cs typeface="+mn-cs"/>
              </a:rPr>
              <a:t>PreEnsembl</a:t>
            </a:r>
            <a:endParaRPr lang="hu-HU" sz="4700" b="1" dirty="0">
              <a:solidFill>
                <a:prstClr val="white"/>
              </a:solidFill>
              <a:latin typeface="Calibri" panose="020F0502020204030204"/>
              <a:ea typeface="+mn-ea"/>
              <a:cs typeface="+mn-cs"/>
            </a:endParaRPr>
          </a:p>
        </p:txBody>
      </p:sp>
      <p:sp>
        <p:nvSpPr>
          <p:cNvPr id="4" name="Dia számának helye 3"/>
          <p:cNvSpPr>
            <a:spLocks noGrp="1"/>
          </p:cNvSpPr>
          <p:nvPr>
            <p:ph type="sldNum" sz="quarter" idx="12"/>
          </p:nvPr>
        </p:nvSpPr>
        <p:spPr/>
        <p:txBody>
          <a:bodyPr/>
          <a:lstStyle/>
          <a:p>
            <a:fld id="{B48CF42F-E737-479F-9354-EBDC0BF117C6}" type="slidenum">
              <a:rPr lang="hu-HU" smtClean="0"/>
              <a:pPr/>
              <a:t>19</a:t>
            </a:fld>
            <a:endParaRPr lang="hu-HU"/>
          </a:p>
        </p:txBody>
      </p:sp>
      <p:pic>
        <p:nvPicPr>
          <p:cNvPr id="8" name="Kép 7">
            <a:extLst>
              <a:ext uri="{FF2B5EF4-FFF2-40B4-BE49-F238E27FC236}">
                <a16:creationId xmlns:a16="http://schemas.microsoft.com/office/drawing/2014/main" id="{7FEF1191-62C7-42E7-B237-60BEAB708FCE}"/>
              </a:ext>
            </a:extLst>
          </p:cNvPr>
          <p:cNvPicPr>
            <a:picLocks noChangeAspect="1"/>
          </p:cNvPicPr>
          <p:nvPr/>
        </p:nvPicPr>
        <p:blipFill>
          <a:blip r:embed="rId2"/>
          <a:stretch>
            <a:fillRect/>
          </a:stretch>
        </p:blipFill>
        <p:spPr>
          <a:xfrm>
            <a:off x="-16909" y="1309815"/>
            <a:ext cx="9177820" cy="4522573"/>
          </a:xfrm>
          <a:prstGeom prst="rect">
            <a:avLst/>
          </a:prstGeom>
        </p:spPr>
      </p:pic>
      <p:sp>
        <p:nvSpPr>
          <p:cNvPr id="9" name="Szövegdoboz 8">
            <a:extLst>
              <a:ext uri="{FF2B5EF4-FFF2-40B4-BE49-F238E27FC236}">
                <a16:creationId xmlns:a16="http://schemas.microsoft.com/office/drawing/2014/main" id="{B20E77AF-AABA-4558-8B14-BE27F05EFA04}"/>
              </a:ext>
            </a:extLst>
          </p:cNvPr>
          <p:cNvSpPr txBox="1"/>
          <p:nvPr/>
        </p:nvSpPr>
        <p:spPr>
          <a:xfrm>
            <a:off x="4794421" y="4164228"/>
            <a:ext cx="2914837" cy="400110"/>
          </a:xfrm>
          <a:prstGeom prst="rect">
            <a:avLst/>
          </a:prstGeom>
          <a:noFill/>
        </p:spPr>
        <p:txBody>
          <a:bodyPr wrap="none" rtlCol="0">
            <a:spAutoFit/>
          </a:bodyPr>
          <a:lstStyle/>
          <a:p>
            <a:r>
              <a:rPr lang="hu-HU" sz="2000" dirty="0">
                <a:solidFill>
                  <a:prstClr val="black"/>
                </a:solidFill>
                <a:effectLst>
                  <a:outerShdw blurRad="38100" dist="38100" dir="2700000" algn="tl">
                    <a:srgbClr val="000000">
                      <a:alpha val="43137"/>
                    </a:srgbClr>
                  </a:outerShdw>
                </a:effectLst>
                <a:latin typeface="Calibri" panose="020F0502020204030204"/>
              </a:rPr>
              <a:t>Függőben lévő annotációk</a:t>
            </a:r>
          </a:p>
        </p:txBody>
      </p:sp>
    </p:spTree>
    <p:extLst>
      <p:ext uri="{BB962C8B-B14F-4D97-AF65-F5344CB8AC3E}">
        <p14:creationId xmlns:p14="http://schemas.microsoft.com/office/powerpoint/2010/main" val="140164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369277" y="605896"/>
            <a:ext cx="2313633" cy="5646208"/>
          </a:xfrm>
        </p:spPr>
        <p:txBody>
          <a:bodyPr anchor="ctr">
            <a:normAutofit/>
          </a:bodyPr>
          <a:lstStyle/>
          <a:p>
            <a:r>
              <a:rPr lang="hu-HU" sz="3100" dirty="0">
                <a:solidFill>
                  <a:srgbClr val="FFFFFF"/>
                </a:solidFill>
              </a:rPr>
              <a:t>Kurzus információk</a:t>
            </a:r>
          </a:p>
        </p:txBody>
      </p:sp>
      <p:sp>
        <p:nvSpPr>
          <p:cNvPr id="13" name="Cím 15">
            <a:extLst>
              <a:ext uri="{FF2B5EF4-FFF2-40B4-BE49-F238E27FC236}">
                <a16:creationId xmlns:a16="http://schemas.microsoft.com/office/drawing/2014/main" id="{DA4EEE47-C6B7-4DA1-8BB3-DC11AFBEDF20}"/>
              </a:ext>
            </a:extLst>
          </p:cNvPr>
          <p:cNvSpPr txBox="1">
            <a:spLocks/>
          </p:cNvSpPr>
          <p:nvPr/>
        </p:nvSpPr>
        <p:spPr>
          <a:xfrm>
            <a:off x="0" y="0"/>
            <a:ext cx="9144000" cy="1069145"/>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0" y="238148"/>
            <a:ext cx="9144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defRPr/>
            </a:pPr>
            <a:r>
              <a:rPr lang="hu-HU" sz="4800" b="1" dirty="0">
                <a:solidFill>
                  <a:prstClr val="white"/>
                </a:solidFill>
                <a:latin typeface="Calibri" panose="020F0502020204030204"/>
              </a:rPr>
              <a:t>Genom browser-ek (böngészők)</a:t>
            </a: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836028" y="1565882"/>
            <a:ext cx="8153227" cy="39395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indent="-342900">
              <a:lnSpc>
                <a:spcPct val="150000"/>
              </a:lnSpc>
              <a:buFont typeface="Arial" panose="020B0604020202020204" pitchFamily="34" charset="0"/>
              <a:buChar char="•"/>
            </a:pPr>
            <a:r>
              <a:rPr lang="hu-HU" sz="2800" dirty="0">
                <a:solidFill>
                  <a:prstClr val="black"/>
                </a:solidFill>
                <a:effectLst>
                  <a:outerShdw blurRad="38100" dist="38100" dir="2700000" algn="tl">
                    <a:srgbClr val="000000">
                      <a:alpha val="43137"/>
                    </a:srgbClr>
                  </a:outerShdw>
                </a:effectLst>
                <a:latin typeface="Calibri" panose="020F0502020204030204"/>
              </a:rPr>
              <a:t>A genom 2D-s számegyenes vizualizációja</a:t>
            </a:r>
            <a:endParaRPr lang="en-US" sz="2800" dirty="0">
              <a:solidFill>
                <a:prstClr val="black"/>
              </a:solidFill>
              <a:effectLst>
                <a:outerShdw blurRad="38100" dist="38100" dir="2700000" algn="tl">
                  <a:srgbClr val="000000">
                    <a:alpha val="43137"/>
                  </a:srgbClr>
                </a:outerShdw>
              </a:effectLst>
              <a:latin typeface="Calibri" panose="020F0502020204030204"/>
            </a:endParaRPr>
          </a:p>
          <a:p>
            <a:pPr indent="-342900">
              <a:lnSpc>
                <a:spcPct val="150000"/>
              </a:lnSpc>
              <a:buFont typeface="Arial" panose="020B0604020202020204" pitchFamily="34" charset="0"/>
              <a:buChar char="•"/>
            </a:pPr>
            <a:r>
              <a:rPr lang="hu-HU" sz="2800" dirty="0">
                <a:solidFill>
                  <a:prstClr val="black"/>
                </a:solidFill>
                <a:effectLst>
                  <a:outerShdw blurRad="38100" dist="38100" dir="2700000" algn="tl">
                    <a:srgbClr val="000000">
                      <a:alpha val="43137"/>
                    </a:srgbClr>
                  </a:outerShdw>
                </a:effectLst>
                <a:latin typeface="Calibri" panose="020F0502020204030204"/>
              </a:rPr>
              <a:t>2 dimenziós reprezentáció (kromoszóma, pozíció)</a:t>
            </a:r>
          </a:p>
          <a:p>
            <a:pPr indent="-342900">
              <a:lnSpc>
                <a:spcPct val="150000"/>
              </a:lnSpc>
              <a:buFont typeface="Arial" panose="020B0604020202020204" pitchFamily="34" charset="0"/>
              <a:buChar char="•"/>
            </a:pPr>
            <a:r>
              <a:rPr lang="hu-HU" sz="2800" dirty="0">
                <a:solidFill>
                  <a:prstClr val="black"/>
                </a:solidFill>
                <a:effectLst>
                  <a:outerShdw blurRad="38100" dist="38100" dir="2700000" algn="tl">
                    <a:srgbClr val="000000">
                      <a:alpha val="43137"/>
                    </a:srgbClr>
                  </a:outerShdw>
                </a:effectLst>
                <a:latin typeface="Calibri" panose="020F0502020204030204"/>
              </a:rPr>
              <a:t>Az adatok többszintű bemutatása</a:t>
            </a:r>
          </a:p>
          <a:p>
            <a:pPr marL="1028700" lvl="2" indent="-457200">
              <a:buFont typeface="Wingdings" panose="05000000000000000000" pitchFamily="2" charset="2"/>
              <a:buChar char="ü"/>
            </a:pPr>
            <a:r>
              <a:rPr lang="hu-HU" sz="2600" dirty="0">
                <a:solidFill>
                  <a:prstClr val="black"/>
                </a:solidFill>
                <a:effectLst>
                  <a:outerShdw blurRad="38100" dist="38100" dir="2700000" algn="tl">
                    <a:srgbClr val="000000">
                      <a:alpha val="43137"/>
                    </a:srgbClr>
                  </a:outerShdw>
                </a:effectLst>
                <a:latin typeface="Calibri" panose="020F0502020204030204"/>
              </a:rPr>
              <a:t>Gének</a:t>
            </a:r>
          </a:p>
          <a:p>
            <a:pPr marL="1028700" lvl="2" indent="-457200">
              <a:buFont typeface="Wingdings" panose="05000000000000000000" pitchFamily="2" charset="2"/>
              <a:buChar char="ü"/>
            </a:pPr>
            <a:r>
              <a:rPr lang="hu-HU" sz="2600" dirty="0" err="1">
                <a:solidFill>
                  <a:prstClr val="black"/>
                </a:solidFill>
                <a:effectLst>
                  <a:outerShdw blurRad="38100" dist="38100" dir="2700000" algn="tl">
                    <a:srgbClr val="000000">
                      <a:alpha val="43137"/>
                    </a:srgbClr>
                  </a:outerShdw>
                </a:effectLst>
                <a:latin typeface="Calibri" panose="020F0502020204030204"/>
              </a:rPr>
              <a:t>Intronok</a:t>
            </a:r>
            <a:endParaRPr lang="hu-HU" sz="2600" dirty="0">
              <a:solidFill>
                <a:prstClr val="black"/>
              </a:solidFill>
              <a:effectLst>
                <a:outerShdw blurRad="38100" dist="38100" dir="2700000" algn="tl">
                  <a:srgbClr val="000000">
                    <a:alpha val="43137"/>
                  </a:srgbClr>
                </a:outerShdw>
              </a:effectLst>
              <a:latin typeface="Calibri" panose="020F0502020204030204"/>
            </a:endParaRPr>
          </a:p>
          <a:p>
            <a:pPr marL="1028700" lvl="2" indent="-457200">
              <a:buFont typeface="Wingdings" panose="05000000000000000000" pitchFamily="2" charset="2"/>
              <a:buChar char="ü"/>
            </a:pPr>
            <a:r>
              <a:rPr lang="hu-HU" sz="2600" dirty="0">
                <a:solidFill>
                  <a:prstClr val="black"/>
                </a:solidFill>
                <a:effectLst>
                  <a:outerShdw blurRad="38100" dist="38100" dir="2700000" algn="tl">
                    <a:srgbClr val="000000">
                      <a:alpha val="43137"/>
                    </a:srgbClr>
                  </a:outerShdw>
                </a:effectLst>
                <a:latin typeface="Calibri" panose="020F0502020204030204"/>
              </a:rPr>
              <a:t>TFBS (transzkripciós faktor kötőhelyek)</a:t>
            </a:r>
          </a:p>
          <a:p>
            <a:pPr marL="1028700" lvl="2" indent="-457200">
              <a:buFont typeface="Wingdings" panose="05000000000000000000" pitchFamily="2" charset="2"/>
              <a:buChar char="ü"/>
            </a:pPr>
            <a:r>
              <a:rPr lang="hu-HU" sz="2600" dirty="0" err="1">
                <a:solidFill>
                  <a:prstClr val="black"/>
                </a:solidFill>
                <a:effectLst>
                  <a:outerShdw blurRad="38100" dist="38100" dir="2700000" algn="tl">
                    <a:srgbClr val="000000">
                      <a:alpha val="43137"/>
                    </a:srgbClr>
                  </a:outerShdw>
                </a:effectLst>
                <a:latin typeface="Calibri" panose="020F0502020204030204"/>
              </a:rPr>
              <a:t>Expressziós</a:t>
            </a:r>
            <a:r>
              <a:rPr lang="hu-HU" sz="2600" dirty="0">
                <a:solidFill>
                  <a:prstClr val="black"/>
                </a:solidFill>
                <a:effectLst>
                  <a:outerShdw blurRad="38100" dist="38100" dir="2700000" algn="tl">
                    <a:srgbClr val="000000">
                      <a:alpha val="43137"/>
                    </a:srgbClr>
                  </a:outerShdw>
                </a:effectLst>
                <a:latin typeface="Calibri" panose="020F0502020204030204"/>
              </a:rPr>
              <a:t> adatok</a:t>
            </a:r>
          </a:p>
          <a:p>
            <a:pPr marL="1028700" lvl="2" indent="-457200">
              <a:buFont typeface="Wingdings" panose="05000000000000000000" pitchFamily="2" charset="2"/>
              <a:buChar char="ü"/>
            </a:pPr>
            <a:r>
              <a:rPr lang="hu-HU" sz="2600" dirty="0">
                <a:solidFill>
                  <a:prstClr val="black"/>
                </a:solidFill>
                <a:effectLst>
                  <a:outerShdw blurRad="38100" dist="38100" dir="2700000" algn="tl">
                    <a:srgbClr val="000000">
                      <a:alpha val="43137"/>
                    </a:srgbClr>
                  </a:outerShdw>
                </a:effectLst>
                <a:latin typeface="Calibri" panose="020F0502020204030204"/>
              </a:rPr>
              <a:t>Saját adatok felvitele, használata</a:t>
            </a:r>
            <a:endParaRPr lang="hu-HU" altLang="hu-HU" sz="2600" dirty="0">
              <a:solidFill>
                <a:prstClr val="black"/>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88490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96146894-4727-4273-8C9B-5C03825CBD87}"/>
              </a:ext>
            </a:extLst>
          </p:cNvPr>
          <p:cNvSpPr txBox="1">
            <a:spLocks/>
          </p:cNvSpPr>
          <p:nvPr/>
        </p:nvSpPr>
        <p:spPr>
          <a:xfrm>
            <a:off x="0" y="1"/>
            <a:ext cx="9144000" cy="88710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94173"/>
            <a:ext cx="9144000" cy="887101"/>
          </a:xfrm>
        </p:spPr>
        <p:txBody>
          <a:bodyPr/>
          <a:lstStyle/>
          <a:p>
            <a:pPr algn="ctr"/>
            <a:r>
              <a:rPr lang="hu-HU" sz="4700" b="1" dirty="0">
                <a:solidFill>
                  <a:prstClr val="white"/>
                </a:solidFill>
                <a:latin typeface="Calibri" panose="020F0502020204030204"/>
                <a:ea typeface="+mn-ea"/>
                <a:cs typeface="+mn-cs"/>
              </a:rPr>
              <a:t>Keresés </a:t>
            </a:r>
            <a:r>
              <a:rPr lang="hu-HU" sz="4700" b="1">
                <a:solidFill>
                  <a:prstClr val="white"/>
                </a:solidFill>
                <a:latin typeface="Calibri" panose="020F0502020204030204"/>
                <a:ea typeface="+mn-ea"/>
                <a:cs typeface="+mn-cs"/>
              </a:rPr>
              <a:t>a fajok között</a:t>
            </a:r>
            <a:endParaRPr lang="hu-HU" sz="4700" b="1" dirty="0">
              <a:solidFill>
                <a:prstClr val="white"/>
              </a:solidFill>
              <a:latin typeface="Calibri" panose="020F0502020204030204"/>
              <a:ea typeface="+mn-ea"/>
              <a:cs typeface="+mn-cs"/>
            </a:endParaRPr>
          </a:p>
        </p:txBody>
      </p:sp>
      <p:sp>
        <p:nvSpPr>
          <p:cNvPr id="4" name="Dia számának helye 3"/>
          <p:cNvSpPr>
            <a:spLocks noGrp="1"/>
          </p:cNvSpPr>
          <p:nvPr>
            <p:ph type="sldNum" sz="quarter" idx="12"/>
          </p:nvPr>
        </p:nvSpPr>
        <p:spPr/>
        <p:txBody>
          <a:bodyPr/>
          <a:lstStyle/>
          <a:p>
            <a:fld id="{B48CF42F-E737-479F-9354-EBDC0BF117C6}" type="slidenum">
              <a:rPr lang="hu-HU" smtClean="0"/>
              <a:pPr/>
              <a:t>20</a:t>
            </a:fld>
            <a:endParaRPr lang="hu-HU"/>
          </a:p>
        </p:txBody>
      </p:sp>
      <p:pic>
        <p:nvPicPr>
          <p:cNvPr id="3" name="Kép 2">
            <a:extLst>
              <a:ext uri="{FF2B5EF4-FFF2-40B4-BE49-F238E27FC236}">
                <a16:creationId xmlns:a16="http://schemas.microsoft.com/office/drawing/2014/main" id="{2F4B7D0D-F9DA-42D6-B286-CD06136E031F}"/>
              </a:ext>
            </a:extLst>
          </p:cNvPr>
          <p:cNvPicPr>
            <a:picLocks noChangeAspect="1"/>
          </p:cNvPicPr>
          <p:nvPr/>
        </p:nvPicPr>
        <p:blipFill>
          <a:blip r:embed="rId3"/>
          <a:stretch>
            <a:fillRect/>
          </a:stretch>
        </p:blipFill>
        <p:spPr>
          <a:xfrm>
            <a:off x="476063" y="887103"/>
            <a:ext cx="8191874" cy="5937230"/>
          </a:xfrm>
          <a:prstGeom prst="rect">
            <a:avLst/>
          </a:prstGeom>
        </p:spPr>
      </p:pic>
    </p:spTree>
    <p:extLst>
      <p:ext uri="{BB962C8B-B14F-4D97-AF65-F5344CB8AC3E}">
        <p14:creationId xmlns:p14="http://schemas.microsoft.com/office/powerpoint/2010/main" val="165283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4DCC85C6-A8B6-4ED4-B740-AEB5E4936A7D}"/>
              </a:ext>
            </a:extLst>
          </p:cNvPr>
          <p:cNvPicPr>
            <a:picLocks noChangeAspect="1"/>
          </p:cNvPicPr>
          <p:nvPr/>
        </p:nvPicPr>
        <p:blipFill>
          <a:blip r:embed="rId3"/>
          <a:stretch>
            <a:fillRect/>
          </a:stretch>
        </p:blipFill>
        <p:spPr>
          <a:xfrm>
            <a:off x="0" y="1458097"/>
            <a:ext cx="9144000" cy="5263379"/>
          </a:xfrm>
          <a:prstGeom prst="rect">
            <a:avLst/>
          </a:prstGeom>
        </p:spPr>
      </p:pic>
      <p:sp>
        <p:nvSpPr>
          <p:cNvPr id="6" name="Cím 15">
            <a:extLst>
              <a:ext uri="{FF2B5EF4-FFF2-40B4-BE49-F238E27FC236}">
                <a16:creationId xmlns:a16="http://schemas.microsoft.com/office/drawing/2014/main" id="{96146894-4727-4273-8C9B-5C03825CBD87}"/>
              </a:ext>
            </a:extLst>
          </p:cNvPr>
          <p:cNvSpPr txBox="1">
            <a:spLocks/>
          </p:cNvSpPr>
          <p:nvPr/>
        </p:nvSpPr>
        <p:spPr>
          <a:xfrm>
            <a:off x="0" y="0"/>
            <a:ext cx="9144000" cy="1235675"/>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386244"/>
            <a:ext cx="9144000" cy="887101"/>
          </a:xfrm>
        </p:spPr>
        <p:txBody>
          <a:bodyPr/>
          <a:lstStyle/>
          <a:p>
            <a:pPr algn="ctr"/>
            <a:r>
              <a:rPr lang="hu-HU" sz="4700" b="1" dirty="0">
                <a:solidFill>
                  <a:prstClr val="white"/>
                </a:solidFill>
                <a:latin typeface="Calibri" panose="020F0502020204030204"/>
                <a:ea typeface="+mn-ea"/>
                <a:cs typeface="+mn-cs"/>
              </a:rPr>
              <a:t>Legfrissebb humán assembly verzió</a:t>
            </a:r>
          </a:p>
        </p:txBody>
      </p:sp>
      <p:sp>
        <p:nvSpPr>
          <p:cNvPr id="4" name="Dia számának helye 3"/>
          <p:cNvSpPr>
            <a:spLocks noGrp="1"/>
          </p:cNvSpPr>
          <p:nvPr>
            <p:ph type="sldNum" sz="quarter" idx="12"/>
          </p:nvPr>
        </p:nvSpPr>
        <p:spPr/>
        <p:txBody>
          <a:bodyPr/>
          <a:lstStyle/>
          <a:p>
            <a:fld id="{B48CF42F-E737-479F-9354-EBDC0BF117C6}" type="slidenum">
              <a:rPr lang="hu-HU" smtClean="0"/>
              <a:pPr/>
              <a:t>21</a:t>
            </a:fld>
            <a:endParaRPr lang="hu-HU"/>
          </a:p>
        </p:txBody>
      </p:sp>
    </p:spTree>
    <p:extLst>
      <p:ext uri="{BB962C8B-B14F-4D97-AF65-F5344CB8AC3E}">
        <p14:creationId xmlns:p14="http://schemas.microsoft.com/office/powerpoint/2010/main" val="22128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0E00D186-3063-4963-85F9-606923A36706}"/>
              </a:ext>
            </a:extLst>
          </p:cNvPr>
          <p:cNvSpPr txBox="1">
            <a:spLocks/>
          </p:cNvSpPr>
          <p:nvPr/>
        </p:nvSpPr>
        <p:spPr>
          <a:xfrm>
            <a:off x="0" y="0"/>
            <a:ext cx="9144000" cy="84025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8255"/>
            <a:ext cx="9144000" cy="1155637"/>
          </a:xfrm>
        </p:spPr>
        <p:txBody>
          <a:bodyPr/>
          <a:lstStyle/>
          <a:p>
            <a:pPr algn="ctr"/>
            <a:r>
              <a:rPr lang="hu-HU" sz="4700" b="1" dirty="0">
                <a:solidFill>
                  <a:prstClr val="white"/>
                </a:solidFill>
                <a:latin typeface="Calibri" panose="020F0502020204030204"/>
                <a:ea typeface="+mn-ea"/>
                <a:cs typeface="+mn-cs"/>
              </a:rPr>
              <a:t>Génkeresés</a:t>
            </a:r>
          </a:p>
        </p:txBody>
      </p:sp>
      <p:sp>
        <p:nvSpPr>
          <p:cNvPr id="4" name="Dia számának helye 3"/>
          <p:cNvSpPr>
            <a:spLocks noGrp="1"/>
          </p:cNvSpPr>
          <p:nvPr>
            <p:ph type="sldNum" sz="quarter" idx="12"/>
          </p:nvPr>
        </p:nvSpPr>
        <p:spPr/>
        <p:txBody>
          <a:bodyPr/>
          <a:lstStyle/>
          <a:p>
            <a:fld id="{B48CF42F-E737-479F-9354-EBDC0BF117C6}" type="slidenum">
              <a:rPr lang="hu-HU" smtClean="0"/>
              <a:pPr/>
              <a:t>22</a:t>
            </a:fld>
            <a:endParaRPr lang="hu-HU"/>
          </a:p>
        </p:txBody>
      </p:sp>
      <p:sp>
        <p:nvSpPr>
          <p:cNvPr id="7" name="Tartalom helye 6">
            <a:extLst>
              <a:ext uri="{FF2B5EF4-FFF2-40B4-BE49-F238E27FC236}">
                <a16:creationId xmlns:a16="http://schemas.microsoft.com/office/drawing/2014/main" id="{4BDA5907-E822-4509-958A-DAB8FFE2FC62}"/>
              </a:ext>
            </a:extLst>
          </p:cNvPr>
          <p:cNvSpPr>
            <a:spLocks noGrp="1"/>
          </p:cNvSpPr>
          <p:nvPr>
            <p:ph idx="1"/>
          </p:nvPr>
        </p:nvSpPr>
        <p:spPr>
          <a:xfrm>
            <a:off x="383059" y="3187736"/>
            <a:ext cx="8896865" cy="3692223"/>
          </a:xfrm>
        </p:spPr>
        <p:txBody>
          <a:bodyPr>
            <a:normAutofit fontScale="70000" lnSpcReduction="20000"/>
          </a:bodyPr>
          <a:lstStyle/>
          <a:p>
            <a:pPr>
              <a:lnSpc>
                <a:spcPct val="110000"/>
              </a:lnSpc>
            </a:pPr>
            <a:r>
              <a:rPr lang="hu-HU" sz="3100" dirty="0">
                <a:solidFill>
                  <a:prstClr val="black"/>
                </a:solidFill>
                <a:effectLst>
                  <a:outerShdw blurRad="38100" dist="38100" dir="2700000" algn="tl">
                    <a:srgbClr val="000000">
                      <a:alpha val="43137"/>
                    </a:srgbClr>
                  </a:outerShdw>
                </a:effectLst>
                <a:latin typeface="Calibri" panose="020F0502020204030204"/>
              </a:rPr>
              <a:t>HGNC azonosítóval: </a:t>
            </a:r>
            <a:r>
              <a:rPr lang="hu-HU" sz="2900" dirty="0">
                <a:solidFill>
                  <a:prstClr val="black"/>
                </a:solidFill>
                <a:effectLst>
                  <a:outerShdw blurRad="38100" dist="38100" dir="2700000" algn="tl">
                    <a:srgbClr val="000000">
                      <a:alpha val="43137"/>
                    </a:srgbClr>
                  </a:outerShdw>
                </a:effectLst>
                <a:latin typeface="Calibri" panose="020F0502020204030204"/>
              </a:rPr>
              <a:t>HUGO </a:t>
            </a:r>
            <a:r>
              <a:rPr lang="hu-HU" sz="2900" dirty="0" err="1">
                <a:solidFill>
                  <a:prstClr val="black"/>
                </a:solidFill>
                <a:effectLst>
                  <a:outerShdw blurRad="38100" dist="38100" dir="2700000" algn="tl">
                    <a:srgbClr val="000000">
                      <a:alpha val="43137"/>
                    </a:srgbClr>
                  </a:outerShdw>
                </a:effectLst>
                <a:latin typeface="Calibri" panose="020F0502020204030204"/>
              </a:rPr>
              <a:t>gene</a:t>
            </a:r>
            <a:r>
              <a:rPr lang="hu-HU" sz="2900" dirty="0">
                <a:solidFill>
                  <a:prstClr val="black"/>
                </a:solidFill>
                <a:effectLst>
                  <a:outerShdw blurRad="38100" dist="38100" dir="2700000" algn="tl">
                    <a:srgbClr val="000000">
                      <a:alpha val="43137"/>
                    </a:srgbClr>
                  </a:outerShdw>
                </a:effectLst>
                <a:latin typeface="Calibri" panose="020F0502020204030204"/>
              </a:rPr>
              <a:t> </a:t>
            </a:r>
            <a:r>
              <a:rPr lang="hu-HU" sz="2900" dirty="0" err="1">
                <a:solidFill>
                  <a:prstClr val="black"/>
                </a:solidFill>
                <a:effectLst>
                  <a:outerShdw blurRad="38100" dist="38100" dir="2700000" algn="tl">
                    <a:srgbClr val="000000">
                      <a:alpha val="43137"/>
                    </a:srgbClr>
                  </a:outerShdw>
                </a:effectLst>
                <a:latin typeface="Calibri" panose="020F0502020204030204"/>
              </a:rPr>
              <a:t>nomenclatura</a:t>
            </a:r>
            <a:r>
              <a:rPr lang="hu-HU" sz="2900" dirty="0">
                <a:solidFill>
                  <a:prstClr val="black"/>
                </a:solidFill>
                <a:effectLst>
                  <a:outerShdw blurRad="38100" dist="38100" dir="2700000" algn="tl">
                    <a:srgbClr val="000000">
                      <a:alpha val="43137"/>
                    </a:srgbClr>
                  </a:outerShdw>
                </a:effectLst>
                <a:latin typeface="Calibri" panose="020F0502020204030204"/>
              </a:rPr>
              <a:t> </a:t>
            </a:r>
            <a:r>
              <a:rPr lang="hu-HU" sz="2900" dirty="0" err="1">
                <a:solidFill>
                  <a:prstClr val="black"/>
                </a:solidFill>
                <a:effectLst>
                  <a:outerShdw blurRad="38100" dist="38100" dir="2700000" algn="tl">
                    <a:srgbClr val="000000">
                      <a:alpha val="43137"/>
                    </a:srgbClr>
                  </a:outerShdw>
                </a:effectLst>
                <a:latin typeface="Calibri" panose="020F0502020204030204"/>
              </a:rPr>
              <a:t>committee</a:t>
            </a:r>
            <a:r>
              <a:rPr lang="hu-HU" sz="2900" dirty="0">
                <a:solidFill>
                  <a:prstClr val="black"/>
                </a:solidFill>
                <a:effectLst>
                  <a:outerShdw blurRad="38100" dist="38100" dir="2700000" algn="tl">
                    <a:srgbClr val="000000">
                      <a:alpha val="43137"/>
                    </a:srgbClr>
                  </a:outerShdw>
                </a:effectLst>
                <a:latin typeface="Calibri" panose="020F0502020204030204"/>
              </a:rPr>
              <a:t> által jóváhagyott formában- BRCA2</a:t>
            </a:r>
          </a:p>
          <a:p>
            <a:pPr>
              <a:lnSpc>
                <a:spcPct val="110000"/>
              </a:lnSpc>
            </a:pPr>
            <a:r>
              <a:rPr lang="hu-HU" sz="3100" dirty="0" err="1">
                <a:solidFill>
                  <a:prstClr val="black"/>
                </a:solidFill>
                <a:effectLst>
                  <a:outerShdw blurRad="38100" dist="38100" dir="2700000" algn="tl">
                    <a:srgbClr val="000000">
                      <a:alpha val="43137"/>
                    </a:srgbClr>
                  </a:outerShdw>
                </a:effectLst>
                <a:latin typeface="Calibri" panose="020F0502020204030204"/>
              </a:rPr>
              <a:t>Ensembl</a:t>
            </a:r>
            <a:r>
              <a:rPr lang="hu-HU" sz="3100" dirty="0">
                <a:solidFill>
                  <a:prstClr val="black"/>
                </a:solidFill>
                <a:effectLst>
                  <a:outerShdw blurRad="38100" dist="38100" dir="2700000" algn="tl">
                    <a:srgbClr val="000000">
                      <a:alpha val="43137"/>
                    </a:srgbClr>
                  </a:outerShdw>
                </a:effectLst>
                <a:latin typeface="Calibri" panose="020F0502020204030204"/>
              </a:rPr>
              <a:t> azonosítóval: </a:t>
            </a:r>
          </a:p>
          <a:p>
            <a:pPr lvl="1">
              <a:lnSpc>
                <a:spcPct val="110000"/>
              </a:lnSpc>
              <a:buFont typeface="Wingdings" panose="05000000000000000000" pitchFamily="2" charset="2"/>
              <a:buChar char="ü"/>
            </a:pPr>
            <a:r>
              <a:rPr lang="hu-HU" sz="2900" dirty="0">
                <a:solidFill>
                  <a:prstClr val="black"/>
                </a:solidFill>
                <a:effectLst>
                  <a:outerShdw blurRad="38100" dist="38100" dir="2700000" algn="tl">
                    <a:srgbClr val="000000">
                      <a:alpha val="43137"/>
                    </a:srgbClr>
                  </a:outerShdw>
                </a:effectLst>
                <a:latin typeface="Calibri" panose="020F0502020204030204"/>
              </a:rPr>
              <a:t>ENSG ENSG00000139618 </a:t>
            </a:r>
          </a:p>
          <a:p>
            <a:pPr lvl="1">
              <a:lnSpc>
                <a:spcPct val="110000"/>
              </a:lnSpc>
              <a:buFont typeface="Wingdings" panose="05000000000000000000" pitchFamily="2" charset="2"/>
              <a:buChar char="ü"/>
            </a:pPr>
            <a:r>
              <a:rPr lang="hu-HU" sz="2900" dirty="0" err="1">
                <a:solidFill>
                  <a:prstClr val="black"/>
                </a:solidFill>
                <a:effectLst>
                  <a:outerShdw blurRad="38100" dist="38100" dir="2700000" algn="tl">
                    <a:srgbClr val="000000">
                      <a:alpha val="43137"/>
                    </a:srgbClr>
                  </a:outerShdw>
                </a:effectLst>
                <a:latin typeface="Calibri" panose="020F0502020204030204"/>
              </a:rPr>
              <a:t>ENST</a:t>
            </a:r>
            <a:r>
              <a:rPr lang="hu-HU" sz="2900" dirty="0">
                <a:solidFill>
                  <a:prstClr val="black"/>
                </a:solidFill>
                <a:effectLst>
                  <a:outerShdw blurRad="38100" dist="38100" dir="2700000" algn="tl">
                    <a:srgbClr val="000000">
                      <a:alpha val="43137"/>
                    </a:srgbClr>
                  </a:outerShdw>
                </a:effectLst>
                <a:latin typeface="Calibri" panose="020F0502020204030204"/>
              </a:rPr>
              <a:t> </a:t>
            </a:r>
            <a:r>
              <a:rPr lang="hu-HU" sz="2900" dirty="0" err="1">
                <a:solidFill>
                  <a:prstClr val="black"/>
                </a:solidFill>
                <a:effectLst>
                  <a:outerShdw blurRad="38100" dist="38100" dir="2700000" algn="tl">
                    <a:srgbClr val="000000">
                      <a:alpha val="43137"/>
                    </a:srgbClr>
                  </a:outerShdw>
                </a:effectLst>
                <a:latin typeface="Calibri" panose="020F0502020204030204"/>
              </a:rPr>
              <a:t>transzkriptum</a:t>
            </a:r>
            <a:endParaRPr lang="hu-HU" sz="2900" dirty="0">
              <a:solidFill>
                <a:prstClr val="black"/>
              </a:solidFill>
              <a:effectLst>
                <a:outerShdw blurRad="38100" dist="38100" dir="2700000" algn="tl">
                  <a:srgbClr val="000000">
                    <a:alpha val="43137"/>
                  </a:srgbClr>
                </a:outerShdw>
              </a:effectLst>
              <a:latin typeface="Calibri" panose="020F0502020204030204"/>
            </a:endParaRPr>
          </a:p>
          <a:p>
            <a:pPr lvl="1">
              <a:lnSpc>
                <a:spcPct val="110000"/>
              </a:lnSpc>
              <a:buFont typeface="Wingdings" panose="05000000000000000000" pitchFamily="2" charset="2"/>
              <a:buChar char="ü"/>
            </a:pPr>
            <a:r>
              <a:rPr lang="hu-HU" sz="2900" dirty="0" err="1">
                <a:solidFill>
                  <a:prstClr val="black"/>
                </a:solidFill>
                <a:effectLst>
                  <a:outerShdw blurRad="38100" dist="38100" dir="2700000" algn="tl">
                    <a:srgbClr val="000000">
                      <a:alpha val="43137"/>
                    </a:srgbClr>
                  </a:outerShdw>
                </a:effectLst>
                <a:latin typeface="Calibri" panose="020F0502020204030204"/>
              </a:rPr>
              <a:t>ENSP</a:t>
            </a:r>
            <a:r>
              <a:rPr lang="hu-HU" sz="2900" dirty="0">
                <a:solidFill>
                  <a:prstClr val="black"/>
                </a:solidFill>
                <a:effectLst>
                  <a:outerShdw blurRad="38100" dist="38100" dir="2700000" algn="tl">
                    <a:srgbClr val="000000">
                      <a:alpha val="43137"/>
                    </a:srgbClr>
                  </a:outerShdw>
                </a:effectLst>
                <a:latin typeface="Calibri" panose="020F0502020204030204"/>
              </a:rPr>
              <a:t> protein</a:t>
            </a:r>
          </a:p>
          <a:p>
            <a:pPr lvl="1">
              <a:lnSpc>
                <a:spcPct val="110000"/>
              </a:lnSpc>
              <a:buFont typeface="Wingdings" panose="05000000000000000000" pitchFamily="2" charset="2"/>
              <a:buChar char="ü"/>
            </a:pPr>
            <a:r>
              <a:rPr lang="hu-HU" sz="2900" dirty="0">
                <a:solidFill>
                  <a:prstClr val="black"/>
                </a:solidFill>
                <a:effectLst>
                  <a:outerShdw blurRad="38100" dist="38100" dir="2700000" algn="tl">
                    <a:srgbClr val="000000">
                      <a:alpha val="43137"/>
                    </a:srgbClr>
                  </a:outerShdw>
                </a:effectLst>
                <a:latin typeface="Calibri" panose="020F0502020204030204"/>
              </a:rPr>
              <a:t>ENSE </a:t>
            </a:r>
            <a:r>
              <a:rPr lang="hu-HU" sz="2900" dirty="0" err="1">
                <a:solidFill>
                  <a:prstClr val="black"/>
                </a:solidFill>
                <a:effectLst>
                  <a:outerShdw blurRad="38100" dist="38100" dir="2700000" algn="tl">
                    <a:srgbClr val="000000">
                      <a:alpha val="43137"/>
                    </a:srgbClr>
                  </a:outerShdw>
                </a:effectLst>
                <a:latin typeface="Calibri" panose="020F0502020204030204"/>
              </a:rPr>
              <a:t>exon</a:t>
            </a:r>
            <a:endParaRPr lang="hu-HU" sz="2900" dirty="0">
              <a:solidFill>
                <a:prstClr val="black"/>
              </a:solidFill>
              <a:effectLst>
                <a:outerShdw blurRad="38100" dist="38100" dir="2700000" algn="tl">
                  <a:srgbClr val="000000">
                    <a:alpha val="43137"/>
                  </a:srgbClr>
                </a:outerShdw>
              </a:effectLst>
              <a:latin typeface="Calibri" panose="020F0502020204030204"/>
            </a:endParaRPr>
          </a:p>
          <a:p>
            <a:pPr lvl="1">
              <a:lnSpc>
                <a:spcPct val="110000"/>
              </a:lnSpc>
              <a:buFont typeface="Wingdings" panose="05000000000000000000" pitchFamily="2" charset="2"/>
              <a:buChar char="ü"/>
            </a:pPr>
            <a:r>
              <a:rPr lang="hu-HU" sz="2900" dirty="0" err="1">
                <a:solidFill>
                  <a:prstClr val="black"/>
                </a:solidFill>
                <a:effectLst>
                  <a:outerShdw blurRad="38100" dist="38100" dir="2700000" algn="tl">
                    <a:srgbClr val="000000">
                      <a:alpha val="43137"/>
                    </a:srgbClr>
                  </a:outerShdw>
                </a:effectLst>
                <a:latin typeface="Calibri" panose="020F0502020204030204"/>
              </a:rPr>
              <a:t>ENSR</a:t>
            </a:r>
            <a:r>
              <a:rPr lang="hu-HU" sz="2900" dirty="0">
                <a:solidFill>
                  <a:prstClr val="black"/>
                </a:solidFill>
                <a:effectLst>
                  <a:outerShdw blurRad="38100" dist="38100" dir="2700000" algn="tl">
                    <a:srgbClr val="000000">
                      <a:alpha val="43137"/>
                    </a:srgbClr>
                  </a:outerShdw>
                </a:effectLst>
                <a:latin typeface="Calibri" panose="020F0502020204030204"/>
              </a:rPr>
              <a:t> regulátor jellemző</a:t>
            </a:r>
          </a:p>
          <a:p>
            <a:pPr lvl="1">
              <a:lnSpc>
                <a:spcPct val="110000"/>
              </a:lnSpc>
              <a:buFont typeface="Wingdings" panose="05000000000000000000" pitchFamily="2" charset="2"/>
              <a:buChar char="ü"/>
            </a:pPr>
            <a:r>
              <a:rPr lang="hu-HU" sz="2900" dirty="0" err="1">
                <a:solidFill>
                  <a:prstClr val="black"/>
                </a:solidFill>
                <a:effectLst>
                  <a:outerShdw blurRad="38100" dist="38100" dir="2700000" algn="tl">
                    <a:srgbClr val="000000">
                      <a:alpha val="43137"/>
                    </a:srgbClr>
                  </a:outerShdw>
                </a:effectLst>
                <a:latin typeface="Calibri" panose="020F0502020204030204"/>
              </a:rPr>
              <a:t>ENSFM</a:t>
            </a:r>
            <a:r>
              <a:rPr lang="hu-HU" sz="2900" dirty="0">
                <a:solidFill>
                  <a:prstClr val="black"/>
                </a:solidFill>
                <a:effectLst>
                  <a:outerShdw blurRad="38100" dist="38100" dir="2700000" algn="tl">
                    <a:srgbClr val="000000">
                      <a:alpha val="43137"/>
                    </a:srgbClr>
                  </a:outerShdw>
                </a:effectLst>
                <a:latin typeface="Calibri" panose="020F0502020204030204"/>
              </a:rPr>
              <a:t> protein család  </a:t>
            </a:r>
            <a:r>
              <a:rPr lang="hu-HU" dirty="0">
                <a:solidFill>
                  <a:prstClr val="black"/>
                </a:solidFill>
                <a:effectLst>
                  <a:outerShdw blurRad="38100" dist="38100" dir="2700000" algn="tl">
                    <a:srgbClr val="000000">
                      <a:alpha val="43137"/>
                    </a:srgbClr>
                  </a:outerShdw>
                </a:effectLst>
                <a:latin typeface="Calibri" panose="020F0502020204030204"/>
              </a:rPr>
              <a:t>	</a:t>
            </a:r>
          </a:p>
          <a:p>
            <a:pPr marL="457200" lvl="1" indent="0">
              <a:lnSpc>
                <a:spcPct val="110000"/>
              </a:lnSpc>
              <a:buNone/>
            </a:pPr>
            <a:r>
              <a:rPr lang="hu-HU" sz="2300" dirty="0" err="1">
                <a:solidFill>
                  <a:prstClr val="black"/>
                </a:solidFill>
                <a:effectLst>
                  <a:outerShdw blurRad="38100" dist="38100" dir="2700000" algn="tl">
                    <a:srgbClr val="000000">
                      <a:alpha val="43137"/>
                    </a:srgbClr>
                  </a:outerShdw>
                </a:effectLst>
                <a:latin typeface="Calibri" panose="020F0502020204030204"/>
              </a:rPr>
              <a:t>Megj</a:t>
            </a:r>
            <a:r>
              <a:rPr lang="hu-HU" sz="2300" dirty="0">
                <a:solidFill>
                  <a:prstClr val="black"/>
                </a:solidFill>
                <a:effectLst>
                  <a:outerShdw blurRad="38100" dist="38100" dir="2700000" algn="tl">
                    <a:srgbClr val="000000">
                      <a:alpha val="43137"/>
                    </a:srgbClr>
                  </a:outerShdw>
                </a:effectLst>
                <a:latin typeface="Calibri" panose="020F0502020204030204"/>
              </a:rPr>
              <a:t>.:ENS után 3 betűs faj azonosító kivéve az embert </a:t>
            </a:r>
            <a:r>
              <a:rPr lang="hu-HU" dirty="0">
                <a:solidFill>
                  <a:prstClr val="black"/>
                </a:solidFill>
                <a:effectLst>
                  <a:outerShdw blurRad="38100" dist="38100" dir="2700000" algn="tl">
                    <a:srgbClr val="000000">
                      <a:alpha val="43137"/>
                    </a:srgbClr>
                  </a:outerShdw>
                </a:effectLst>
                <a:latin typeface="Calibri" panose="020F0502020204030204"/>
              </a:rPr>
              <a:t>		</a:t>
            </a:r>
          </a:p>
          <a:p>
            <a:endParaRPr lang="hu-HU" dirty="0"/>
          </a:p>
        </p:txBody>
      </p:sp>
      <p:pic>
        <p:nvPicPr>
          <p:cNvPr id="9" name="Kép 8">
            <a:extLst>
              <a:ext uri="{FF2B5EF4-FFF2-40B4-BE49-F238E27FC236}">
                <a16:creationId xmlns:a16="http://schemas.microsoft.com/office/drawing/2014/main" id="{DE15687E-6B0A-47C4-AF43-9AB3F41FCFF6}"/>
              </a:ext>
            </a:extLst>
          </p:cNvPr>
          <p:cNvPicPr>
            <a:picLocks noChangeAspect="1"/>
          </p:cNvPicPr>
          <p:nvPr/>
        </p:nvPicPr>
        <p:blipFill>
          <a:blip r:embed="rId3"/>
          <a:stretch>
            <a:fillRect/>
          </a:stretch>
        </p:blipFill>
        <p:spPr>
          <a:xfrm>
            <a:off x="383058" y="858514"/>
            <a:ext cx="7018639" cy="2374688"/>
          </a:xfrm>
          <a:prstGeom prst="rect">
            <a:avLst/>
          </a:prstGeom>
        </p:spPr>
      </p:pic>
    </p:spTree>
    <p:extLst>
      <p:ext uri="{BB962C8B-B14F-4D97-AF65-F5344CB8AC3E}">
        <p14:creationId xmlns:p14="http://schemas.microsoft.com/office/powerpoint/2010/main" val="164632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63711FC0-241C-4D4D-917C-467BB0EC64A7}"/>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8670" y="258110"/>
            <a:ext cx="9135330" cy="994117"/>
          </a:xfrm>
        </p:spPr>
        <p:txBody>
          <a:bodyPr>
            <a:normAutofit/>
          </a:bodyPr>
          <a:lstStyle/>
          <a:p>
            <a:pPr algn="ctr"/>
            <a:r>
              <a:rPr lang="hu-HU" sz="4700" b="1" dirty="0">
                <a:solidFill>
                  <a:prstClr val="white"/>
                </a:solidFill>
                <a:latin typeface="Calibri" panose="020F0502020204030204"/>
                <a:ea typeface="+mn-ea"/>
                <a:cs typeface="+mn-cs"/>
              </a:rPr>
              <a:t>Keresési eredmény</a:t>
            </a:r>
          </a:p>
        </p:txBody>
      </p:sp>
      <p:sp>
        <p:nvSpPr>
          <p:cNvPr id="4" name="Dia számának helye 3"/>
          <p:cNvSpPr>
            <a:spLocks noGrp="1"/>
          </p:cNvSpPr>
          <p:nvPr>
            <p:ph type="sldNum" sz="quarter" idx="12"/>
          </p:nvPr>
        </p:nvSpPr>
        <p:spPr/>
        <p:txBody>
          <a:bodyPr/>
          <a:lstStyle/>
          <a:p>
            <a:fld id="{B48CF42F-E737-479F-9354-EBDC0BF117C6}" type="slidenum">
              <a:rPr lang="hu-HU" smtClean="0"/>
              <a:pPr/>
              <a:t>23</a:t>
            </a:fld>
            <a:endParaRPr lang="hu-HU"/>
          </a:p>
        </p:txBody>
      </p:sp>
      <p:pic>
        <p:nvPicPr>
          <p:cNvPr id="8" name="Kép 7">
            <a:extLst>
              <a:ext uri="{FF2B5EF4-FFF2-40B4-BE49-F238E27FC236}">
                <a16:creationId xmlns:a16="http://schemas.microsoft.com/office/drawing/2014/main" id="{46D053AB-8F30-4FFB-A6AA-6268BFBA4E6E}"/>
              </a:ext>
            </a:extLst>
          </p:cNvPr>
          <p:cNvPicPr>
            <a:picLocks noChangeAspect="1"/>
          </p:cNvPicPr>
          <p:nvPr/>
        </p:nvPicPr>
        <p:blipFill>
          <a:blip r:embed="rId3"/>
          <a:stretch>
            <a:fillRect/>
          </a:stretch>
        </p:blipFill>
        <p:spPr>
          <a:xfrm>
            <a:off x="0" y="1395162"/>
            <a:ext cx="9144000" cy="4067675"/>
          </a:xfrm>
          <a:prstGeom prst="rect">
            <a:avLst/>
          </a:prstGeom>
        </p:spPr>
      </p:pic>
      <p:pic>
        <p:nvPicPr>
          <p:cNvPr id="13" name="Kép 12">
            <a:extLst>
              <a:ext uri="{FF2B5EF4-FFF2-40B4-BE49-F238E27FC236}">
                <a16:creationId xmlns:a16="http://schemas.microsoft.com/office/drawing/2014/main" id="{3D214587-61D2-43DF-AA62-68329FD59857}"/>
              </a:ext>
            </a:extLst>
          </p:cNvPr>
          <p:cNvPicPr>
            <a:picLocks noChangeAspect="1"/>
          </p:cNvPicPr>
          <p:nvPr/>
        </p:nvPicPr>
        <p:blipFill>
          <a:blip r:embed="rId4"/>
          <a:stretch>
            <a:fillRect/>
          </a:stretch>
        </p:blipFill>
        <p:spPr>
          <a:xfrm>
            <a:off x="1729945" y="3864743"/>
            <a:ext cx="4213911" cy="2993257"/>
          </a:xfrm>
          <a:prstGeom prst="rect">
            <a:avLst/>
          </a:prstGeom>
        </p:spPr>
      </p:pic>
      <p:pic>
        <p:nvPicPr>
          <p:cNvPr id="3" name="Kép 2">
            <a:extLst>
              <a:ext uri="{FF2B5EF4-FFF2-40B4-BE49-F238E27FC236}">
                <a16:creationId xmlns:a16="http://schemas.microsoft.com/office/drawing/2014/main" id="{783835C0-4884-4373-9AE9-EDB2A0745321}"/>
              </a:ext>
            </a:extLst>
          </p:cNvPr>
          <p:cNvPicPr>
            <a:picLocks noChangeAspect="1"/>
          </p:cNvPicPr>
          <p:nvPr/>
        </p:nvPicPr>
        <p:blipFill>
          <a:blip r:embed="rId5"/>
          <a:stretch>
            <a:fillRect/>
          </a:stretch>
        </p:blipFill>
        <p:spPr>
          <a:xfrm>
            <a:off x="8670" y="5462838"/>
            <a:ext cx="1548281" cy="877546"/>
          </a:xfrm>
          <a:prstGeom prst="rect">
            <a:avLst/>
          </a:prstGeom>
        </p:spPr>
      </p:pic>
    </p:spTree>
    <p:extLst>
      <p:ext uri="{BB962C8B-B14F-4D97-AF65-F5344CB8AC3E}">
        <p14:creationId xmlns:p14="http://schemas.microsoft.com/office/powerpoint/2010/main" val="330851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1C0061D2-4129-414E-9B2E-65B52E3B08A3}"/>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48495"/>
            <a:ext cx="9144000" cy="1325563"/>
          </a:xfrm>
        </p:spPr>
        <p:txBody>
          <a:bodyPr/>
          <a:lstStyle/>
          <a:p>
            <a:pPr algn="ctr"/>
            <a:r>
              <a:rPr lang="hu-HU" sz="4700" b="1" dirty="0">
                <a:solidFill>
                  <a:prstClr val="white"/>
                </a:solidFill>
                <a:latin typeface="Calibri" panose="020F0502020204030204"/>
                <a:ea typeface="+mn-ea"/>
                <a:cs typeface="+mn-cs"/>
              </a:rPr>
              <a:t>Információk a génről</a:t>
            </a:r>
          </a:p>
        </p:txBody>
      </p:sp>
      <p:sp>
        <p:nvSpPr>
          <p:cNvPr id="4" name="Dia számának helye 3"/>
          <p:cNvSpPr>
            <a:spLocks noGrp="1"/>
          </p:cNvSpPr>
          <p:nvPr>
            <p:ph type="sldNum" sz="quarter" idx="12"/>
          </p:nvPr>
        </p:nvSpPr>
        <p:spPr/>
        <p:txBody>
          <a:bodyPr/>
          <a:lstStyle/>
          <a:p>
            <a:fld id="{B48CF42F-E737-479F-9354-EBDC0BF117C6}" type="slidenum">
              <a:rPr lang="hu-HU" smtClean="0"/>
              <a:pPr/>
              <a:t>24</a:t>
            </a:fld>
            <a:endParaRPr lang="hu-HU"/>
          </a:p>
        </p:txBody>
      </p:sp>
      <p:pic>
        <p:nvPicPr>
          <p:cNvPr id="8" name="Kép 7">
            <a:extLst>
              <a:ext uri="{FF2B5EF4-FFF2-40B4-BE49-F238E27FC236}">
                <a16:creationId xmlns:a16="http://schemas.microsoft.com/office/drawing/2014/main" id="{E4CB1FAD-3D57-464D-BEE5-98215F34183F}"/>
              </a:ext>
            </a:extLst>
          </p:cNvPr>
          <p:cNvPicPr>
            <a:picLocks noChangeAspect="1"/>
          </p:cNvPicPr>
          <p:nvPr/>
        </p:nvPicPr>
        <p:blipFill>
          <a:blip r:embed="rId3"/>
          <a:stretch>
            <a:fillRect/>
          </a:stretch>
        </p:blipFill>
        <p:spPr>
          <a:xfrm>
            <a:off x="0" y="1375793"/>
            <a:ext cx="9144000" cy="4782293"/>
          </a:xfrm>
          <a:prstGeom prst="rect">
            <a:avLst/>
          </a:prstGeom>
        </p:spPr>
      </p:pic>
      <p:sp>
        <p:nvSpPr>
          <p:cNvPr id="9" name="Téglalap 8">
            <a:extLst>
              <a:ext uri="{FF2B5EF4-FFF2-40B4-BE49-F238E27FC236}">
                <a16:creationId xmlns:a16="http://schemas.microsoft.com/office/drawing/2014/main" id="{C77756A8-BEC2-4BE3-BB15-5F5DC5C99B5E}"/>
              </a:ext>
            </a:extLst>
          </p:cNvPr>
          <p:cNvSpPr/>
          <p:nvPr/>
        </p:nvSpPr>
        <p:spPr>
          <a:xfrm>
            <a:off x="3336324" y="2743200"/>
            <a:ext cx="1149179" cy="3336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44512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1C0061D2-4129-414E-9B2E-65B52E3B08A3}"/>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48495"/>
            <a:ext cx="9144000" cy="1325563"/>
          </a:xfrm>
        </p:spPr>
        <p:txBody>
          <a:bodyPr/>
          <a:lstStyle/>
          <a:p>
            <a:pPr algn="ctr"/>
            <a:r>
              <a:rPr lang="hu-HU" sz="4700" b="1" dirty="0" err="1">
                <a:solidFill>
                  <a:prstClr val="white"/>
                </a:solidFill>
                <a:latin typeface="Calibri" panose="020F0502020204030204"/>
                <a:ea typeface="+mn-ea"/>
                <a:cs typeface="+mn-cs"/>
              </a:rPr>
              <a:t>Transzkriptum</a:t>
            </a:r>
            <a:r>
              <a:rPr lang="hu-HU" sz="4700" b="1" dirty="0">
                <a:solidFill>
                  <a:prstClr val="white"/>
                </a:solidFill>
                <a:latin typeface="Calibri" panose="020F0502020204030204"/>
                <a:ea typeface="+mn-ea"/>
                <a:cs typeface="+mn-cs"/>
              </a:rPr>
              <a:t> táblázat</a:t>
            </a:r>
          </a:p>
        </p:txBody>
      </p:sp>
      <p:sp>
        <p:nvSpPr>
          <p:cNvPr id="4" name="Dia számának helye 3"/>
          <p:cNvSpPr>
            <a:spLocks noGrp="1"/>
          </p:cNvSpPr>
          <p:nvPr>
            <p:ph type="sldNum" sz="quarter" idx="12"/>
          </p:nvPr>
        </p:nvSpPr>
        <p:spPr/>
        <p:txBody>
          <a:bodyPr/>
          <a:lstStyle/>
          <a:p>
            <a:fld id="{B48CF42F-E737-479F-9354-EBDC0BF117C6}" type="slidenum">
              <a:rPr lang="hu-HU" smtClean="0"/>
              <a:pPr/>
              <a:t>25</a:t>
            </a:fld>
            <a:endParaRPr lang="hu-HU"/>
          </a:p>
        </p:txBody>
      </p:sp>
      <p:pic>
        <p:nvPicPr>
          <p:cNvPr id="7" name="Kép 6">
            <a:extLst>
              <a:ext uri="{FF2B5EF4-FFF2-40B4-BE49-F238E27FC236}">
                <a16:creationId xmlns:a16="http://schemas.microsoft.com/office/drawing/2014/main" id="{71EF9301-C12D-4948-8D85-3BFA6AD53E41}"/>
              </a:ext>
            </a:extLst>
          </p:cNvPr>
          <p:cNvPicPr>
            <a:picLocks noChangeAspect="1"/>
          </p:cNvPicPr>
          <p:nvPr/>
        </p:nvPicPr>
        <p:blipFill>
          <a:blip r:embed="rId3"/>
          <a:stretch>
            <a:fillRect/>
          </a:stretch>
        </p:blipFill>
        <p:spPr>
          <a:xfrm>
            <a:off x="0" y="1252227"/>
            <a:ext cx="9144000" cy="2763719"/>
          </a:xfrm>
          <a:prstGeom prst="rect">
            <a:avLst/>
          </a:prstGeom>
        </p:spPr>
      </p:pic>
      <p:sp>
        <p:nvSpPr>
          <p:cNvPr id="9" name="Szövegdoboz 8">
            <a:extLst>
              <a:ext uri="{FF2B5EF4-FFF2-40B4-BE49-F238E27FC236}">
                <a16:creationId xmlns:a16="http://schemas.microsoft.com/office/drawing/2014/main" id="{BEFA1F4C-0EEE-41A0-B63A-039F9D353C59}"/>
              </a:ext>
            </a:extLst>
          </p:cNvPr>
          <p:cNvSpPr txBox="1"/>
          <p:nvPr/>
        </p:nvSpPr>
        <p:spPr>
          <a:xfrm>
            <a:off x="358344" y="3883868"/>
            <a:ext cx="8031892" cy="2862322"/>
          </a:xfrm>
          <a:prstGeom prst="rect">
            <a:avLst/>
          </a:prstGeom>
          <a:noFill/>
        </p:spPr>
        <p:txBody>
          <a:bodyPr wrap="square" rtlCol="0">
            <a:spAutoFit/>
          </a:bodyPr>
          <a:lstStyle/>
          <a:p>
            <a:r>
              <a:rPr lang="hu-HU" sz="2000" b="1" dirty="0">
                <a:solidFill>
                  <a:srgbClr val="FFFF00"/>
                </a:solidFill>
                <a:effectLst>
                  <a:outerShdw blurRad="38100" dist="38100" dir="2700000" algn="tl">
                    <a:srgbClr val="000000">
                      <a:alpha val="43137"/>
                    </a:srgbClr>
                  </a:outerShdw>
                </a:effectLst>
              </a:rPr>
              <a:t>Sárga</a:t>
            </a:r>
            <a:r>
              <a:rPr lang="hu-HU" sz="2000" dirty="0">
                <a:solidFill>
                  <a:srgbClr val="FFFF00"/>
                </a:solidFill>
                <a:effectLst>
                  <a:outerShdw blurRad="38100" dist="38100" dir="2700000" algn="tl">
                    <a:srgbClr val="000000">
                      <a:alpha val="43137"/>
                    </a:srgbClr>
                  </a:outerShdw>
                </a:effectLst>
              </a:rPr>
              <a:t> </a:t>
            </a:r>
            <a:r>
              <a:rPr lang="hu-HU" sz="2000" dirty="0">
                <a:effectLst>
                  <a:outerShdw blurRad="38100" dist="38100" dir="2700000" algn="tl">
                    <a:srgbClr val="000000">
                      <a:alpha val="43137"/>
                    </a:srgbClr>
                  </a:outerShdw>
                </a:effectLst>
              </a:rPr>
              <a:t>: Az </a:t>
            </a:r>
            <a:r>
              <a:rPr lang="hu-HU" sz="2000" dirty="0" err="1">
                <a:effectLst>
                  <a:outerShdw blurRad="38100" dist="38100" dir="2700000" algn="tl">
                    <a:srgbClr val="000000">
                      <a:alpha val="43137"/>
                    </a:srgbClr>
                  </a:outerShdw>
                </a:effectLst>
              </a:rPr>
              <a:t>ensembl</a:t>
            </a:r>
            <a:r>
              <a:rPr lang="hu-HU" sz="2000" dirty="0">
                <a:effectLst>
                  <a:outerShdw blurRad="38100" dist="38100" dir="2700000" algn="tl">
                    <a:srgbClr val="000000">
                      <a:alpha val="43137"/>
                    </a:srgbClr>
                  </a:outerShdw>
                </a:effectLst>
              </a:rPr>
              <a:t> automatikus annotációs </a:t>
            </a:r>
            <a:r>
              <a:rPr lang="hu-HU" sz="2000" dirty="0" err="1">
                <a:effectLst>
                  <a:outerShdw blurRad="38100" dist="38100" dir="2700000" algn="tl">
                    <a:srgbClr val="000000">
                      <a:alpha val="43137"/>
                    </a:srgbClr>
                  </a:outerShdw>
                </a:effectLst>
              </a:rPr>
              <a:t>pipeline-al</a:t>
            </a:r>
            <a:r>
              <a:rPr lang="hu-HU" sz="2000" dirty="0">
                <a:effectLst>
                  <a:outerShdw blurRad="38100" dist="38100" dir="2700000" algn="tl">
                    <a:srgbClr val="000000">
                      <a:alpha val="43137"/>
                    </a:srgbClr>
                  </a:outerShdw>
                </a:effectLst>
              </a:rPr>
              <a:t> annotált, de a </a:t>
            </a:r>
            <a:r>
              <a:rPr lang="hu-HU" sz="2000" dirty="0" err="1">
                <a:effectLst>
                  <a:outerShdw blurRad="38100" dist="38100" dir="2700000" algn="tl">
                    <a:srgbClr val="000000">
                      <a:alpha val="43137"/>
                    </a:srgbClr>
                  </a:outerShdw>
                </a:effectLst>
              </a:rPr>
              <a:t>havana</a:t>
            </a:r>
            <a:r>
              <a:rPr lang="hu-HU" sz="2000" dirty="0">
                <a:effectLst>
                  <a:outerShdw blurRad="38100" dist="38100" dir="2700000" algn="tl">
                    <a:srgbClr val="000000">
                      <a:alpha val="43137"/>
                    </a:srgbClr>
                  </a:outerShdw>
                </a:effectLst>
              </a:rPr>
              <a:t> project kézzel annotált génjeivel összefésült </a:t>
            </a:r>
            <a:r>
              <a:rPr lang="hu-HU" sz="2000" dirty="0" err="1">
                <a:effectLst>
                  <a:outerShdw blurRad="38100" dist="38100" dir="2700000" algn="tl">
                    <a:srgbClr val="000000">
                      <a:alpha val="43137"/>
                    </a:srgbClr>
                  </a:outerShdw>
                </a:effectLst>
              </a:rPr>
              <a:t>transzkriptumokat</a:t>
            </a:r>
            <a:r>
              <a:rPr lang="hu-HU" sz="2000" dirty="0">
                <a:effectLst>
                  <a:outerShdw blurRad="38100" dist="38100" dir="2700000" algn="tl">
                    <a:srgbClr val="000000">
                      <a:alpha val="43137"/>
                    </a:srgbClr>
                  </a:outerShdw>
                </a:effectLst>
              </a:rPr>
              <a:t> jelöli, </a:t>
            </a:r>
            <a:r>
              <a:rPr lang="hu-HU" sz="2000" b="1" dirty="0">
                <a:effectLst>
                  <a:outerShdw blurRad="38100" dist="38100" dir="2700000" algn="tl">
                    <a:srgbClr val="000000">
                      <a:alpha val="43137"/>
                    </a:srgbClr>
                  </a:outerShdw>
                </a:effectLst>
              </a:rPr>
              <a:t>fehérje kódoló</a:t>
            </a:r>
          </a:p>
          <a:p>
            <a:endParaRPr lang="hu-HU" sz="2000" dirty="0">
              <a:effectLst>
                <a:outerShdw blurRad="38100" dist="38100" dir="2700000" algn="tl">
                  <a:srgbClr val="000000">
                    <a:alpha val="43137"/>
                  </a:srgbClr>
                </a:outerShdw>
              </a:effectLst>
            </a:endParaRPr>
          </a:p>
          <a:p>
            <a:r>
              <a:rPr lang="hu-HU" sz="2000" b="1" dirty="0">
                <a:solidFill>
                  <a:srgbClr val="FF0000"/>
                </a:solidFill>
                <a:effectLst>
                  <a:outerShdw blurRad="38100" dist="38100" dir="2700000" algn="tl">
                    <a:srgbClr val="000000">
                      <a:alpha val="43137"/>
                    </a:srgbClr>
                  </a:outerShdw>
                </a:effectLst>
              </a:rPr>
              <a:t>Piros</a:t>
            </a:r>
            <a:r>
              <a:rPr lang="hu-HU" sz="2000" dirty="0">
                <a:solidFill>
                  <a:srgbClr val="FF0000"/>
                </a:solidFill>
                <a:effectLst>
                  <a:outerShdw blurRad="38100" dist="38100" dir="2700000" algn="tl">
                    <a:srgbClr val="000000">
                      <a:alpha val="43137"/>
                    </a:srgbClr>
                  </a:outerShdw>
                </a:effectLst>
              </a:rPr>
              <a:t> </a:t>
            </a:r>
            <a:r>
              <a:rPr lang="hu-HU" sz="2000" dirty="0">
                <a:effectLst>
                  <a:outerShdw blurRad="38100" dist="38100" dir="2700000" algn="tl">
                    <a:srgbClr val="000000">
                      <a:alpha val="43137"/>
                    </a:srgbClr>
                  </a:outerShdw>
                </a:effectLst>
              </a:rPr>
              <a:t>: Az </a:t>
            </a:r>
            <a:r>
              <a:rPr lang="hu-HU" sz="2000" dirty="0" err="1">
                <a:effectLst>
                  <a:outerShdw blurRad="38100" dist="38100" dir="2700000" algn="tl">
                    <a:srgbClr val="000000">
                      <a:alpha val="43137"/>
                    </a:srgbClr>
                  </a:outerShdw>
                </a:effectLst>
              </a:rPr>
              <a:t>Ensembl</a:t>
            </a:r>
            <a:r>
              <a:rPr lang="hu-HU" sz="2000" dirty="0">
                <a:effectLst>
                  <a:outerShdw blurRad="38100" dist="38100" dir="2700000" algn="tl">
                    <a:srgbClr val="000000">
                      <a:alpha val="43137"/>
                    </a:srgbClr>
                  </a:outerShdw>
                </a:effectLst>
              </a:rPr>
              <a:t> csak automatikusan annotált </a:t>
            </a:r>
            <a:r>
              <a:rPr lang="hu-HU" sz="2000" dirty="0" err="1">
                <a:effectLst>
                  <a:outerShdw blurRad="38100" dist="38100" dir="2700000" algn="tl">
                    <a:srgbClr val="000000">
                      <a:alpha val="43137"/>
                    </a:srgbClr>
                  </a:outerShdw>
                </a:effectLst>
              </a:rPr>
              <a:t>transzkriptumai</a:t>
            </a:r>
            <a:r>
              <a:rPr lang="hu-HU" sz="2000" dirty="0">
                <a:effectLst>
                  <a:outerShdw blurRad="38100" dist="38100" dir="2700000" algn="tl">
                    <a:srgbClr val="000000">
                      <a:alpha val="43137"/>
                    </a:srgbClr>
                  </a:outerShdw>
                </a:effectLst>
              </a:rPr>
              <a:t>, </a:t>
            </a:r>
          </a:p>
          <a:p>
            <a:r>
              <a:rPr lang="hu-HU" sz="2000" b="1" dirty="0">
                <a:effectLst>
                  <a:outerShdw blurRad="38100" dist="38100" dir="2700000" algn="tl">
                    <a:srgbClr val="000000">
                      <a:alpha val="43137"/>
                    </a:srgbClr>
                  </a:outerShdw>
                </a:effectLst>
              </a:rPr>
              <a:t>fehérje kódoló</a:t>
            </a:r>
          </a:p>
          <a:p>
            <a:endParaRPr lang="hu-HU" sz="2000" dirty="0">
              <a:effectLst>
                <a:outerShdw blurRad="38100" dist="38100" dir="2700000" algn="tl">
                  <a:srgbClr val="000000">
                    <a:alpha val="43137"/>
                  </a:srgbClr>
                </a:outerShdw>
              </a:effectLst>
            </a:endParaRPr>
          </a:p>
          <a:p>
            <a:r>
              <a:rPr lang="hu-HU" sz="2000" b="1" dirty="0">
                <a:solidFill>
                  <a:srgbClr val="0070C0"/>
                </a:solidFill>
                <a:effectLst>
                  <a:outerShdw blurRad="38100" dist="38100" dir="2700000" algn="tl">
                    <a:srgbClr val="000000">
                      <a:alpha val="43137"/>
                    </a:srgbClr>
                  </a:outerShdw>
                </a:effectLst>
              </a:rPr>
              <a:t>Kék</a:t>
            </a:r>
            <a:r>
              <a:rPr lang="hu-HU" sz="2000" dirty="0">
                <a:effectLst>
                  <a:outerShdw blurRad="38100" dist="38100" dir="2700000" algn="tl">
                    <a:srgbClr val="000000">
                      <a:alpha val="43137"/>
                    </a:srgbClr>
                  </a:outerShdw>
                </a:effectLst>
              </a:rPr>
              <a:t>: Feldolgozott </a:t>
            </a:r>
            <a:r>
              <a:rPr lang="hu-HU" sz="2000" dirty="0" err="1">
                <a:effectLst>
                  <a:outerShdw blurRad="38100" dist="38100" dir="2700000" algn="tl">
                    <a:srgbClr val="000000">
                      <a:alpha val="43137"/>
                    </a:srgbClr>
                  </a:outerShdw>
                </a:effectLst>
              </a:rPr>
              <a:t>transzkriptumok</a:t>
            </a:r>
            <a:r>
              <a:rPr lang="hu-HU" sz="2000" dirty="0">
                <a:effectLst>
                  <a:outerShdw blurRad="38100" dist="38100" dir="2700000" algn="tl">
                    <a:srgbClr val="000000">
                      <a:alpha val="43137"/>
                    </a:srgbClr>
                  </a:outerShdw>
                </a:effectLst>
              </a:rPr>
              <a:t>, </a:t>
            </a:r>
          </a:p>
          <a:p>
            <a:r>
              <a:rPr lang="hu-HU" sz="2000" b="1" dirty="0">
                <a:effectLst>
                  <a:outerShdw blurRad="38100" dist="38100" dir="2700000" algn="tl">
                    <a:srgbClr val="000000">
                      <a:alpha val="43137"/>
                    </a:srgbClr>
                  </a:outerShdw>
                </a:effectLst>
              </a:rPr>
              <a:t>nem kódolók</a:t>
            </a:r>
          </a:p>
        </p:txBody>
      </p:sp>
    </p:spTree>
    <p:extLst>
      <p:ext uri="{BB962C8B-B14F-4D97-AF65-F5344CB8AC3E}">
        <p14:creationId xmlns:p14="http://schemas.microsoft.com/office/powerpoint/2010/main" val="3152399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79F99A12-30F8-48A4-B029-1D338C30C559}"/>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3427"/>
            <a:ext cx="9143999" cy="1325563"/>
          </a:xfrm>
        </p:spPr>
        <p:txBody>
          <a:bodyPr>
            <a:normAutofit fontScale="90000"/>
          </a:bodyPr>
          <a:lstStyle/>
          <a:p>
            <a:pPr algn="ctr"/>
            <a:r>
              <a:rPr lang="hu-HU" sz="4700" b="1" dirty="0">
                <a:solidFill>
                  <a:prstClr val="white"/>
                </a:solidFill>
                <a:latin typeface="Calibri" panose="020F0502020204030204"/>
                <a:ea typeface="+mn-ea"/>
                <a:cs typeface="+mn-cs"/>
              </a:rPr>
              <a:t>Még több információ az </a:t>
            </a:r>
            <a:br>
              <a:rPr lang="hu-HU" sz="4700" b="1" dirty="0">
                <a:solidFill>
                  <a:prstClr val="white"/>
                </a:solidFill>
                <a:latin typeface="Calibri" panose="020F0502020204030204"/>
                <a:ea typeface="+mn-ea"/>
                <a:cs typeface="+mn-cs"/>
              </a:rPr>
            </a:br>
            <a:r>
              <a:rPr lang="hu-HU" sz="4700" b="1" dirty="0">
                <a:solidFill>
                  <a:prstClr val="white"/>
                </a:solidFill>
                <a:latin typeface="Calibri" panose="020F0502020204030204"/>
                <a:ea typeface="+mn-ea"/>
                <a:cs typeface="+mn-cs"/>
              </a:rPr>
              <a:t>1. </a:t>
            </a:r>
            <a:r>
              <a:rPr lang="hu-HU" sz="4700" b="1" dirty="0" err="1">
                <a:solidFill>
                  <a:prstClr val="white"/>
                </a:solidFill>
                <a:latin typeface="Calibri" panose="020F0502020204030204"/>
                <a:ea typeface="+mn-ea"/>
                <a:cs typeface="+mn-cs"/>
              </a:rPr>
              <a:t>transzkriptumról</a:t>
            </a:r>
            <a:endParaRPr lang="hu-HU" sz="4700" b="1" dirty="0">
              <a:solidFill>
                <a:prstClr val="white"/>
              </a:solidFill>
              <a:latin typeface="Calibri" panose="020F0502020204030204"/>
              <a:ea typeface="+mn-ea"/>
              <a:cs typeface="+mn-cs"/>
            </a:endParaRPr>
          </a:p>
        </p:txBody>
      </p:sp>
      <p:sp>
        <p:nvSpPr>
          <p:cNvPr id="4" name="Dia számának helye 3"/>
          <p:cNvSpPr>
            <a:spLocks noGrp="1"/>
          </p:cNvSpPr>
          <p:nvPr>
            <p:ph type="sldNum" sz="quarter" idx="12"/>
          </p:nvPr>
        </p:nvSpPr>
        <p:spPr/>
        <p:txBody>
          <a:bodyPr/>
          <a:lstStyle/>
          <a:p>
            <a:fld id="{B48CF42F-E737-479F-9354-EBDC0BF117C6}" type="slidenum">
              <a:rPr lang="hu-HU" smtClean="0"/>
              <a:pPr/>
              <a:t>26</a:t>
            </a:fld>
            <a:endParaRPr lang="hu-HU"/>
          </a:p>
        </p:txBody>
      </p:sp>
      <p:pic>
        <p:nvPicPr>
          <p:cNvPr id="9" name="Kép 8">
            <a:extLst>
              <a:ext uri="{FF2B5EF4-FFF2-40B4-BE49-F238E27FC236}">
                <a16:creationId xmlns:a16="http://schemas.microsoft.com/office/drawing/2014/main" id="{D8B970B9-F5E5-4155-AC14-6D9C17C77554}"/>
              </a:ext>
            </a:extLst>
          </p:cNvPr>
          <p:cNvPicPr>
            <a:picLocks noChangeAspect="1"/>
          </p:cNvPicPr>
          <p:nvPr/>
        </p:nvPicPr>
        <p:blipFill>
          <a:blip r:embed="rId3"/>
          <a:stretch>
            <a:fillRect/>
          </a:stretch>
        </p:blipFill>
        <p:spPr>
          <a:xfrm>
            <a:off x="-1" y="2047495"/>
            <a:ext cx="9144000" cy="664046"/>
          </a:xfrm>
          <a:prstGeom prst="rect">
            <a:avLst/>
          </a:prstGeom>
        </p:spPr>
      </p:pic>
      <p:pic>
        <p:nvPicPr>
          <p:cNvPr id="12" name="Kép 11">
            <a:extLst>
              <a:ext uri="{FF2B5EF4-FFF2-40B4-BE49-F238E27FC236}">
                <a16:creationId xmlns:a16="http://schemas.microsoft.com/office/drawing/2014/main" id="{EA1650CF-F2A3-4CF1-A2FC-CBC71A82B2CA}"/>
              </a:ext>
            </a:extLst>
          </p:cNvPr>
          <p:cNvPicPr>
            <a:picLocks noChangeAspect="1"/>
          </p:cNvPicPr>
          <p:nvPr/>
        </p:nvPicPr>
        <p:blipFill>
          <a:blip r:embed="rId4"/>
          <a:stretch>
            <a:fillRect/>
          </a:stretch>
        </p:blipFill>
        <p:spPr>
          <a:xfrm>
            <a:off x="187539" y="1497098"/>
            <a:ext cx="1552575" cy="428625"/>
          </a:xfrm>
          <a:prstGeom prst="rect">
            <a:avLst/>
          </a:prstGeom>
        </p:spPr>
      </p:pic>
      <p:pic>
        <p:nvPicPr>
          <p:cNvPr id="13" name="Kép 12">
            <a:extLst>
              <a:ext uri="{FF2B5EF4-FFF2-40B4-BE49-F238E27FC236}">
                <a16:creationId xmlns:a16="http://schemas.microsoft.com/office/drawing/2014/main" id="{CF1E8C58-50C9-4CF7-A1E6-68DA00F5E0F0}"/>
              </a:ext>
            </a:extLst>
          </p:cNvPr>
          <p:cNvPicPr>
            <a:picLocks noChangeAspect="1"/>
          </p:cNvPicPr>
          <p:nvPr/>
        </p:nvPicPr>
        <p:blipFill>
          <a:blip r:embed="rId5"/>
          <a:stretch>
            <a:fillRect/>
          </a:stretch>
        </p:blipFill>
        <p:spPr>
          <a:xfrm>
            <a:off x="0" y="2941345"/>
            <a:ext cx="9144000" cy="2419557"/>
          </a:xfrm>
          <a:prstGeom prst="rect">
            <a:avLst/>
          </a:prstGeom>
        </p:spPr>
      </p:pic>
    </p:spTree>
    <p:extLst>
      <p:ext uri="{BB962C8B-B14F-4D97-AF65-F5344CB8AC3E}">
        <p14:creationId xmlns:p14="http://schemas.microsoft.com/office/powerpoint/2010/main" val="2242720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3E19573F-0CAD-44EA-8757-86E13DDCB5A2}"/>
              </a:ext>
            </a:extLst>
          </p:cNvPr>
          <p:cNvPicPr>
            <a:picLocks noChangeAspect="1"/>
          </p:cNvPicPr>
          <p:nvPr/>
        </p:nvPicPr>
        <p:blipFill>
          <a:blip r:embed="rId3"/>
          <a:stretch>
            <a:fillRect/>
          </a:stretch>
        </p:blipFill>
        <p:spPr>
          <a:xfrm>
            <a:off x="0" y="0"/>
            <a:ext cx="9008076" cy="6858000"/>
          </a:xfrm>
          <a:prstGeom prst="rect">
            <a:avLst/>
          </a:prstGeom>
        </p:spPr>
      </p:pic>
      <p:sp>
        <p:nvSpPr>
          <p:cNvPr id="2" name="Cím 1"/>
          <p:cNvSpPr>
            <a:spLocks noGrp="1"/>
          </p:cNvSpPr>
          <p:nvPr>
            <p:ph type="title"/>
          </p:nvPr>
        </p:nvSpPr>
        <p:spPr>
          <a:xfrm>
            <a:off x="0" y="3018341"/>
            <a:ext cx="4028303" cy="579963"/>
          </a:xfrm>
        </p:spPr>
        <p:txBody>
          <a:bodyPr>
            <a:normAutofit fontScale="90000"/>
          </a:bodyPr>
          <a:lstStyle/>
          <a:p>
            <a:pPr algn="ctr"/>
            <a:r>
              <a:rPr lang="hu-HU" b="1" dirty="0">
                <a:latin typeface="Calibri" panose="020F0502020204030204"/>
              </a:rPr>
              <a:t>A gén annotációja</a:t>
            </a:r>
            <a:endParaRPr lang="hu-HU" b="1" dirty="0"/>
          </a:p>
        </p:txBody>
      </p:sp>
      <p:sp>
        <p:nvSpPr>
          <p:cNvPr id="4" name="Dia számának helye 3"/>
          <p:cNvSpPr>
            <a:spLocks noGrp="1"/>
          </p:cNvSpPr>
          <p:nvPr>
            <p:ph type="sldNum" sz="quarter" idx="12"/>
          </p:nvPr>
        </p:nvSpPr>
        <p:spPr/>
        <p:txBody>
          <a:bodyPr/>
          <a:lstStyle/>
          <a:p>
            <a:fld id="{B48CF42F-E737-479F-9354-EBDC0BF117C6}" type="slidenum">
              <a:rPr lang="hu-HU" smtClean="0"/>
              <a:pPr/>
              <a:t>27</a:t>
            </a:fld>
            <a:endParaRPr lang="hu-HU"/>
          </a:p>
        </p:txBody>
      </p:sp>
    </p:spTree>
    <p:extLst>
      <p:ext uri="{BB962C8B-B14F-4D97-AF65-F5344CB8AC3E}">
        <p14:creationId xmlns:p14="http://schemas.microsoft.com/office/powerpoint/2010/main" val="163819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3E19573F-0CAD-44EA-8757-86E13DDCB5A2}"/>
              </a:ext>
            </a:extLst>
          </p:cNvPr>
          <p:cNvPicPr>
            <a:picLocks noChangeAspect="1"/>
          </p:cNvPicPr>
          <p:nvPr/>
        </p:nvPicPr>
        <p:blipFill>
          <a:blip r:embed="rId4"/>
          <a:stretch>
            <a:fillRect/>
          </a:stretch>
        </p:blipFill>
        <p:spPr>
          <a:xfrm>
            <a:off x="0" y="0"/>
            <a:ext cx="9008076" cy="6858000"/>
          </a:xfrm>
          <a:prstGeom prst="rect">
            <a:avLst/>
          </a:prstGeom>
        </p:spPr>
      </p:pic>
      <p:sp>
        <p:nvSpPr>
          <p:cNvPr id="4" name="Dia számának helye 3"/>
          <p:cNvSpPr>
            <a:spLocks noGrp="1"/>
          </p:cNvSpPr>
          <p:nvPr>
            <p:ph type="sldNum" sz="quarter" idx="12"/>
          </p:nvPr>
        </p:nvSpPr>
        <p:spPr/>
        <p:txBody>
          <a:bodyPr/>
          <a:lstStyle/>
          <a:p>
            <a:fld id="{B48CF42F-E737-479F-9354-EBDC0BF117C6}" type="slidenum">
              <a:rPr lang="hu-HU" smtClean="0"/>
              <a:pPr/>
              <a:t>28</a:t>
            </a:fld>
            <a:endParaRPr lang="hu-HU"/>
          </a:p>
        </p:txBody>
      </p:sp>
      <p:graphicFrame>
        <p:nvGraphicFramePr>
          <p:cNvPr id="10" name="Objektum 9">
            <a:extLst>
              <a:ext uri="{FF2B5EF4-FFF2-40B4-BE49-F238E27FC236}">
                <a16:creationId xmlns:a16="http://schemas.microsoft.com/office/drawing/2014/main" id="{C794EC7A-1D41-47B6-A13B-AFB140D7AA03}"/>
              </a:ext>
            </a:extLst>
          </p:cNvPr>
          <p:cNvGraphicFramePr>
            <a:graphicFrameLocks noChangeAspect="1"/>
          </p:cNvGraphicFramePr>
          <p:nvPr>
            <p:extLst>
              <p:ext uri="{D42A27DB-BD31-4B8C-83A1-F6EECF244321}">
                <p14:modId xmlns:p14="http://schemas.microsoft.com/office/powerpoint/2010/main" val="3014652004"/>
              </p:ext>
            </p:extLst>
          </p:nvPr>
        </p:nvGraphicFramePr>
        <p:xfrm>
          <a:off x="5115699" y="510101"/>
          <a:ext cx="2644344" cy="4533831"/>
        </p:xfrm>
        <a:graphic>
          <a:graphicData uri="http://schemas.openxmlformats.org/presentationml/2006/ole">
            <mc:AlternateContent xmlns:mc="http://schemas.openxmlformats.org/markup-compatibility/2006">
              <mc:Choice xmlns:v="urn:schemas-microsoft-com:vml" Requires="v">
                <p:oleObj spid="_x0000_s1078" name="Bitkép" r:id="rId5" imgW="1790640" imgH="3070800" progId="Paint.Picture">
                  <p:embed/>
                </p:oleObj>
              </mc:Choice>
              <mc:Fallback>
                <p:oleObj name="Bitkép" r:id="rId5" imgW="1790640" imgH="3070800" progId="Paint.Picture">
                  <p:embed/>
                  <p:pic>
                    <p:nvPicPr>
                      <p:cNvPr id="10" name="Objektum 9">
                        <a:extLst>
                          <a:ext uri="{FF2B5EF4-FFF2-40B4-BE49-F238E27FC236}">
                            <a16:creationId xmlns:a16="http://schemas.microsoft.com/office/drawing/2014/main" id="{C794EC7A-1D41-47B6-A13B-AFB140D7AA03}"/>
                          </a:ext>
                        </a:extLst>
                      </p:cNvPr>
                      <p:cNvPicPr/>
                      <p:nvPr/>
                    </p:nvPicPr>
                    <p:blipFill>
                      <a:blip r:embed="rId6"/>
                      <a:stretch>
                        <a:fillRect/>
                      </a:stretch>
                    </p:blipFill>
                    <p:spPr>
                      <a:xfrm>
                        <a:off x="5115699" y="510101"/>
                        <a:ext cx="2644344" cy="4533831"/>
                      </a:xfrm>
                      <a:prstGeom prst="rect">
                        <a:avLst/>
                      </a:prstGeom>
                    </p:spPr>
                  </p:pic>
                </p:oleObj>
              </mc:Fallback>
            </mc:AlternateContent>
          </a:graphicData>
        </a:graphic>
      </p:graphicFrame>
      <p:pic>
        <p:nvPicPr>
          <p:cNvPr id="11" name="Kép 10">
            <a:extLst>
              <a:ext uri="{FF2B5EF4-FFF2-40B4-BE49-F238E27FC236}">
                <a16:creationId xmlns:a16="http://schemas.microsoft.com/office/drawing/2014/main" id="{63E64110-1F88-4987-8F06-877FB8631787}"/>
              </a:ext>
            </a:extLst>
          </p:cNvPr>
          <p:cNvPicPr>
            <a:picLocks noChangeAspect="1"/>
          </p:cNvPicPr>
          <p:nvPr/>
        </p:nvPicPr>
        <p:blipFill>
          <a:blip r:embed="rId7"/>
          <a:stretch>
            <a:fillRect/>
          </a:stretch>
        </p:blipFill>
        <p:spPr>
          <a:xfrm>
            <a:off x="1481061" y="585787"/>
            <a:ext cx="2780025" cy="974814"/>
          </a:xfrm>
          <a:prstGeom prst="rect">
            <a:avLst/>
          </a:prstGeom>
        </p:spPr>
      </p:pic>
      <p:pic>
        <p:nvPicPr>
          <p:cNvPr id="7" name="Kép 6">
            <a:extLst>
              <a:ext uri="{FF2B5EF4-FFF2-40B4-BE49-F238E27FC236}">
                <a16:creationId xmlns:a16="http://schemas.microsoft.com/office/drawing/2014/main" id="{293BB033-01CD-4CAB-8AB7-B3183531F2AD}"/>
              </a:ext>
            </a:extLst>
          </p:cNvPr>
          <p:cNvPicPr>
            <a:picLocks noChangeAspect="1"/>
          </p:cNvPicPr>
          <p:nvPr/>
        </p:nvPicPr>
        <p:blipFill>
          <a:blip r:embed="rId8"/>
          <a:stretch>
            <a:fillRect/>
          </a:stretch>
        </p:blipFill>
        <p:spPr>
          <a:xfrm>
            <a:off x="844248" y="2774156"/>
            <a:ext cx="2562225" cy="1895475"/>
          </a:xfrm>
          <a:prstGeom prst="rect">
            <a:avLst/>
          </a:prstGeom>
        </p:spPr>
      </p:pic>
      <p:sp>
        <p:nvSpPr>
          <p:cNvPr id="8" name="Téglalap: lekerekített 7">
            <a:extLst>
              <a:ext uri="{FF2B5EF4-FFF2-40B4-BE49-F238E27FC236}">
                <a16:creationId xmlns:a16="http://schemas.microsoft.com/office/drawing/2014/main" id="{34B499CA-62D0-4047-BEB0-961BF6A78E72}"/>
              </a:ext>
            </a:extLst>
          </p:cNvPr>
          <p:cNvSpPr/>
          <p:nvPr/>
        </p:nvSpPr>
        <p:spPr>
          <a:xfrm>
            <a:off x="0" y="0"/>
            <a:ext cx="1297459" cy="2347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 name="Egyenes összekötő nyíllal 12">
            <a:extLst>
              <a:ext uri="{FF2B5EF4-FFF2-40B4-BE49-F238E27FC236}">
                <a16:creationId xmlns:a16="http://schemas.microsoft.com/office/drawing/2014/main" id="{ED460DDD-1522-43C8-A66D-285D546F1580}"/>
              </a:ext>
            </a:extLst>
          </p:cNvPr>
          <p:cNvCxnSpPr>
            <a:cxnSpLocks/>
          </p:cNvCxnSpPr>
          <p:nvPr/>
        </p:nvCxnSpPr>
        <p:spPr>
          <a:xfrm>
            <a:off x="1114244" y="234778"/>
            <a:ext cx="0" cy="25393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62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E7922A65-9ACD-4452-8274-DB73115BEBFB}"/>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09226"/>
            <a:ext cx="9144000" cy="1015239"/>
          </a:xfrm>
        </p:spPr>
        <p:txBody>
          <a:bodyPr>
            <a:normAutofit fontScale="90000"/>
          </a:bodyPr>
          <a:lstStyle/>
          <a:p>
            <a:pPr algn="ctr"/>
            <a:r>
              <a:rPr lang="hu-HU" sz="4200" b="1" dirty="0">
                <a:solidFill>
                  <a:prstClr val="white"/>
                </a:solidFill>
                <a:latin typeface="Calibri" panose="020F0502020204030204"/>
                <a:ea typeface="+mn-ea"/>
                <a:cs typeface="+mn-cs"/>
              </a:rPr>
              <a:t>Kromoszóma kép, gén melletti szekvenciák</a:t>
            </a:r>
          </a:p>
        </p:txBody>
      </p:sp>
      <p:sp>
        <p:nvSpPr>
          <p:cNvPr id="4" name="Dia számának helye 3"/>
          <p:cNvSpPr>
            <a:spLocks noGrp="1"/>
          </p:cNvSpPr>
          <p:nvPr>
            <p:ph type="sldNum" sz="quarter" idx="12"/>
          </p:nvPr>
        </p:nvSpPr>
        <p:spPr/>
        <p:txBody>
          <a:bodyPr/>
          <a:lstStyle/>
          <a:p>
            <a:fld id="{B48CF42F-E737-479F-9354-EBDC0BF117C6}" type="slidenum">
              <a:rPr lang="hu-HU" smtClean="0"/>
              <a:pPr/>
              <a:t>29</a:t>
            </a:fld>
            <a:endParaRPr lang="hu-HU"/>
          </a:p>
        </p:txBody>
      </p:sp>
      <p:pic>
        <p:nvPicPr>
          <p:cNvPr id="3" name="Kép 2">
            <a:extLst>
              <a:ext uri="{FF2B5EF4-FFF2-40B4-BE49-F238E27FC236}">
                <a16:creationId xmlns:a16="http://schemas.microsoft.com/office/drawing/2014/main" id="{D90F0FFC-A5DC-4B08-B48E-C06FDABE9001}"/>
              </a:ext>
            </a:extLst>
          </p:cNvPr>
          <p:cNvPicPr>
            <a:picLocks noChangeAspect="1"/>
          </p:cNvPicPr>
          <p:nvPr/>
        </p:nvPicPr>
        <p:blipFill>
          <a:blip r:embed="rId3"/>
          <a:stretch>
            <a:fillRect/>
          </a:stretch>
        </p:blipFill>
        <p:spPr>
          <a:xfrm>
            <a:off x="0" y="1252226"/>
            <a:ext cx="9144000" cy="5104125"/>
          </a:xfrm>
          <a:prstGeom prst="rect">
            <a:avLst/>
          </a:prstGeom>
        </p:spPr>
      </p:pic>
    </p:spTree>
    <p:extLst>
      <p:ext uri="{BB962C8B-B14F-4D97-AF65-F5344CB8AC3E}">
        <p14:creationId xmlns:p14="http://schemas.microsoft.com/office/powerpoint/2010/main" val="260230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369277" y="605896"/>
            <a:ext cx="2313633" cy="5646208"/>
          </a:xfrm>
        </p:spPr>
        <p:txBody>
          <a:bodyPr anchor="ctr">
            <a:normAutofit/>
          </a:bodyPr>
          <a:lstStyle/>
          <a:p>
            <a:r>
              <a:rPr lang="hu-HU" sz="3100" dirty="0">
                <a:solidFill>
                  <a:srgbClr val="FFFFFF"/>
                </a:solidFill>
              </a:rPr>
              <a:t>Kurzus információk</a:t>
            </a:r>
          </a:p>
        </p:txBody>
      </p:sp>
      <p:sp>
        <p:nvSpPr>
          <p:cNvPr id="13" name="Cím 15">
            <a:extLst>
              <a:ext uri="{FF2B5EF4-FFF2-40B4-BE49-F238E27FC236}">
                <a16:creationId xmlns:a16="http://schemas.microsoft.com/office/drawing/2014/main" id="{DA4EEE47-C6B7-4DA1-8BB3-DC11AFBEDF20}"/>
              </a:ext>
            </a:extLst>
          </p:cNvPr>
          <p:cNvSpPr txBox="1">
            <a:spLocks/>
          </p:cNvSpPr>
          <p:nvPr/>
        </p:nvSpPr>
        <p:spPr>
          <a:xfrm>
            <a:off x="0" y="1"/>
            <a:ext cx="9144000" cy="605896"/>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3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1" y="-11487"/>
            <a:ext cx="9143999"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400" b="1" i="0" u="none" strike="noStrike" kern="1200" cap="none" spc="0" normalizeH="0" baseline="0" noProof="0" dirty="0" err="1">
                <a:ln>
                  <a:noFill/>
                </a:ln>
                <a:solidFill>
                  <a:prstClr val="white"/>
                </a:solidFill>
                <a:effectLst/>
                <a:uLnTx/>
                <a:uFillTx/>
                <a:latin typeface="Calibri" panose="020F0502020204030204"/>
                <a:ea typeface="+mn-ea"/>
                <a:cs typeface="+mn-cs"/>
              </a:rPr>
              <a:t>UCSC</a:t>
            </a:r>
            <a:endPar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621495" y="3689208"/>
            <a:ext cx="815322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4" name="Kép 3">
            <a:extLst>
              <a:ext uri="{FF2B5EF4-FFF2-40B4-BE49-F238E27FC236}">
                <a16:creationId xmlns:a16="http://schemas.microsoft.com/office/drawing/2014/main" id="{D4C0C31A-D258-4809-87E6-A282E6440D43}"/>
              </a:ext>
            </a:extLst>
          </p:cNvPr>
          <p:cNvPicPr>
            <a:picLocks noChangeAspect="1"/>
          </p:cNvPicPr>
          <p:nvPr/>
        </p:nvPicPr>
        <p:blipFill>
          <a:blip r:embed="rId3"/>
          <a:stretch>
            <a:fillRect/>
          </a:stretch>
        </p:blipFill>
        <p:spPr>
          <a:xfrm>
            <a:off x="0" y="605895"/>
            <a:ext cx="9143999" cy="6263592"/>
          </a:xfrm>
          <a:prstGeom prst="rect">
            <a:avLst/>
          </a:prstGeom>
        </p:spPr>
      </p:pic>
    </p:spTree>
    <p:extLst>
      <p:ext uri="{BB962C8B-B14F-4D97-AF65-F5344CB8AC3E}">
        <p14:creationId xmlns:p14="http://schemas.microsoft.com/office/powerpoint/2010/main" val="3580145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B48CF42F-E737-479F-9354-EBDC0BF117C6}" type="slidenum">
              <a:rPr lang="hu-HU" smtClean="0"/>
              <a:pPr/>
              <a:t>30</a:t>
            </a:fld>
            <a:endParaRPr lang="hu-HU"/>
          </a:p>
        </p:txBody>
      </p:sp>
      <p:sp>
        <p:nvSpPr>
          <p:cNvPr id="7" name="Tartalom helye 6">
            <a:extLst>
              <a:ext uri="{FF2B5EF4-FFF2-40B4-BE49-F238E27FC236}">
                <a16:creationId xmlns:a16="http://schemas.microsoft.com/office/drawing/2014/main" id="{306980C9-B2BC-460F-843F-705EC6C62339}"/>
              </a:ext>
            </a:extLst>
          </p:cNvPr>
          <p:cNvSpPr>
            <a:spLocks noGrp="1"/>
          </p:cNvSpPr>
          <p:nvPr>
            <p:ph idx="1"/>
          </p:nvPr>
        </p:nvSpPr>
        <p:spPr/>
        <p:txBody>
          <a:bodyPr/>
          <a:lstStyle/>
          <a:p>
            <a:endParaRPr lang="hu-HU"/>
          </a:p>
        </p:txBody>
      </p:sp>
      <p:pic>
        <p:nvPicPr>
          <p:cNvPr id="8" name="Kép 7">
            <a:extLst>
              <a:ext uri="{FF2B5EF4-FFF2-40B4-BE49-F238E27FC236}">
                <a16:creationId xmlns:a16="http://schemas.microsoft.com/office/drawing/2014/main" id="{4ECDA8EF-79EE-469C-816B-E342159D706C}"/>
              </a:ext>
            </a:extLst>
          </p:cNvPr>
          <p:cNvPicPr>
            <a:picLocks noChangeAspect="1"/>
          </p:cNvPicPr>
          <p:nvPr/>
        </p:nvPicPr>
        <p:blipFill>
          <a:blip r:embed="rId3"/>
          <a:stretch>
            <a:fillRect/>
          </a:stretch>
        </p:blipFill>
        <p:spPr>
          <a:xfrm>
            <a:off x="555677" y="0"/>
            <a:ext cx="8032645" cy="6858000"/>
          </a:xfrm>
          <a:prstGeom prst="rect">
            <a:avLst/>
          </a:prstGeom>
        </p:spPr>
      </p:pic>
    </p:spTree>
    <p:extLst>
      <p:ext uri="{BB962C8B-B14F-4D97-AF65-F5344CB8AC3E}">
        <p14:creationId xmlns:p14="http://schemas.microsoft.com/office/powerpoint/2010/main" val="2881618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5">
            <a:extLst>
              <a:ext uri="{FF2B5EF4-FFF2-40B4-BE49-F238E27FC236}">
                <a16:creationId xmlns:a16="http://schemas.microsoft.com/office/drawing/2014/main" id="{05BE2416-8F79-4733-9723-2962177E60C7}"/>
              </a:ext>
            </a:extLst>
          </p:cNvPr>
          <p:cNvSpPr txBox="1">
            <a:spLocks/>
          </p:cNvSpPr>
          <p:nvPr/>
        </p:nvSpPr>
        <p:spPr>
          <a:xfrm>
            <a:off x="0" y="0"/>
            <a:ext cx="9144000" cy="92675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512253"/>
            <a:ext cx="9144000" cy="815940"/>
          </a:xfrm>
        </p:spPr>
        <p:txBody>
          <a:bodyPr>
            <a:noAutofit/>
          </a:bodyPr>
          <a:lstStyle/>
          <a:p>
            <a:pPr algn="ct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Szekvencia változások</a:t>
            </a:r>
            <a:br>
              <a:rPr lang="hu-HU" dirty="0"/>
            </a:br>
            <a:endParaRPr lang="hu-HU" dirty="0"/>
          </a:p>
        </p:txBody>
      </p:sp>
      <p:sp>
        <p:nvSpPr>
          <p:cNvPr id="3" name="Szöveg helye 2"/>
          <p:cNvSpPr>
            <a:spLocks noGrp="1"/>
          </p:cNvSpPr>
          <p:nvPr>
            <p:ph type="body"/>
          </p:nvPr>
        </p:nvSpPr>
        <p:spPr>
          <a:xfrm>
            <a:off x="208107" y="1136821"/>
            <a:ext cx="6340974" cy="5671751"/>
          </a:xfrm>
        </p:spPr>
        <p:txBody>
          <a:bodyPr>
            <a:noAutofit/>
          </a:bodyPr>
          <a:lstStyle/>
          <a:p>
            <a:pPr lvl="8">
              <a:spcBef>
                <a:spcPts val="544"/>
              </a:spcBef>
              <a:buFont typeface="Arial" pitchFamily="34" charset="0"/>
              <a:buChar char="•"/>
            </a:pPr>
            <a:r>
              <a:rPr lang="hu-HU" sz="2000" kern="1200" dirty="0">
                <a:solidFill>
                  <a:prstClr val="black"/>
                </a:solidFill>
                <a:effectLst>
                  <a:outerShdw blurRad="38100" dist="38100" dir="2700000" algn="tl">
                    <a:srgbClr val="000000">
                      <a:alpha val="43137"/>
                    </a:srgbClr>
                  </a:outerShdw>
                </a:effectLst>
                <a:latin typeface="Calibri" panose="020F0502020204030204"/>
              </a:rPr>
              <a:t> </a:t>
            </a:r>
            <a:r>
              <a:rPr lang="hu-HU" sz="2000" kern="1200" dirty="0" err="1">
                <a:solidFill>
                  <a:prstClr val="black"/>
                </a:solidFill>
                <a:effectLst>
                  <a:outerShdw blurRad="38100" dist="38100" dir="2700000" algn="tl">
                    <a:srgbClr val="000000">
                      <a:alpha val="43137"/>
                    </a:srgbClr>
                  </a:outerShdw>
                </a:effectLst>
                <a:latin typeface="Calibri" panose="020F0502020204030204"/>
              </a:rPr>
              <a:t>Inzerció</a:t>
            </a:r>
            <a:r>
              <a:rPr lang="hu-HU" sz="2000" kern="1200" dirty="0">
                <a:solidFill>
                  <a:prstClr val="black"/>
                </a:solidFill>
                <a:effectLst>
                  <a:outerShdw blurRad="38100" dist="38100" dir="2700000" algn="tl">
                    <a:srgbClr val="000000">
                      <a:alpha val="43137"/>
                    </a:srgbClr>
                  </a:outerShdw>
                </a:effectLst>
                <a:latin typeface="Calibri" panose="020F0502020204030204"/>
              </a:rPr>
              <a:t> : +</a:t>
            </a:r>
            <a:r>
              <a:rPr lang="hu-HU" sz="2000" kern="1200" dirty="0" err="1">
                <a:solidFill>
                  <a:prstClr val="black"/>
                </a:solidFill>
                <a:effectLst>
                  <a:outerShdw blurRad="38100" dist="38100" dir="2700000" algn="tl">
                    <a:srgbClr val="000000">
                      <a:alpha val="43137"/>
                    </a:srgbClr>
                  </a:outerShdw>
                </a:effectLst>
                <a:latin typeface="Calibri" panose="020F0502020204030204"/>
              </a:rPr>
              <a:t>bp</a:t>
            </a:r>
            <a:endParaRPr lang="hu-HU" sz="2000" kern="1200" dirty="0">
              <a:solidFill>
                <a:prstClr val="black"/>
              </a:solidFill>
              <a:effectLst>
                <a:outerShdw blurRad="38100" dist="38100" dir="2700000" algn="tl">
                  <a:srgbClr val="000000">
                    <a:alpha val="43137"/>
                  </a:srgbClr>
                </a:outerShdw>
              </a:effectLst>
              <a:latin typeface="Calibri" panose="020F0502020204030204"/>
            </a:endParaRPr>
          </a:p>
          <a:p>
            <a:pPr lvl="1">
              <a:spcBef>
                <a:spcPts val="544"/>
              </a:spcBef>
              <a:buFont typeface="Arial" pitchFamily="34" charset="0"/>
              <a:buChar char="•"/>
            </a:pPr>
            <a:r>
              <a:rPr lang="hu-HU" sz="2000" kern="1200" dirty="0">
                <a:solidFill>
                  <a:prstClr val="black"/>
                </a:solidFill>
                <a:effectLst>
                  <a:outerShdw blurRad="38100" dist="38100" dir="2700000" algn="tl">
                    <a:srgbClr val="000000">
                      <a:alpha val="43137"/>
                    </a:srgbClr>
                  </a:outerShdw>
                </a:effectLst>
                <a:latin typeface="Calibri" panose="020F0502020204030204"/>
              </a:rPr>
              <a:t> </a:t>
            </a:r>
            <a:r>
              <a:rPr lang="hu-HU" sz="2000" kern="1200" dirty="0" err="1">
                <a:solidFill>
                  <a:prstClr val="black"/>
                </a:solidFill>
                <a:effectLst>
                  <a:outerShdw blurRad="38100" dist="38100" dir="2700000" algn="tl">
                    <a:srgbClr val="000000">
                      <a:alpha val="43137"/>
                    </a:srgbClr>
                  </a:outerShdw>
                </a:effectLst>
                <a:latin typeface="Calibri" panose="020F0502020204030204"/>
              </a:rPr>
              <a:t>Deléció</a:t>
            </a:r>
            <a:r>
              <a:rPr lang="hu-HU" sz="2000" kern="1200" dirty="0">
                <a:solidFill>
                  <a:prstClr val="black"/>
                </a:solidFill>
                <a:effectLst>
                  <a:outerShdw blurRad="38100" dist="38100" dir="2700000" algn="tl">
                    <a:srgbClr val="000000">
                      <a:alpha val="43137"/>
                    </a:srgbClr>
                  </a:outerShdw>
                </a:effectLst>
                <a:latin typeface="Calibri" panose="020F0502020204030204"/>
              </a:rPr>
              <a:t> : -</a:t>
            </a:r>
            <a:r>
              <a:rPr lang="hu-HU" sz="2000" kern="1200" dirty="0" err="1">
                <a:solidFill>
                  <a:prstClr val="black"/>
                </a:solidFill>
                <a:effectLst>
                  <a:outerShdw blurRad="38100" dist="38100" dir="2700000" algn="tl">
                    <a:srgbClr val="000000">
                      <a:alpha val="43137"/>
                    </a:srgbClr>
                  </a:outerShdw>
                </a:effectLst>
                <a:latin typeface="Calibri" panose="020F0502020204030204"/>
              </a:rPr>
              <a:t>bp</a:t>
            </a:r>
            <a:endParaRPr lang="hu-HU" sz="2000" kern="1200" dirty="0">
              <a:solidFill>
                <a:prstClr val="black"/>
              </a:solidFill>
              <a:effectLst>
                <a:outerShdw blurRad="38100" dist="38100" dir="2700000" algn="tl">
                  <a:srgbClr val="000000">
                    <a:alpha val="43137"/>
                  </a:srgbClr>
                </a:outerShdw>
              </a:effectLst>
              <a:latin typeface="Calibri" panose="020F0502020204030204"/>
            </a:endParaRPr>
          </a:p>
          <a:p>
            <a:pPr lvl="1">
              <a:spcBef>
                <a:spcPts val="544"/>
              </a:spcBef>
              <a:buFont typeface="Arial" pitchFamily="34" charset="0"/>
              <a:buChar char="•"/>
            </a:pPr>
            <a:r>
              <a:rPr lang="hu-HU" sz="2000" kern="1200" dirty="0">
                <a:solidFill>
                  <a:prstClr val="black"/>
                </a:solidFill>
                <a:effectLst>
                  <a:outerShdw blurRad="38100" dist="38100" dir="2700000" algn="tl">
                    <a:srgbClr val="000000">
                      <a:alpha val="43137"/>
                    </a:srgbClr>
                  </a:outerShdw>
                </a:effectLst>
                <a:latin typeface="Calibri" panose="020F0502020204030204"/>
              </a:rPr>
              <a:t> </a:t>
            </a:r>
            <a:r>
              <a:rPr lang="hu-HU" sz="2000" kern="1200" dirty="0" err="1">
                <a:solidFill>
                  <a:prstClr val="black"/>
                </a:solidFill>
                <a:effectLst>
                  <a:outerShdw blurRad="38100" dist="38100" dir="2700000" algn="tl">
                    <a:srgbClr val="000000">
                      <a:alpha val="43137"/>
                    </a:srgbClr>
                  </a:outerShdw>
                </a:effectLst>
                <a:latin typeface="Calibri" panose="020F0502020204030204"/>
              </a:rPr>
              <a:t>Frame</a:t>
            </a:r>
            <a:r>
              <a:rPr lang="hu-HU" sz="2000" kern="1200" dirty="0">
                <a:solidFill>
                  <a:prstClr val="black"/>
                </a:solidFill>
                <a:effectLst>
                  <a:outerShdw blurRad="38100" dist="38100" dir="2700000" algn="tl">
                    <a:srgbClr val="000000">
                      <a:alpha val="43137"/>
                    </a:srgbClr>
                  </a:outerShdw>
                </a:effectLst>
                <a:latin typeface="Calibri" panose="020F0502020204030204"/>
              </a:rPr>
              <a:t>-shift; </a:t>
            </a:r>
            <a:r>
              <a:rPr lang="hu-HU" sz="2000" kern="1200" dirty="0" err="1">
                <a:solidFill>
                  <a:prstClr val="black"/>
                </a:solidFill>
                <a:effectLst>
                  <a:outerShdw blurRad="38100" dist="38100" dir="2700000" algn="tl">
                    <a:srgbClr val="000000">
                      <a:alpha val="43137"/>
                    </a:srgbClr>
                  </a:outerShdw>
                </a:effectLst>
                <a:latin typeface="Calibri" panose="020F0502020204030204"/>
              </a:rPr>
              <a:t>kereteltolásos</a:t>
            </a:r>
            <a:r>
              <a:rPr lang="hu-HU" sz="2000" kern="1200" dirty="0">
                <a:solidFill>
                  <a:prstClr val="black"/>
                </a:solidFill>
                <a:effectLst>
                  <a:outerShdw blurRad="38100" dist="38100" dir="2700000" algn="tl">
                    <a:srgbClr val="000000">
                      <a:alpha val="43137"/>
                    </a:srgbClr>
                  </a:outerShdw>
                </a:effectLst>
                <a:latin typeface="Calibri" panose="020F0502020204030204"/>
              </a:rPr>
              <a:t> mutáció : </a:t>
            </a:r>
          </a:p>
          <a:p>
            <a:pPr lvl="1">
              <a:spcBef>
                <a:spcPts val="544"/>
              </a:spcBef>
            </a:pPr>
            <a:r>
              <a:rPr lang="hu-HU" sz="2000" kern="1200" dirty="0">
                <a:solidFill>
                  <a:prstClr val="black"/>
                </a:solidFill>
                <a:effectLst>
                  <a:outerShdw blurRad="38100" dist="38100" dir="2700000" algn="tl">
                    <a:srgbClr val="000000">
                      <a:alpha val="43137"/>
                    </a:srgbClr>
                  </a:outerShdw>
                </a:effectLst>
                <a:latin typeface="Calibri" panose="020F0502020204030204"/>
              </a:rPr>
              <a:t>	</a:t>
            </a:r>
            <a:r>
              <a:rPr lang="hu-HU" kern="1200" dirty="0">
                <a:solidFill>
                  <a:prstClr val="black"/>
                </a:solidFill>
                <a:effectLst>
                  <a:outerShdw blurRad="38100" dist="38100" dir="2700000" algn="tl">
                    <a:srgbClr val="000000">
                      <a:alpha val="43137"/>
                    </a:srgbClr>
                  </a:outerShdw>
                </a:effectLst>
                <a:latin typeface="Calibri" panose="020F0502020204030204"/>
              </a:rPr>
              <a:t>NEM EGYENLŐ +/-3 </a:t>
            </a:r>
            <a:r>
              <a:rPr lang="hu-HU" kern="1200" dirty="0" err="1">
                <a:solidFill>
                  <a:prstClr val="black"/>
                </a:solidFill>
                <a:effectLst>
                  <a:outerShdw blurRad="38100" dist="38100" dir="2700000" algn="tl">
                    <a:srgbClr val="000000">
                      <a:alpha val="43137"/>
                    </a:srgbClr>
                  </a:outerShdw>
                </a:effectLst>
                <a:latin typeface="Calibri" panose="020F0502020204030204"/>
              </a:rPr>
              <a:t>bp</a:t>
            </a:r>
            <a:r>
              <a:rPr lang="hu-HU" kern="1200" dirty="0">
                <a:solidFill>
                  <a:prstClr val="black"/>
                </a:solidFill>
                <a:effectLst>
                  <a:outerShdw blurRad="38100" dist="38100" dir="2700000" algn="tl">
                    <a:srgbClr val="000000">
                      <a:alpha val="43137"/>
                    </a:srgbClr>
                  </a:outerShdw>
                </a:effectLst>
                <a:latin typeface="Calibri" panose="020F0502020204030204"/>
              </a:rPr>
              <a:t> egész szám többszöröse</a:t>
            </a:r>
          </a:p>
          <a:p>
            <a:pPr lvl="1">
              <a:spcBef>
                <a:spcPts val="544"/>
              </a:spcBef>
            </a:pPr>
            <a:r>
              <a:rPr lang="hu-HU" kern="1200" dirty="0">
                <a:solidFill>
                  <a:prstClr val="black"/>
                </a:solidFill>
                <a:effectLst>
                  <a:outerShdw blurRad="38100" dist="38100" dir="2700000" algn="tl">
                    <a:srgbClr val="000000">
                      <a:alpha val="43137"/>
                    </a:srgbClr>
                  </a:outerShdw>
                </a:effectLst>
                <a:latin typeface="Calibri" panose="020F0502020204030204"/>
              </a:rPr>
              <a:t>	=&gt; kódolt információ változás</a:t>
            </a:r>
          </a:p>
          <a:p>
            <a:pPr lvl="1">
              <a:spcBef>
                <a:spcPts val="544"/>
              </a:spcBef>
              <a:buFont typeface="Arial" pitchFamily="34" charset="0"/>
              <a:buChar char="•"/>
            </a:pPr>
            <a:r>
              <a:rPr lang="hu-HU" sz="2000" kern="1200" dirty="0">
                <a:solidFill>
                  <a:prstClr val="black"/>
                </a:solidFill>
                <a:effectLst>
                  <a:outerShdw blurRad="38100" dist="38100" dir="2700000" algn="tl">
                    <a:srgbClr val="000000">
                      <a:alpha val="43137"/>
                    </a:srgbClr>
                  </a:outerShdw>
                </a:effectLst>
                <a:latin typeface="Calibri" panose="020F0502020204030204"/>
              </a:rPr>
              <a:t> In </a:t>
            </a:r>
            <a:r>
              <a:rPr lang="hu-HU" sz="2000" kern="1200" dirty="0" err="1">
                <a:solidFill>
                  <a:prstClr val="black"/>
                </a:solidFill>
                <a:effectLst>
                  <a:outerShdw blurRad="38100" dist="38100" dir="2700000" algn="tl">
                    <a:srgbClr val="000000">
                      <a:alpha val="43137"/>
                    </a:srgbClr>
                  </a:outerShdw>
                </a:effectLst>
                <a:latin typeface="Calibri" panose="020F0502020204030204"/>
              </a:rPr>
              <a:t>frame</a:t>
            </a:r>
            <a:r>
              <a:rPr lang="hu-HU" sz="2000" kern="1200" dirty="0">
                <a:solidFill>
                  <a:prstClr val="black"/>
                </a:solidFill>
                <a:effectLst>
                  <a:outerShdw blurRad="38100" dist="38100" dir="2700000" algn="tl">
                    <a:srgbClr val="000000">
                      <a:alpha val="43137"/>
                    </a:srgbClr>
                  </a:outerShdw>
                </a:effectLst>
                <a:latin typeface="Calibri" panose="020F0502020204030204"/>
              </a:rPr>
              <a:t> mutáció: </a:t>
            </a:r>
          </a:p>
          <a:p>
            <a:pPr lvl="1">
              <a:spcBef>
                <a:spcPts val="544"/>
              </a:spcBef>
            </a:pPr>
            <a:r>
              <a:rPr lang="hu-HU" sz="2000" kern="1200" dirty="0">
                <a:solidFill>
                  <a:prstClr val="black"/>
                </a:solidFill>
                <a:effectLst>
                  <a:outerShdw blurRad="38100" dist="38100" dir="2700000" algn="tl">
                    <a:srgbClr val="000000">
                      <a:alpha val="43137"/>
                    </a:srgbClr>
                  </a:outerShdw>
                </a:effectLst>
                <a:latin typeface="Calibri" panose="020F0502020204030204"/>
              </a:rPr>
              <a:t>	</a:t>
            </a:r>
            <a:r>
              <a:rPr lang="hu-HU" kern="1200" dirty="0">
                <a:solidFill>
                  <a:prstClr val="black"/>
                </a:solidFill>
                <a:effectLst>
                  <a:outerShdw blurRad="38100" dist="38100" dir="2700000" algn="tl">
                    <a:srgbClr val="000000">
                      <a:alpha val="43137"/>
                    </a:srgbClr>
                  </a:outerShdw>
                </a:effectLst>
                <a:latin typeface="Calibri" panose="020F0502020204030204"/>
              </a:rPr>
              <a:t>EGYENLŐ +/-3 </a:t>
            </a:r>
            <a:r>
              <a:rPr lang="hu-HU" kern="1200" dirty="0" err="1">
                <a:solidFill>
                  <a:prstClr val="black"/>
                </a:solidFill>
                <a:effectLst>
                  <a:outerShdw blurRad="38100" dist="38100" dir="2700000" algn="tl">
                    <a:srgbClr val="000000">
                      <a:alpha val="43137"/>
                    </a:srgbClr>
                  </a:outerShdw>
                </a:effectLst>
                <a:latin typeface="Calibri" panose="020F0502020204030204"/>
              </a:rPr>
              <a:t>bp</a:t>
            </a:r>
            <a:r>
              <a:rPr lang="hu-HU" kern="1200" dirty="0">
                <a:solidFill>
                  <a:prstClr val="black"/>
                </a:solidFill>
                <a:effectLst>
                  <a:outerShdw blurRad="38100" dist="38100" dir="2700000" algn="tl">
                    <a:srgbClr val="000000">
                      <a:alpha val="43137"/>
                    </a:srgbClr>
                  </a:outerShdw>
                </a:effectLst>
                <a:latin typeface="Calibri" panose="020F0502020204030204"/>
              </a:rPr>
              <a:t> egész szám többszöröse</a:t>
            </a:r>
          </a:p>
          <a:p>
            <a:pPr lvl="1">
              <a:spcBef>
                <a:spcPts val="544"/>
              </a:spcBef>
            </a:pPr>
            <a:r>
              <a:rPr lang="hu-HU" kern="1200" dirty="0">
                <a:solidFill>
                  <a:prstClr val="black"/>
                </a:solidFill>
                <a:effectLst>
                  <a:outerShdw blurRad="38100" dist="38100" dir="2700000" algn="tl">
                    <a:srgbClr val="000000">
                      <a:alpha val="43137"/>
                    </a:srgbClr>
                  </a:outerShdw>
                </a:effectLst>
                <a:latin typeface="Calibri" panose="020F0502020204030204"/>
              </a:rPr>
              <a:t> 	=&gt; csak az érintett szakasz információtartalma változik</a:t>
            </a:r>
          </a:p>
          <a:p>
            <a:pPr lvl="1">
              <a:spcBef>
                <a:spcPts val="544"/>
              </a:spcBef>
              <a:buFont typeface="Arial" pitchFamily="34" charset="0"/>
              <a:buChar char="•"/>
            </a:pPr>
            <a:r>
              <a:rPr lang="hu-HU" sz="2000" kern="1200" dirty="0">
                <a:solidFill>
                  <a:prstClr val="black"/>
                </a:solidFill>
                <a:effectLst>
                  <a:outerShdw blurRad="38100" dist="38100" dir="2700000" algn="tl">
                    <a:srgbClr val="000000">
                      <a:alpha val="43137"/>
                    </a:srgbClr>
                  </a:outerShdw>
                </a:effectLst>
                <a:latin typeface="Calibri" panose="020F0502020204030204"/>
              </a:rPr>
              <a:t> Szubsztitúció</a:t>
            </a:r>
            <a:r>
              <a:rPr lang="hu-HU" kern="1200" dirty="0">
                <a:solidFill>
                  <a:prstClr val="black"/>
                </a:solidFill>
                <a:effectLst>
                  <a:outerShdw blurRad="38100" dist="38100" dir="2700000" algn="tl">
                    <a:srgbClr val="000000">
                      <a:alpha val="43137"/>
                    </a:srgbClr>
                  </a:outerShdw>
                </a:effectLst>
                <a:latin typeface="Calibri" panose="020F0502020204030204"/>
              </a:rPr>
              <a:t>:  (SNP </a:t>
            </a:r>
            <a:r>
              <a:rPr lang="hu-HU" kern="1200" dirty="0" err="1">
                <a:solidFill>
                  <a:prstClr val="black"/>
                </a:solidFill>
                <a:effectLst>
                  <a:outerShdw blurRad="38100" dist="38100" dir="2700000" algn="tl">
                    <a:srgbClr val="000000">
                      <a:alpha val="43137"/>
                    </a:srgbClr>
                  </a:outerShdw>
                </a:effectLst>
                <a:latin typeface="Calibri" panose="020F0502020204030204"/>
              </a:rPr>
              <a:t>single</a:t>
            </a:r>
            <a:r>
              <a:rPr lang="hu-HU" kern="1200" dirty="0">
                <a:solidFill>
                  <a:prstClr val="black"/>
                </a:solidFill>
                <a:effectLst>
                  <a:outerShdw blurRad="38100" dist="38100" dir="2700000" algn="tl">
                    <a:srgbClr val="000000">
                      <a:alpha val="43137"/>
                    </a:srgbClr>
                  </a:outerShdw>
                </a:effectLst>
                <a:latin typeface="Calibri" panose="020F0502020204030204"/>
              </a:rPr>
              <a:t> </a:t>
            </a:r>
            <a:r>
              <a:rPr lang="hu-HU" kern="1200" dirty="0" err="1">
                <a:solidFill>
                  <a:prstClr val="black"/>
                </a:solidFill>
                <a:effectLst>
                  <a:outerShdw blurRad="38100" dist="38100" dir="2700000" algn="tl">
                    <a:srgbClr val="000000">
                      <a:alpha val="43137"/>
                    </a:srgbClr>
                  </a:outerShdw>
                </a:effectLst>
                <a:latin typeface="Calibri" panose="020F0502020204030204"/>
              </a:rPr>
              <a:t>nucleotide</a:t>
            </a:r>
            <a:r>
              <a:rPr lang="hu-HU" kern="1200" dirty="0">
                <a:solidFill>
                  <a:prstClr val="black"/>
                </a:solidFill>
                <a:effectLst>
                  <a:outerShdw blurRad="38100" dist="38100" dir="2700000" algn="tl">
                    <a:srgbClr val="000000">
                      <a:alpha val="43137"/>
                    </a:srgbClr>
                  </a:outerShdw>
                </a:effectLst>
                <a:latin typeface="Calibri" panose="020F0502020204030204"/>
              </a:rPr>
              <a:t> </a:t>
            </a:r>
            <a:r>
              <a:rPr lang="hu-HU" kern="1200" dirty="0" err="1">
                <a:solidFill>
                  <a:prstClr val="black"/>
                </a:solidFill>
                <a:effectLst>
                  <a:outerShdw blurRad="38100" dist="38100" dir="2700000" algn="tl">
                    <a:srgbClr val="000000">
                      <a:alpha val="43137"/>
                    </a:srgbClr>
                  </a:outerShdw>
                </a:effectLst>
                <a:latin typeface="Calibri" panose="020F0502020204030204"/>
              </a:rPr>
              <a:t>polimorphism</a:t>
            </a:r>
            <a:r>
              <a:rPr lang="hu-HU" kern="1200" dirty="0">
                <a:solidFill>
                  <a:prstClr val="black"/>
                </a:solidFill>
                <a:effectLst>
                  <a:outerShdw blurRad="38100" dist="38100" dir="2700000" algn="tl">
                    <a:srgbClr val="000000">
                      <a:alpha val="43137"/>
                    </a:srgbClr>
                  </a:outerShdw>
                </a:effectLst>
                <a:latin typeface="Calibri" panose="020F0502020204030204"/>
              </a:rPr>
              <a:t>, mutáció)</a:t>
            </a:r>
          </a:p>
          <a:p>
            <a:pPr lvl="8">
              <a:spcBef>
                <a:spcPts val="544"/>
              </a:spcBef>
              <a:buFont typeface="Wingdings" pitchFamily="2" charset="2"/>
              <a:buChar char="ü"/>
            </a:pPr>
            <a:r>
              <a:rPr lang="hu-HU" sz="2000" kern="1200" dirty="0" err="1">
                <a:solidFill>
                  <a:prstClr val="black"/>
                </a:solidFill>
                <a:effectLst>
                  <a:outerShdw blurRad="38100" dist="38100" dir="2700000" algn="tl">
                    <a:srgbClr val="000000">
                      <a:alpha val="43137"/>
                    </a:srgbClr>
                  </a:outerShdw>
                </a:effectLst>
                <a:latin typeface="Calibri" panose="020F0502020204030204"/>
              </a:rPr>
              <a:t>tranzíció</a:t>
            </a:r>
            <a:r>
              <a:rPr lang="hu-HU" sz="2000" kern="1200" dirty="0">
                <a:solidFill>
                  <a:prstClr val="black"/>
                </a:solidFill>
                <a:effectLst>
                  <a:outerShdw blurRad="38100" dist="38100" dir="2700000" algn="tl">
                    <a:srgbClr val="000000">
                      <a:alpha val="43137"/>
                    </a:srgbClr>
                  </a:outerShdw>
                </a:effectLst>
                <a:latin typeface="Calibri" panose="020F0502020204030204"/>
              </a:rPr>
              <a:t>: A&lt;-&gt;G; C&lt;-&gt;T</a:t>
            </a:r>
          </a:p>
          <a:p>
            <a:pPr lvl="3">
              <a:spcBef>
                <a:spcPts val="544"/>
              </a:spcBef>
              <a:buFont typeface="Wingdings" pitchFamily="2" charset="2"/>
              <a:buChar char="ü"/>
            </a:pPr>
            <a:r>
              <a:rPr lang="hu-HU" sz="2000" kern="1200" dirty="0">
                <a:solidFill>
                  <a:prstClr val="black"/>
                </a:solidFill>
                <a:effectLst>
                  <a:outerShdw blurRad="38100" dist="38100" dir="2700000" algn="tl">
                    <a:srgbClr val="000000">
                      <a:alpha val="43137"/>
                    </a:srgbClr>
                  </a:outerShdw>
                </a:effectLst>
                <a:latin typeface="Calibri" panose="020F0502020204030204"/>
              </a:rPr>
              <a:t>transzverzió: A&lt;-&gt;C/T; G&lt;-&gt; C/T</a:t>
            </a:r>
          </a:p>
          <a:p>
            <a:pPr lvl="1">
              <a:spcBef>
                <a:spcPts val="544"/>
              </a:spcBef>
            </a:pPr>
            <a:r>
              <a:rPr lang="hu-HU" sz="2000" kern="1200" dirty="0">
                <a:solidFill>
                  <a:prstClr val="black"/>
                </a:solidFill>
                <a:effectLst>
                  <a:outerShdw blurRad="38100" dist="38100" dir="2700000" algn="tl">
                    <a:srgbClr val="000000">
                      <a:alpha val="43137"/>
                    </a:srgbClr>
                  </a:outerShdw>
                </a:effectLst>
                <a:latin typeface="Calibri" panose="020F0502020204030204"/>
              </a:rPr>
              <a:t>=&gt;</a:t>
            </a:r>
            <a:r>
              <a:rPr lang="hu-HU" sz="2000" kern="1200" dirty="0" err="1">
                <a:solidFill>
                  <a:prstClr val="black"/>
                </a:solidFill>
                <a:effectLst>
                  <a:outerShdw blurRad="38100" dist="38100" dir="2700000" algn="tl">
                    <a:srgbClr val="000000">
                      <a:alpha val="43137"/>
                    </a:srgbClr>
                  </a:outerShdw>
                </a:effectLst>
                <a:latin typeface="Calibri" panose="020F0502020204030204"/>
              </a:rPr>
              <a:t>misszensz</a:t>
            </a:r>
            <a:r>
              <a:rPr lang="hu-HU" sz="2000" kern="1200" dirty="0">
                <a:solidFill>
                  <a:prstClr val="black"/>
                </a:solidFill>
                <a:effectLst>
                  <a:outerShdw blurRad="38100" dist="38100" dir="2700000" algn="tl">
                    <a:srgbClr val="000000">
                      <a:alpha val="43137"/>
                    </a:srgbClr>
                  </a:outerShdw>
                </a:effectLst>
                <a:latin typeface="Calibri" panose="020F0502020204030204"/>
              </a:rPr>
              <a:t>: </a:t>
            </a:r>
            <a:r>
              <a:rPr lang="hu-HU" sz="2000" kern="1200" dirty="0" err="1">
                <a:solidFill>
                  <a:prstClr val="black"/>
                </a:solidFill>
                <a:effectLst>
                  <a:outerShdw blurRad="38100" dist="38100" dir="2700000" algn="tl">
                    <a:srgbClr val="000000">
                      <a:alpha val="43137"/>
                    </a:srgbClr>
                  </a:outerShdw>
                </a:effectLst>
                <a:latin typeface="Calibri" panose="020F0502020204030204"/>
              </a:rPr>
              <a:t>kodon</a:t>
            </a:r>
            <a:r>
              <a:rPr lang="hu-HU" sz="2000" kern="1200" dirty="0">
                <a:solidFill>
                  <a:prstClr val="black"/>
                </a:solidFill>
                <a:effectLst>
                  <a:outerShdw blurRad="38100" dist="38100" dir="2700000" algn="tl">
                    <a:srgbClr val="000000">
                      <a:alpha val="43137"/>
                    </a:srgbClr>
                  </a:outerShdw>
                </a:effectLst>
                <a:latin typeface="Calibri" panose="020F0502020204030204"/>
              </a:rPr>
              <a:t> változás -&gt; aminosav csere</a:t>
            </a:r>
          </a:p>
          <a:p>
            <a:pPr lvl="1">
              <a:spcBef>
                <a:spcPts val="544"/>
              </a:spcBef>
            </a:pPr>
            <a:r>
              <a:rPr lang="hu-HU" sz="2000" kern="1200" dirty="0">
                <a:solidFill>
                  <a:prstClr val="black"/>
                </a:solidFill>
                <a:effectLst>
                  <a:outerShdw blurRad="38100" dist="38100" dir="2700000" algn="tl">
                    <a:srgbClr val="000000">
                      <a:alpha val="43137"/>
                    </a:srgbClr>
                  </a:outerShdw>
                </a:effectLst>
                <a:latin typeface="Calibri" panose="020F0502020204030204"/>
              </a:rPr>
              <a:t>=&gt;nonszensz: stop </a:t>
            </a:r>
            <a:r>
              <a:rPr lang="hu-HU" sz="2000" kern="1200" dirty="0" err="1">
                <a:solidFill>
                  <a:prstClr val="black"/>
                </a:solidFill>
                <a:effectLst>
                  <a:outerShdw blurRad="38100" dist="38100" dir="2700000" algn="tl">
                    <a:srgbClr val="000000">
                      <a:alpha val="43137"/>
                    </a:srgbClr>
                  </a:outerShdw>
                </a:effectLst>
                <a:latin typeface="Calibri" panose="020F0502020204030204"/>
              </a:rPr>
              <a:t>kodon</a:t>
            </a:r>
            <a:r>
              <a:rPr lang="hu-HU" sz="2000" kern="1200" dirty="0">
                <a:solidFill>
                  <a:prstClr val="black"/>
                </a:solidFill>
                <a:effectLst>
                  <a:outerShdw blurRad="38100" dist="38100" dir="2700000" algn="tl">
                    <a:srgbClr val="000000">
                      <a:alpha val="43137"/>
                    </a:srgbClr>
                  </a:outerShdw>
                </a:effectLst>
                <a:latin typeface="Calibri" panose="020F0502020204030204"/>
              </a:rPr>
              <a:t> beépülés</a:t>
            </a:r>
          </a:p>
          <a:p>
            <a:pPr lvl="1">
              <a:spcBef>
                <a:spcPts val="544"/>
              </a:spcBef>
            </a:pPr>
            <a:r>
              <a:rPr lang="hu-HU" sz="2000" kern="1200" dirty="0">
                <a:solidFill>
                  <a:prstClr val="black"/>
                </a:solidFill>
                <a:effectLst>
                  <a:outerShdw blurRad="38100" dist="38100" dir="2700000" algn="tl">
                    <a:srgbClr val="000000">
                      <a:alpha val="43137"/>
                    </a:srgbClr>
                  </a:outerShdw>
                </a:effectLst>
                <a:latin typeface="Calibri" panose="020F0502020204030204"/>
              </a:rPr>
              <a:t>=&gt;csendes: </a:t>
            </a:r>
            <a:r>
              <a:rPr lang="es-ES" sz="2000" kern="1200" dirty="0">
                <a:solidFill>
                  <a:prstClr val="black"/>
                </a:solidFill>
                <a:effectLst>
                  <a:outerShdw blurRad="38100" dist="38100" dir="2700000" algn="tl">
                    <a:srgbClr val="000000">
                      <a:alpha val="43137"/>
                    </a:srgbClr>
                  </a:outerShdw>
                </a:effectLst>
                <a:latin typeface="Calibri" panose="020F0502020204030204"/>
              </a:rPr>
              <a:t>a kodonban változás, </a:t>
            </a:r>
            <a:r>
              <a:rPr lang="hu-HU" sz="2000" kern="1200" dirty="0">
                <a:solidFill>
                  <a:prstClr val="black"/>
                </a:solidFill>
                <a:effectLst>
                  <a:outerShdw blurRad="38100" dist="38100" dir="2700000" algn="tl">
                    <a:srgbClr val="000000">
                      <a:alpha val="43137"/>
                    </a:srgbClr>
                  </a:outerShdw>
                </a:effectLst>
                <a:latin typeface="Calibri" panose="020F0502020204030204"/>
              </a:rPr>
              <a:t>DE</a:t>
            </a:r>
            <a:r>
              <a:rPr lang="es-ES" sz="2000" kern="1200" dirty="0">
                <a:solidFill>
                  <a:prstClr val="black"/>
                </a:solidFill>
                <a:effectLst>
                  <a:outerShdw blurRad="38100" dist="38100" dir="2700000" algn="tl">
                    <a:srgbClr val="000000">
                      <a:alpha val="43137"/>
                    </a:srgbClr>
                  </a:outerShdw>
                </a:effectLst>
                <a:latin typeface="Calibri" panose="020F0502020204030204"/>
              </a:rPr>
              <a:t> fehérjébe u</a:t>
            </a:r>
            <a:r>
              <a:rPr lang="hu-HU" sz="2000" kern="1200" dirty="0">
                <a:solidFill>
                  <a:prstClr val="black"/>
                </a:solidFill>
                <a:effectLst>
                  <a:outerShdw blurRad="38100" dist="38100" dir="2700000" algn="tl">
                    <a:srgbClr val="000000">
                      <a:alpha val="43137"/>
                    </a:srgbClr>
                  </a:outerShdw>
                </a:effectLst>
                <a:latin typeface="Calibri" panose="020F0502020204030204"/>
              </a:rPr>
              <a:t>.</a:t>
            </a:r>
            <a:r>
              <a:rPr lang="es-ES" sz="2000" kern="1200" dirty="0">
                <a:solidFill>
                  <a:prstClr val="black"/>
                </a:solidFill>
                <a:effectLst>
                  <a:outerShdw blurRad="38100" dist="38100" dir="2700000" algn="tl">
                    <a:srgbClr val="000000">
                      <a:alpha val="43137"/>
                    </a:srgbClr>
                  </a:outerShdw>
                </a:effectLst>
                <a:latin typeface="Calibri" panose="020F0502020204030204"/>
              </a:rPr>
              <a:t>az az</a:t>
            </a:r>
            <a:r>
              <a:rPr lang="hu-HU" sz="2000" kern="1200" dirty="0">
                <a:solidFill>
                  <a:prstClr val="black"/>
                </a:solidFill>
                <a:effectLst>
                  <a:outerShdw blurRad="38100" dist="38100" dir="2700000" algn="tl">
                    <a:srgbClr val="000000">
                      <a:alpha val="43137"/>
                    </a:srgbClr>
                  </a:outerShdw>
                </a:effectLst>
                <a:latin typeface="Calibri" panose="020F0502020204030204"/>
              </a:rPr>
              <a:t> </a:t>
            </a:r>
            <a:r>
              <a:rPr lang="es-ES" sz="2000" kern="1200" dirty="0">
                <a:solidFill>
                  <a:prstClr val="black"/>
                </a:solidFill>
                <a:effectLst>
                  <a:outerShdw blurRad="38100" dist="38100" dir="2700000" algn="tl">
                    <a:srgbClr val="000000">
                      <a:alpha val="43137"/>
                    </a:srgbClr>
                  </a:outerShdw>
                </a:effectLst>
                <a:latin typeface="Calibri" panose="020F0502020204030204"/>
              </a:rPr>
              <a:t>aminosav épül be</a:t>
            </a:r>
            <a:endParaRPr lang="hu-HU" sz="2000" kern="1200" dirty="0">
              <a:solidFill>
                <a:prstClr val="black"/>
              </a:solidFill>
              <a:effectLst>
                <a:outerShdw blurRad="38100" dist="38100" dir="2700000" algn="tl">
                  <a:srgbClr val="000000">
                    <a:alpha val="43137"/>
                  </a:srgbClr>
                </a:outerShdw>
              </a:effectLst>
              <a:latin typeface="Calibri" panose="020F0502020204030204"/>
            </a:endParaRPr>
          </a:p>
          <a:p>
            <a:pPr lvl="8">
              <a:spcBef>
                <a:spcPts val="544"/>
              </a:spcBef>
            </a:pPr>
            <a:endParaRPr lang="hu-HU" sz="2400"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a:p>
            <a:pPr lvl="8">
              <a:spcBef>
                <a:spcPts val="544"/>
              </a:spcBef>
            </a:pPr>
            <a:endParaRPr lang="hu-HU"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5" name="Szövegdoboz 4">
            <a:extLst>
              <a:ext uri="{FF2B5EF4-FFF2-40B4-BE49-F238E27FC236}">
                <a16:creationId xmlns:a16="http://schemas.microsoft.com/office/drawing/2014/main" id="{A33C3579-E83C-49C3-AE6D-258C948F48F8}"/>
              </a:ext>
            </a:extLst>
          </p:cNvPr>
          <p:cNvSpPr txBox="1"/>
          <p:nvPr/>
        </p:nvSpPr>
        <p:spPr>
          <a:xfrm>
            <a:off x="6710642" y="1439010"/>
            <a:ext cx="2433358" cy="2062103"/>
          </a:xfrm>
          <a:prstGeom prst="rect">
            <a:avLst/>
          </a:prstGeom>
          <a:noFill/>
        </p:spPr>
        <p:txBody>
          <a:bodyPr wrap="none" rtlCol="0">
            <a:spAutoFit/>
          </a:bodyPr>
          <a:lstStyle/>
          <a:p>
            <a:r>
              <a:rPr lang="hu-HU" sz="2000" dirty="0">
                <a:solidFill>
                  <a:prstClr val="black"/>
                </a:solidFill>
                <a:effectLst>
                  <a:outerShdw blurRad="38100" dist="38100" dir="2700000" algn="tl">
                    <a:srgbClr val="000000">
                      <a:alpha val="43137"/>
                    </a:srgbClr>
                  </a:outerShdw>
                </a:effectLst>
                <a:latin typeface="Calibri" panose="020F0502020204030204"/>
              </a:rPr>
              <a:t>CNV:</a:t>
            </a:r>
          </a:p>
          <a:p>
            <a:r>
              <a:rPr lang="hu-HU" dirty="0" err="1">
                <a:solidFill>
                  <a:prstClr val="black"/>
                </a:solidFill>
                <a:effectLst>
                  <a:outerShdw blurRad="38100" dist="38100" dir="2700000" algn="tl">
                    <a:srgbClr val="000000">
                      <a:alpha val="43137"/>
                    </a:srgbClr>
                  </a:outerShdw>
                </a:effectLst>
                <a:latin typeface="Calibri" panose="020F0502020204030204"/>
              </a:rPr>
              <a:t>Copy</a:t>
            </a:r>
            <a:r>
              <a:rPr lang="hu-HU" dirty="0">
                <a:solidFill>
                  <a:prstClr val="black"/>
                </a:solidFill>
                <a:effectLst>
                  <a:outerShdw blurRad="38100" dist="38100" dir="2700000" algn="tl">
                    <a:srgbClr val="000000">
                      <a:alpha val="43137"/>
                    </a:srgbClr>
                  </a:outerShdw>
                </a:effectLst>
                <a:latin typeface="Calibri" panose="020F0502020204030204"/>
              </a:rPr>
              <a:t> </a:t>
            </a:r>
            <a:r>
              <a:rPr lang="hu-HU" dirty="0" err="1">
                <a:solidFill>
                  <a:prstClr val="black"/>
                </a:solidFill>
                <a:effectLst>
                  <a:outerShdw blurRad="38100" dist="38100" dir="2700000" algn="tl">
                    <a:srgbClr val="000000">
                      <a:alpha val="43137"/>
                    </a:srgbClr>
                  </a:outerShdw>
                </a:effectLst>
                <a:latin typeface="Calibri" panose="020F0502020204030204"/>
              </a:rPr>
              <a:t>number</a:t>
            </a:r>
            <a:r>
              <a:rPr lang="hu-HU" dirty="0">
                <a:solidFill>
                  <a:prstClr val="black"/>
                </a:solidFill>
                <a:effectLst>
                  <a:outerShdw blurRad="38100" dist="38100" dir="2700000" algn="tl">
                    <a:srgbClr val="000000">
                      <a:alpha val="43137"/>
                    </a:srgbClr>
                  </a:outerShdw>
                </a:effectLst>
                <a:latin typeface="Calibri" panose="020F0502020204030204"/>
              </a:rPr>
              <a:t> </a:t>
            </a:r>
            <a:r>
              <a:rPr lang="hu-HU" dirty="0" err="1">
                <a:solidFill>
                  <a:prstClr val="black"/>
                </a:solidFill>
                <a:effectLst>
                  <a:outerShdw blurRad="38100" dist="38100" dir="2700000" algn="tl">
                    <a:srgbClr val="000000">
                      <a:alpha val="43137"/>
                    </a:srgbClr>
                  </a:outerShdw>
                </a:effectLst>
                <a:latin typeface="Calibri" panose="020F0502020204030204"/>
              </a:rPr>
              <a:t>variation</a:t>
            </a:r>
            <a:r>
              <a:rPr lang="hu-HU" dirty="0">
                <a:solidFill>
                  <a:prstClr val="black"/>
                </a:solidFill>
                <a:effectLst>
                  <a:outerShdw blurRad="38100" dist="38100" dir="2700000" algn="tl">
                    <a:srgbClr val="000000">
                      <a:alpha val="43137"/>
                    </a:srgbClr>
                  </a:outerShdw>
                </a:effectLst>
                <a:latin typeface="Calibri" panose="020F0502020204030204"/>
              </a:rPr>
              <a:t>,</a:t>
            </a:r>
          </a:p>
          <a:p>
            <a:r>
              <a:rPr lang="hu-HU" dirty="0">
                <a:solidFill>
                  <a:prstClr val="black"/>
                </a:solidFill>
                <a:effectLst>
                  <a:outerShdw blurRad="38100" dist="38100" dir="2700000" algn="tl">
                    <a:srgbClr val="000000">
                      <a:alpha val="43137"/>
                    </a:srgbClr>
                  </a:outerShdw>
                </a:effectLst>
                <a:latin typeface="Calibri" panose="020F0502020204030204"/>
              </a:rPr>
              <a:t>Strukturális variáns</a:t>
            </a:r>
          </a:p>
          <a:p>
            <a:r>
              <a:rPr lang="hu-HU" dirty="0">
                <a:solidFill>
                  <a:prstClr val="black"/>
                </a:solidFill>
                <a:effectLst>
                  <a:outerShdw blurRad="38100" dist="38100" dir="2700000" algn="tl">
                    <a:srgbClr val="000000">
                      <a:alpha val="43137"/>
                    </a:srgbClr>
                  </a:outerShdw>
                </a:effectLst>
                <a:latin typeface="Calibri" panose="020F0502020204030204"/>
              </a:rPr>
              <a:t>ismétlődő szakaszok</a:t>
            </a:r>
          </a:p>
          <a:p>
            <a:r>
              <a:rPr lang="hu-HU" dirty="0">
                <a:solidFill>
                  <a:prstClr val="black"/>
                </a:solidFill>
                <a:effectLst>
                  <a:outerShdw blurRad="38100" dist="38100" dir="2700000" algn="tl">
                    <a:srgbClr val="000000">
                      <a:alpha val="43137"/>
                    </a:srgbClr>
                  </a:outerShdw>
                </a:effectLst>
                <a:latin typeface="Calibri" panose="020F0502020204030204"/>
              </a:rPr>
              <a:t>eltérő kópiaszáma </a:t>
            </a:r>
          </a:p>
          <a:p>
            <a:r>
              <a:rPr lang="hu-HU" dirty="0">
                <a:solidFill>
                  <a:prstClr val="black"/>
                </a:solidFill>
                <a:effectLst>
                  <a:outerShdw blurRad="38100" dist="38100" dir="2700000" algn="tl">
                    <a:srgbClr val="000000">
                      <a:alpha val="43137"/>
                    </a:srgbClr>
                  </a:outerShdw>
                </a:effectLst>
                <a:latin typeface="Calibri" panose="020F0502020204030204"/>
              </a:rPr>
              <a:t>a populáción belül</a:t>
            </a:r>
          </a:p>
          <a:p>
            <a:endParaRPr lang="hu-HU" dirty="0"/>
          </a:p>
        </p:txBody>
      </p:sp>
      <p:pic>
        <p:nvPicPr>
          <p:cNvPr id="6" name="Kép 5">
            <a:extLst>
              <a:ext uri="{FF2B5EF4-FFF2-40B4-BE49-F238E27FC236}">
                <a16:creationId xmlns:a16="http://schemas.microsoft.com/office/drawing/2014/main" id="{B68EC3DF-73A6-4185-9578-49B1FFD54DD5}"/>
              </a:ext>
            </a:extLst>
          </p:cNvPr>
          <p:cNvPicPr>
            <a:picLocks noChangeAspect="1"/>
          </p:cNvPicPr>
          <p:nvPr/>
        </p:nvPicPr>
        <p:blipFill>
          <a:blip r:embed="rId3"/>
          <a:stretch>
            <a:fillRect/>
          </a:stretch>
        </p:blipFill>
        <p:spPr>
          <a:xfrm>
            <a:off x="6896844" y="3300944"/>
            <a:ext cx="2247156" cy="355705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7C83A435-BD31-4E96-9B51-6C8508FAEF11}"/>
              </a:ext>
            </a:extLst>
          </p:cNvPr>
          <p:cNvSpPr txBox="1">
            <a:spLocks/>
          </p:cNvSpPr>
          <p:nvPr/>
        </p:nvSpPr>
        <p:spPr>
          <a:xfrm>
            <a:off x="0" y="0"/>
            <a:ext cx="9144000" cy="80318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ctrTitle"/>
          </p:nvPr>
        </p:nvSpPr>
        <p:spPr>
          <a:xfrm>
            <a:off x="10073" y="-86537"/>
            <a:ext cx="9144000" cy="889688"/>
          </a:xfrm>
        </p:spPr>
        <p:txBody>
          <a:bodyPr>
            <a:normAutofit/>
          </a:bodyPr>
          <a:lstStyle/>
          <a:p>
            <a:pPr algn="ctr"/>
            <a:r>
              <a:rPr lang="hu-HU" sz="44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Configure</a:t>
            </a:r>
            <a:r>
              <a:rPr lang="hu-HU" sz="44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sz="44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this</a:t>
            </a:r>
            <a:r>
              <a:rPr lang="hu-HU" sz="44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sz="44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page</a:t>
            </a:r>
            <a:endParaRPr lang="hu-HU" sz="44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endParaRPr>
          </a:p>
        </p:txBody>
      </p:sp>
      <p:sp>
        <p:nvSpPr>
          <p:cNvPr id="4" name="Dia számának helye 3"/>
          <p:cNvSpPr>
            <a:spLocks noGrp="1"/>
          </p:cNvSpPr>
          <p:nvPr>
            <p:ph type="sldNum" sz="quarter" idx="12"/>
          </p:nvPr>
        </p:nvSpPr>
        <p:spPr/>
        <p:txBody>
          <a:bodyPr/>
          <a:lstStyle/>
          <a:p>
            <a:fld id="{B48CF42F-E737-479F-9354-EBDC0BF117C6}" type="slidenum">
              <a:rPr lang="hu-HU" smtClean="0"/>
              <a:pPr/>
              <a:t>32</a:t>
            </a:fld>
            <a:endParaRPr lang="hu-HU"/>
          </a:p>
        </p:txBody>
      </p:sp>
      <p:pic>
        <p:nvPicPr>
          <p:cNvPr id="5" name="Kép 4">
            <a:extLst>
              <a:ext uri="{FF2B5EF4-FFF2-40B4-BE49-F238E27FC236}">
                <a16:creationId xmlns:a16="http://schemas.microsoft.com/office/drawing/2014/main" id="{196E39FF-2934-4EC8-88D0-715D79871E9D}"/>
              </a:ext>
            </a:extLst>
          </p:cNvPr>
          <p:cNvPicPr>
            <a:picLocks noChangeAspect="1"/>
          </p:cNvPicPr>
          <p:nvPr/>
        </p:nvPicPr>
        <p:blipFill>
          <a:blip r:embed="rId2"/>
          <a:stretch>
            <a:fillRect/>
          </a:stretch>
        </p:blipFill>
        <p:spPr>
          <a:xfrm>
            <a:off x="43302" y="846872"/>
            <a:ext cx="2438016" cy="1778624"/>
          </a:xfrm>
          <a:prstGeom prst="rect">
            <a:avLst/>
          </a:prstGeom>
        </p:spPr>
      </p:pic>
      <p:sp>
        <p:nvSpPr>
          <p:cNvPr id="8" name="Szövegdoboz 7">
            <a:extLst>
              <a:ext uri="{FF2B5EF4-FFF2-40B4-BE49-F238E27FC236}">
                <a16:creationId xmlns:a16="http://schemas.microsoft.com/office/drawing/2014/main" id="{C0C85E78-840E-4C27-851C-3669ED6E26D4}"/>
              </a:ext>
            </a:extLst>
          </p:cNvPr>
          <p:cNvSpPr txBox="1"/>
          <p:nvPr/>
        </p:nvSpPr>
        <p:spPr>
          <a:xfrm>
            <a:off x="43303" y="3130914"/>
            <a:ext cx="2438016" cy="1446550"/>
          </a:xfrm>
          <a:prstGeom prst="rect">
            <a:avLst/>
          </a:prstGeom>
          <a:noFill/>
        </p:spPr>
        <p:txBody>
          <a:bodyPr wrap="square" rtlCol="0">
            <a:spAutoFit/>
          </a:bodyPr>
          <a:lstStyle/>
          <a:p>
            <a:r>
              <a:rPr lang="hu-HU" sz="2200" dirty="0">
                <a:solidFill>
                  <a:prstClr val="black"/>
                </a:solidFill>
                <a:effectLst>
                  <a:outerShdw blurRad="38100" dist="38100" dir="2700000" algn="tl">
                    <a:srgbClr val="000000">
                      <a:alpha val="43137"/>
                    </a:srgbClr>
                  </a:outerShdw>
                </a:effectLst>
                <a:latin typeface="Calibri" panose="020F0502020204030204"/>
              </a:rPr>
              <a:t>Be tudjuk állítani mit szeretnénk látni</a:t>
            </a:r>
          </a:p>
          <a:p>
            <a:r>
              <a:rPr lang="hu-HU" sz="2200" dirty="0">
                <a:solidFill>
                  <a:prstClr val="black"/>
                </a:solidFill>
                <a:effectLst>
                  <a:outerShdw blurRad="38100" dist="38100" dir="2700000" algn="tl">
                    <a:srgbClr val="000000">
                      <a:alpha val="43137"/>
                    </a:srgbClr>
                  </a:outerShdw>
                </a:effectLst>
                <a:latin typeface="Calibri" panose="020F0502020204030204"/>
              </a:rPr>
              <a:t>-&gt;új </a:t>
            </a:r>
            <a:r>
              <a:rPr lang="hu-HU" sz="2200" dirty="0" err="1">
                <a:solidFill>
                  <a:prstClr val="black"/>
                </a:solidFill>
                <a:effectLst>
                  <a:outerShdw blurRad="38100" dist="38100" dir="2700000" algn="tl">
                    <a:srgbClr val="000000">
                      <a:alpha val="43137"/>
                    </a:srgbClr>
                  </a:outerShdw>
                </a:effectLst>
                <a:latin typeface="Calibri" panose="020F0502020204030204"/>
              </a:rPr>
              <a:t>track</a:t>
            </a:r>
            <a:r>
              <a:rPr lang="hu-HU" sz="2200" dirty="0">
                <a:solidFill>
                  <a:prstClr val="black"/>
                </a:solidFill>
                <a:effectLst>
                  <a:outerShdw blurRad="38100" dist="38100" dir="2700000" algn="tl">
                    <a:srgbClr val="000000">
                      <a:alpha val="43137"/>
                    </a:srgbClr>
                  </a:outerShdw>
                </a:effectLst>
                <a:latin typeface="Calibri" panose="020F0502020204030204"/>
              </a:rPr>
              <a:t> jelenik meg,</a:t>
            </a:r>
          </a:p>
        </p:txBody>
      </p:sp>
      <p:pic>
        <p:nvPicPr>
          <p:cNvPr id="11" name="Kép 10">
            <a:extLst>
              <a:ext uri="{FF2B5EF4-FFF2-40B4-BE49-F238E27FC236}">
                <a16:creationId xmlns:a16="http://schemas.microsoft.com/office/drawing/2014/main" id="{286A9354-4119-477B-B213-1472E84B5D76}"/>
              </a:ext>
            </a:extLst>
          </p:cNvPr>
          <p:cNvPicPr>
            <a:picLocks noChangeAspect="1"/>
          </p:cNvPicPr>
          <p:nvPr/>
        </p:nvPicPr>
        <p:blipFill>
          <a:blip r:embed="rId3"/>
          <a:stretch>
            <a:fillRect/>
          </a:stretch>
        </p:blipFill>
        <p:spPr>
          <a:xfrm>
            <a:off x="2481318" y="814802"/>
            <a:ext cx="6619380" cy="5908269"/>
          </a:xfrm>
          <a:prstGeom prst="rect">
            <a:avLst/>
          </a:prstGeom>
        </p:spPr>
      </p:pic>
      <p:sp>
        <p:nvSpPr>
          <p:cNvPr id="12" name="Téglalap 11">
            <a:extLst>
              <a:ext uri="{FF2B5EF4-FFF2-40B4-BE49-F238E27FC236}">
                <a16:creationId xmlns:a16="http://schemas.microsoft.com/office/drawing/2014/main" id="{B3975374-159F-45C0-A709-D265838C37FF}"/>
              </a:ext>
            </a:extLst>
          </p:cNvPr>
          <p:cNvSpPr/>
          <p:nvPr/>
        </p:nvSpPr>
        <p:spPr>
          <a:xfrm>
            <a:off x="43302" y="803151"/>
            <a:ext cx="2438016" cy="3583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4" name="Egyenes összekötő nyíllal 13">
            <a:extLst>
              <a:ext uri="{FF2B5EF4-FFF2-40B4-BE49-F238E27FC236}">
                <a16:creationId xmlns:a16="http://schemas.microsoft.com/office/drawing/2014/main" id="{48521C3D-7053-4D17-BB36-8F42508CCB10}"/>
              </a:ext>
            </a:extLst>
          </p:cNvPr>
          <p:cNvCxnSpPr>
            <a:cxnSpLocks/>
          </p:cNvCxnSpPr>
          <p:nvPr/>
        </p:nvCxnSpPr>
        <p:spPr>
          <a:xfrm>
            <a:off x="1937728" y="1178546"/>
            <a:ext cx="0" cy="20589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Ellipszis 15">
            <a:extLst>
              <a:ext uri="{FF2B5EF4-FFF2-40B4-BE49-F238E27FC236}">
                <a16:creationId xmlns:a16="http://schemas.microsoft.com/office/drawing/2014/main" id="{73F04886-4962-4487-90A0-D51866C36B9A}"/>
              </a:ext>
            </a:extLst>
          </p:cNvPr>
          <p:cNvSpPr/>
          <p:nvPr/>
        </p:nvSpPr>
        <p:spPr>
          <a:xfrm>
            <a:off x="76531" y="814802"/>
            <a:ext cx="368312" cy="346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3710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7C83A435-BD31-4E96-9B51-6C8508FAEF11}"/>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ctrTitle"/>
          </p:nvPr>
        </p:nvSpPr>
        <p:spPr>
          <a:xfrm>
            <a:off x="0" y="332656"/>
            <a:ext cx="9144000" cy="719447"/>
          </a:xfrm>
        </p:spPr>
        <p:txBody>
          <a:bodyPr>
            <a:normAutofit/>
          </a:bodyPr>
          <a:lstStyle/>
          <a:p>
            <a:pPr algn="ctr"/>
            <a:r>
              <a:rPr lang="hu-HU" sz="44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Configure</a:t>
            </a:r>
            <a:r>
              <a:rPr lang="hu-HU" sz="44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sz="44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this</a:t>
            </a:r>
            <a:r>
              <a:rPr lang="hu-HU" sz="44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sz="44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page</a:t>
            </a:r>
            <a:r>
              <a:rPr lang="hu-HU" sz="44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sz="44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dbSNP</a:t>
            </a:r>
            <a:r>
              <a:rPr lang="hu-HU" sz="44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sz="44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variants</a:t>
            </a:r>
            <a:endParaRPr lang="hu-HU" sz="44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endParaRPr>
          </a:p>
        </p:txBody>
      </p:sp>
      <p:sp>
        <p:nvSpPr>
          <p:cNvPr id="3" name="Alcím 2"/>
          <p:cNvSpPr>
            <a:spLocks noGrp="1"/>
          </p:cNvSpPr>
          <p:nvPr>
            <p:ph type="subTitle" idx="1"/>
          </p:nvPr>
        </p:nvSpPr>
        <p:spPr/>
        <p:txBody>
          <a:bodyPr/>
          <a:lstStyle/>
          <a:p>
            <a:endParaRPr lang="hu-HU" dirty="0"/>
          </a:p>
        </p:txBody>
      </p:sp>
      <p:sp>
        <p:nvSpPr>
          <p:cNvPr id="4" name="Dia számának helye 3"/>
          <p:cNvSpPr>
            <a:spLocks noGrp="1"/>
          </p:cNvSpPr>
          <p:nvPr>
            <p:ph type="sldNum" sz="quarter" idx="12"/>
          </p:nvPr>
        </p:nvSpPr>
        <p:spPr/>
        <p:txBody>
          <a:bodyPr/>
          <a:lstStyle/>
          <a:p>
            <a:fld id="{B48CF42F-E737-479F-9354-EBDC0BF117C6}" type="slidenum">
              <a:rPr lang="hu-HU" smtClean="0"/>
              <a:pPr/>
              <a:t>33</a:t>
            </a:fld>
            <a:endParaRPr lang="hu-HU"/>
          </a:p>
        </p:txBody>
      </p:sp>
      <p:pic>
        <p:nvPicPr>
          <p:cNvPr id="5" name="Kép 4">
            <a:extLst>
              <a:ext uri="{FF2B5EF4-FFF2-40B4-BE49-F238E27FC236}">
                <a16:creationId xmlns:a16="http://schemas.microsoft.com/office/drawing/2014/main" id="{D7BCEA32-EBE0-456A-B5DA-EDFDA9AA37D0}"/>
              </a:ext>
            </a:extLst>
          </p:cNvPr>
          <p:cNvPicPr>
            <a:picLocks noChangeAspect="1"/>
          </p:cNvPicPr>
          <p:nvPr/>
        </p:nvPicPr>
        <p:blipFill>
          <a:blip r:embed="rId2"/>
          <a:stretch>
            <a:fillRect/>
          </a:stretch>
        </p:blipFill>
        <p:spPr>
          <a:xfrm>
            <a:off x="0" y="1573468"/>
            <a:ext cx="9144000" cy="4431915"/>
          </a:xfrm>
          <a:prstGeom prst="rect">
            <a:avLst/>
          </a:prstGeom>
        </p:spPr>
      </p:pic>
    </p:spTree>
    <p:extLst>
      <p:ext uri="{BB962C8B-B14F-4D97-AF65-F5344CB8AC3E}">
        <p14:creationId xmlns:p14="http://schemas.microsoft.com/office/powerpoint/2010/main" val="2795562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EB4B90AA-D47F-45B9-ADAC-18AF4DB6F193}"/>
              </a:ext>
            </a:extLst>
          </p:cNvPr>
          <p:cNvSpPr txBox="1">
            <a:spLocks/>
          </p:cNvSpPr>
          <p:nvPr/>
        </p:nvSpPr>
        <p:spPr>
          <a:xfrm>
            <a:off x="0" y="1"/>
            <a:ext cx="9144000" cy="852616"/>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16803" y="0"/>
            <a:ext cx="9177606" cy="1027071"/>
          </a:xfrm>
        </p:spPr>
        <p:txBody>
          <a:bodyPr>
            <a:normAutofit/>
          </a:bodyPr>
          <a:lstStyle/>
          <a:p>
            <a:pPr algn="ctr"/>
            <a:r>
              <a:rPr lang="hu-HU" sz="3200" b="1" dirty="0">
                <a:solidFill>
                  <a:prstClr val="white"/>
                </a:solidFill>
                <a:latin typeface="Calibri" panose="020F0502020204030204"/>
                <a:ea typeface="+mn-ea"/>
                <a:cs typeface="+mn-cs"/>
              </a:rPr>
              <a:t>Információk a </a:t>
            </a:r>
            <a:r>
              <a:rPr lang="hu-HU" sz="3200" b="1" dirty="0" err="1">
                <a:solidFill>
                  <a:prstClr val="white"/>
                </a:solidFill>
                <a:latin typeface="Calibri" panose="020F0502020204030204"/>
                <a:ea typeface="+mn-ea"/>
                <a:cs typeface="+mn-cs"/>
              </a:rPr>
              <a:t>dbSNP</a:t>
            </a:r>
            <a:r>
              <a:rPr lang="hu-HU" sz="3200" b="1" dirty="0">
                <a:solidFill>
                  <a:prstClr val="white"/>
                </a:solidFill>
                <a:latin typeface="Calibri" panose="020F0502020204030204"/>
                <a:ea typeface="+mn-ea"/>
                <a:cs typeface="+mn-cs"/>
              </a:rPr>
              <a:t> új </a:t>
            </a:r>
            <a:r>
              <a:rPr lang="hu-HU" sz="3200" b="1" dirty="0" err="1">
                <a:solidFill>
                  <a:prstClr val="white"/>
                </a:solidFill>
                <a:latin typeface="Calibri" panose="020F0502020204030204"/>
                <a:ea typeface="+mn-ea"/>
                <a:cs typeface="+mn-cs"/>
              </a:rPr>
              <a:t>track</a:t>
            </a:r>
            <a:r>
              <a:rPr lang="hu-HU" sz="3200" b="1" dirty="0">
                <a:solidFill>
                  <a:prstClr val="white"/>
                </a:solidFill>
                <a:latin typeface="Calibri" panose="020F0502020204030204"/>
                <a:ea typeface="+mn-ea"/>
                <a:cs typeface="+mn-cs"/>
              </a:rPr>
              <a:t> kiválasztott variánsáról</a:t>
            </a:r>
          </a:p>
        </p:txBody>
      </p:sp>
      <p:pic>
        <p:nvPicPr>
          <p:cNvPr id="5" name="Tartalom helye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606" y="852617"/>
            <a:ext cx="9177606" cy="4059449"/>
          </a:xfrm>
        </p:spPr>
      </p:pic>
      <p:sp>
        <p:nvSpPr>
          <p:cNvPr id="4" name="Dia számának helye 3"/>
          <p:cNvSpPr>
            <a:spLocks noGrp="1"/>
          </p:cNvSpPr>
          <p:nvPr>
            <p:ph type="sldNum" sz="quarter" idx="12"/>
          </p:nvPr>
        </p:nvSpPr>
        <p:spPr/>
        <p:txBody>
          <a:bodyPr/>
          <a:lstStyle/>
          <a:p>
            <a:fld id="{B48CF42F-E737-479F-9354-EBDC0BF117C6}" type="slidenum">
              <a:rPr lang="hu-HU" smtClean="0"/>
              <a:pPr/>
              <a:t>34</a:t>
            </a:fld>
            <a:endParaRPr lang="hu-HU"/>
          </a:p>
        </p:txBody>
      </p:sp>
    </p:spTree>
    <p:extLst>
      <p:ext uri="{BB962C8B-B14F-4D97-AF65-F5344CB8AC3E}">
        <p14:creationId xmlns:p14="http://schemas.microsoft.com/office/powerpoint/2010/main" val="252230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15">
            <a:extLst>
              <a:ext uri="{FF2B5EF4-FFF2-40B4-BE49-F238E27FC236}">
                <a16:creationId xmlns:a16="http://schemas.microsoft.com/office/drawing/2014/main" id="{C2428432-6A36-4D82-8128-15B100C10122}"/>
              </a:ext>
            </a:extLst>
          </p:cNvPr>
          <p:cNvSpPr txBox="1">
            <a:spLocks/>
          </p:cNvSpPr>
          <p:nvPr/>
        </p:nvSpPr>
        <p:spPr>
          <a:xfrm>
            <a:off x="0" y="1"/>
            <a:ext cx="9144000" cy="63019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3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111211" y="68261"/>
            <a:ext cx="9032789" cy="493671"/>
          </a:xfrm>
        </p:spPr>
        <p:txBody>
          <a:bodyPr>
            <a:normAutofit fontScale="90000"/>
          </a:bodyPr>
          <a:lstStyle/>
          <a:p>
            <a:pPr algn="ctr"/>
            <a:r>
              <a:rPr lang="hu-HU" sz="3200" b="1" dirty="0" err="1">
                <a:solidFill>
                  <a:prstClr val="white"/>
                </a:solidFill>
                <a:latin typeface="Calibri" panose="020F0502020204030204"/>
                <a:ea typeface="+mn-ea"/>
                <a:cs typeface="+mn-cs"/>
              </a:rPr>
              <a:t>Exon-intron</a:t>
            </a:r>
            <a:r>
              <a:rPr lang="hu-HU" sz="3200" b="1" dirty="0">
                <a:solidFill>
                  <a:prstClr val="white"/>
                </a:solidFill>
                <a:latin typeface="Calibri" panose="020F0502020204030204"/>
                <a:ea typeface="+mn-ea"/>
                <a:cs typeface="+mn-cs"/>
              </a:rPr>
              <a:t> szekvenciák</a:t>
            </a:r>
          </a:p>
        </p:txBody>
      </p:sp>
      <p:sp>
        <p:nvSpPr>
          <p:cNvPr id="4" name="Dia számának helye 3"/>
          <p:cNvSpPr>
            <a:spLocks noGrp="1"/>
          </p:cNvSpPr>
          <p:nvPr>
            <p:ph type="sldNum" sz="quarter" idx="12"/>
          </p:nvPr>
        </p:nvSpPr>
        <p:spPr/>
        <p:txBody>
          <a:bodyPr/>
          <a:lstStyle/>
          <a:p>
            <a:fld id="{B48CF42F-E737-479F-9354-EBDC0BF117C6}" type="slidenum">
              <a:rPr lang="hu-HU" smtClean="0"/>
              <a:pPr/>
              <a:t>35</a:t>
            </a:fld>
            <a:endParaRPr lang="hu-HU"/>
          </a:p>
        </p:txBody>
      </p:sp>
      <p:pic>
        <p:nvPicPr>
          <p:cNvPr id="3" name="Kép 2">
            <a:extLst>
              <a:ext uri="{FF2B5EF4-FFF2-40B4-BE49-F238E27FC236}">
                <a16:creationId xmlns:a16="http://schemas.microsoft.com/office/drawing/2014/main" id="{CCA8B37E-694A-4D78-8293-D702978262EA}"/>
              </a:ext>
            </a:extLst>
          </p:cNvPr>
          <p:cNvPicPr>
            <a:picLocks noChangeAspect="1"/>
          </p:cNvPicPr>
          <p:nvPr/>
        </p:nvPicPr>
        <p:blipFill>
          <a:blip r:embed="rId3"/>
          <a:stretch>
            <a:fillRect/>
          </a:stretch>
        </p:blipFill>
        <p:spPr>
          <a:xfrm>
            <a:off x="257336" y="630192"/>
            <a:ext cx="8886664" cy="3116404"/>
          </a:xfrm>
          <a:prstGeom prst="rect">
            <a:avLst/>
          </a:prstGeom>
        </p:spPr>
      </p:pic>
      <p:sp>
        <p:nvSpPr>
          <p:cNvPr id="8" name="Téglalap 7">
            <a:extLst>
              <a:ext uri="{FF2B5EF4-FFF2-40B4-BE49-F238E27FC236}">
                <a16:creationId xmlns:a16="http://schemas.microsoft.com/office/drawing/2014/main" id="{7143CF6D-B35F-4B36-A592-DC8B241A7BB1}"/>
              </a:ext>
            </a:extLst>
          </p:cNvPr>
          <p:cNvSpPr/>
          <p:nvPr/>
        </p:nvSpPr>
        <p:spPr>
          <a:xfrm>
            <a:off x="3126259" y="2328927"/>
            <a:ext cx="333633" cy="130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Kép 12">
            <a:extLst>
              <a:ext uri="{FF2B5EF4-FFF2-40B4-BE49-F238E27FC236}">
                <a16:creationId xmlns:a16="http://schemas.microsoft.com/office/drawing/2014/main" id="{1BE028E6-F9E3-4936-BC39-78B679726475}"/>
              </a:ext>
            </a:extLst>
          </p:cNvPr>
          <p:cNvPicPr>
            <a:picLocks noChangeAspect="1"/>
          </p:cNvPicPr>
          <p:nvPr/>
        </p:nvPicPr>
        <p:blipFill>
          <a:blip r:embed="rId4"/>
          <a:stretch>
            <a:fillRect/>
          </a:stretch>
        </p:blipFill>
        <p:spPr>
          <a:xfrm>
            <a:off x="0" y="630192"/>
            <a:ext cx="9144000" cy="6159547"/>
          </a:xfrm>
          <a:prstGeom prst="rect">
            <a:avLst/>
          </a:prstGeom>
        </p:spPr>
      </p:pic>
    </p:spTree>
    <p:extLst>
      <p:ext uri="{BB962C8B-B14F-4D97-AF65-F5344CB8AC3E}">
        <p14:creationId xmlns:p14="http://schemas.microsoft.com/office/powerpoint/2010/main" val="16514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AEE1F454-E979-4C4D-8722-D58F0842CA46}"/>
              </a:ext>
            </a:extLst>
          </p:cNvPr>
          <p:cNvPicPr>
            <a:picLocks noChangeAspect="1"/>
          </p:cNvPicPr>
          <p:nvPr/>
        </p:nvPicPr>
        <p:blipFill>
          <a:blip r:embed="rId3"/>
          <a:stretch>
            <a:fillRect/>
          </a:stretch>
        </p:blipFill>
        <p:spPr>
          <a:xfrm>
            <a:off x="1266891" y="651636"/>
            <a:ext cx="6688737" cy="5317206"/>
          </a:xfrm>
          <a:prstGeom prst="rect">
            <a:avLst/>
          </a:prstGeom>
        </p:spPr>
      </p:pic>
      <p:sp>
        <p:nvSpPr>
          <p:cNvPr id="5" name="Cím 15">
            <a:extLst>
              <a:ext uri="{FF2B5EF4-FFF2-40B4-BE49-F238E27FC236}">
                <a16:creationId xmlns:a16="http://schemas.microsoft.com/office/drawing/2014/main" id="{E8ECCA91-9120-45E9-8A42-137A0D3EC869}"/>
              </a:ext>
            </a:extLst>
          </p:cNvPr>
          <p:cNvSpPr txBox="1">
            <a:spLocks/>
          </p:cNvSpPr>
          <p:nvPr/>
        </p:nvSpPr>
        <p:spPr>
          <a:xfrm>
            <a:off x="0" y="0"/>
            <a:ext cx="9144000" cy="66703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3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33210"/>
            <a:ext cx="9144000" cy="811686"/>
          </a:xfrm>
        </p:spPr>
        <p:txBody>
          <a:bodyPr>
            <a:normAutofit/>
          </a:bodyPr>
          <a:lstStyle/>
          <a:p>
            <a:pPr algn="ct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RNAseq</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adatok vizualizációja</a:t>
            </a:r>
          </a:p>
        </p:txBody>
      </p:sp>
      <p:sp>
        <p:nvSpPr>
          <p:cNvPr id="3" name="Dia számának helye 2"/>
          <p:cNvSpPr>
            <a:spLocks noGrp="1"/>
          </p:cNvSpPr>
          <p:nvPr>
            <p:ph type="sldNum" sz="quarter" idx="12"/>
          </p:nvPr>
        </p:nvSpPr>
        <p:spPr/>
        <p:txBody>
          <a:bodyPr/>
          <a:lstStyle/>
          <a:p>
            <a:fld id="{B48CF42F-E737-479F-9354-EBDC0BF117C6}" type="slidenum">
              <a:rPr lang="hu-HU" smtClean="0"/>
              <a:pPr/>
              <a:t>36</a:t>
            </a:fld>
            <a:endParaRPr lang="hu-HU"/>
          </a:p>
        </p:txBody>
      </p:sp>
      <p:pic>
        <p:nvPicPr>
          <p:cNvPr id="7" name="Kép 6">
            <a:extLst>
              <a:ext uri="{FF2B5EF4-FFF2-40B4-BE49-F238E27FC236}">
                <a16:creationId xmlns:a16="http://schemas.microsoft.com/office/drawing/2014/main" id="{2524CC40-5DE7-4936-B66B-40759C5F72EC}"/>
              </a:ext>
            </a:extLst>
          </p:cNvPr>
          <p:cNvPicPr>
            <a:picLocks noChangeAspect="1"/>
          </p:cNvPicPr>
          <p:nvPr/>
        </p:nvPicPr>
        <p:blipFill>
          <a:blip r:embed="rId4"/>
          <a:stretch>
            <a:fillRect/>
          </a:stretch>
        </p:blipFill>
        <p:spPr>
          <a:xfrm>
            <a:off x="1448959" y="5454492"/>
            <a:ext cx="6324600" cy="1028700"/>
          </a:xfrm>
          <a:prstGeom prst="rect">
            <a:avLst/>
          </a:prstGeom>
        </p:spPr>
      </p:pic>
    </p:spTree>
    <p:extLst>
      <p:ext uri="{BB962C8B-B14F-4D97-AF65-F5344CB8AC3E}">
        <p14:creationId xmlns:p14="http://schemas.microsoft.com/office/powerpoint/2010/main" val="2829333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E8ECCA91-9120-45E9-8A42-137A0D3EC869}"/>
              </a:ext>
            </a:extLst>
          </p:cNvPr>
          <p:cNvSpPr txBox="1">
            <a:spLocks/>
          </p:cNvSpPr>
          <p:nvPr/>
        </p:nvSpPr>
        <p:spPr>
          <a:xfrm>
            <a:off x="0" y="1"/>
            <a:ext cx="9144000" cy="63747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3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84267"/>
            <a:ext cx="9144000" cy="721747"/>
          </a:xfrm>
        </p:spPr>
        <p:txBody>
          <a:bodyPr>
            <a:normAutofit/>
          </a:bodyPr>
          <a:lstStyle/>
          <a:p>
            <a:pPr algn="ct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Configure</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this</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page-RNAseq</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models</a:t>
            </a:r>
            <a:endPar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endParaRPr>
          </a:p>
        </p:txBody>
      </p:sp>
      <p:sp>
        <p:nvSpPr>
          <p:cNvPr id="3" name="Dia számának helye 2"/>
          <p:cNvSpPr>
            <a:spLocks noGrp="1"/>
          </p:cNvSpPr>
          <p:nvPr>
            <p:ph type="sldNum" sz="quarter" idx="12"/>
          </p:nvPr>
        </p:nvSpPr>
        <p:spPr/>
        <p:txBody>
          <a:bodyPr/>
          <a:lstStyle/>
          <a:p>
            <a:fld id="{B48CF42F-E737-479F-9354-EBDC0BF117C6}" type="slidenum">
              <a:rPr lang="hu-HU" smtClean="0"/>
              <a:pPr/>
              <a:t>37</a:t>
            </a:fld>
            <a:endParaRPr lang="hu-HU"/>
          </a:p>
        </p:txBody>
      </p:sp>
      <p:sp>
        <p:nvSpPr>
          <p:cNvPr id="4" name="Téglalap 3">
            <a:extLst>
              <a:ext uri="{FF2B5EF4-FFF2-40B4-BE49-F238E27FC236}">
                <a16:creationId xmlns:a16="http://schemas.microsoft.com/office/drawing/2014/main" id="{C9B8A886-B8AE-46D8-A393-67E1BBDF161A}"/>
              </a:ext>
            </a:extLst>
          </p:cNvPr>
          <p:cNvSpPr/>
          <p:nvPr/>
        </p:nvSpPr>
        <p:spPr>
          <a:xfrm>
            <a:off x="0" y="747064"/>
            <a:ext cx="9302618" cy="461665"/>
          </a:xfrm>
          <a:prstGeom prst="rect">
            <a:avLst/>
          </a:prstGeom>
        </p:spPr>
        <p:txBody>
          <a:bodyPr wrap="square">
            <a:spAutoFit/>
          </a:bodyPr>
          <a:lstStyle/>
          <a:p>
            <a:r>
              <a:rPr lang="en-US" sz="2400" dirty="0">
                <a:solidFill>
                  <a:srgbClr val="000000"/>
                </a:solidFill>
                <a:effectLst>
                  <a:outerShdw blurRad="38100" dist="38100" dir="2700000" algn="tl">
                    <a:srgbClr val="000000">
                      <a:alpha val="43137"/>
                    </a:srgbClr>
                  </a:outerShdw>
                </a:effectLst>
                <a:latin typeface="Calibri" panose="020F0502020204030204" pitchFamily="34" charset="0"/>
              </a:rPr>
              <a:t>A human </a:t>
            </a:r>
            <a:r>
              <a:rPr lang="en-US" sz="2400" dirty="0" err="1">
                <a:solidFill>
                  <a:srgbClr val="000000"/>
                </a:solidFill>
                <a:effectLst>
                  <a:outerShdw blurRad="38100" dist="38100" dir="2700000" algn="tl">
                    <a:srgbClr val="000000">
                      <a:alpha val="43137"/>
                    </a:srgbClr>
                  </a:outerShdw>
                </a:effectLst>
                <a:latin typeface="Calibri" panose="020F0502020204030204" pitchFamily="34" charset="0"/>
              </a:rPr>
              <a:t>USP25</a:t>
            </a:r>
            <a:r>
              <a:rPr lang="en-US" sz="2400" dirty="0">
                <a:solidFill>
                  <a:srgbClr val="000000"/>
                </a:solidFill>
                <a:effectLst>
                  <a:outerShdw blurRad="38100" dist="38100" dir="2700000" algn="tl">
                    <a:srgbClr val="000000">
                      <a:alpha val="43137"/>
                    </a:srgbClr>
                  </a:outerShdw>
                </a:effectLst>
                <a:latin typeface="Calibri" panose="020F0502020204030204" pitchFamily="34" charset="0"/>
              </a:rPr>
              <a:t> a </a:t>
            </a:r>
            <a:r>
              <a:rPr lang="en-US" sz="2400" dirty="0" err="1">
                <a:solidFill>
                  <a:srgbClr val="000000"/>
                </a:solidFill>
                <a:effectLst>
                  <a:outerShdw blurRad="38100" dist="38100" dir="2700000" algn="tl">
                    <a:srgbClr val="000000">
                      <a:alpha val="43137"/>
                    </a:srgbClr>
                  </a:outerShdw>
                </a:effectLst>
                <a:latin typeface="Calibri" panose="020F0502020204030204" pitchFamily="34" charset="0"/>
              </a:rPr>
              <a:t>zsírszövetben</a:t>
            </a:r>
            <a:r>
              <a:rPr lang="en-US" sz="2400" dirty="0">
                <a:solidFill>
                  <a:srgbClr val="0000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0000"/>
                </a:solidFill>
                <a:effectLst>
                  <a:outerShdw blurRad="38100" dist="38100" dir="2700000" algn="tl">
                    <a:srgbClr val="000000">
                      <a:alpha val="43137"/>
                    </a:srgbClr>
                  </a:outerShdw>
                </a:effectLst>
                <a:latin typeface="Calibri" panose="020F0502020204030204" pitchFamily="34" charset="0"/>
              </a:rPr>
              <a:t>expresszálódik</a:t>
            </a:r>
            <a:r>
              <a:rPr lang="hu-HU" sz="2400" dirty="0">
                <a:solidFill>
                  <a:srgbClr val="000000"/>
                </a:solidFill>
                <a:effectLst>
                  <a:outerShdw blurRad="38100" dist="38100" dir="2700000" algn="tl">
                    <a:srgbClr val="000000">
                      <a:alpha val="43137"/>
                    </a:srgbClr>
                  </a:outerShdw>
                </a:effectLst>
                <a:latin typeface="Calibri" panose="020F0502020204030204" pitchFamily="34" charset="0"/>
              </a:rPr>
              <a:t>-</a:t>
            </a:r>
            <a:r>
              <a:rPr lang="en-US" sz="2400" dirty="0">
                <a:solidFill>
                  <a:srgbClr val="000000"/>
                </a:solidFill>
                <a:effectLst>
                  <a:outerShdw blurRad="38100" dist="38100" dir="2700000" algn="tl">
                    <a:srgbClr val="000000">
                      <a:alpha val="43137"/>
                    </a:srgbClr>
                  </a:outerShdw>
                </a:effectLst>
                <a:latin typeface="Calibri" panose="020F0502020204030204" pitchFamily="34" charset="0"/>
              </a:rPr>
              <a:t>e?</a:t>
            </a:r>
            <a:r>
              <a:rPr lang="hu-HU" sz="2400" dirty="0">
                <a:solidFill>
                  <a:srgbClr val="000000"/>
                </a:solidFill>
                <a:effectLst>
                  <a:outerShdw blurRad="38100" dist="38100" dir="2700000" algn="tl">
                    <a:srgbClr val="000000">
                      <a:alpha val="43137"/>
                    </a:srgbClr>
                  </a:outerShdw>
                </a:effectLst>
                <a:latin typeface="Calibri" panose="020F0502020204030204" pitchFamily="34" charset="0"/>
              </a:rPr>
              <a:t> (</a:t>
            </a:r>
            <a:r>
              <a:rPr lang="hu-HU" dirty="0" err="1"/>
              <a:t>ubiquitin</a:t>
            </a:r>
            <a:r>
              <a:rPr lang="hu-HU" dirty="0"/>
              <a:t> </a:t>
            </a:r>
            <a:r>
              <a:rPr lang="hu-HU" dirty="0" err="1"/>
              <a:t>specific</a:t>
            </a:r>
            <a:r>
              <a:rPr lang="hu-HU" dirty="0"/>
              <a:t> </a:t>
            </a:r>
            <a:r>
              <a:rPr lang="hu-HU" dirty="0" err="1"/>
              <a:t>peptidase</a:t>
            </a:r>
            <a:r>
              <a:rPr lang="hu-HU" dirty="0"/>
              <a:t>) </a:t>
            </a:r>
            <a:endParaRPr lang="hu-HU" sz="2400" dirty="0">
              <a:effectLst>
                <a:outerShdw blurRad="38100" dist="38100" dir="2700000" algn="tl">
                  <a:srgbClr val="000000">
                    <a:alpha val="43137"/>
                  </a:srgbClr>
                </a:outerShdw>
              </a:effectLst>
            </a:endParaRPr>
          </a:p>
        </p:txBody>
      </p:sp>
      <p:pic>
        <p:nvPicPr>
          <p:cNvPr id="8" name="Kép 7">
            <a:extLst>
              <a:ext uri="{FF2B5EF4-FFF2-40B4-BE49-F238E27FC236}">
                <a16:creationId xmlns:a16="http://schemas.microsoft.com/office/drawing/2014/main" id="{E3624D2E-8206-4909-BAB0-B80C5B06154E}"/>
              </a:ext>
            </a:extLst>
          </p:cNvPr>
          <p:cNvPicPr>
            <a:picLocks noChangeAspect="1"/>
          </p:cNvPicPr>
          <p:nvPr/>
        </p:nvPicPr>
        <p:blipFill>
          <a:blip r:embed="rId3"/>
          <a:stretch>
            <a:fillRect/>
          </a:stretch>
        </p:blipFill>
        <p:spPr>
          <a:xfrm>
            <a:off x="0" y="1780951"/>
            <a:ext cx="9144000" cy="3581956"/>
          </a:xfrm>
          <a:prstGeom prst="rect">
            <a:avLst/>
          </a:prstGeom>
        </p:spPr>
      </p:pic>
      <p:sp>
        <p:nvSpPr>
          <p:cNvPr id="9" name="Téglalap 8">
            <a:extLst>
              <a:ext uri="{FF2B5EF4-FFF2-40B4-BE49-F238E27FC236}">
                <a16:creationId xmlns:a16="http://schemas.microsoft.com/office/drawing/2014/main" id="{E7F7379E-403F-4BC3-A13B-F70E052D6862}"/>
              </a:ext>
            </a:extLst>
          </p:cNvPr>
          <p:cNvSpPr/>
          <p:nvPr/>
        </p:nvSpPr>
        <p:spPr>
          <a:xfrm>
            <a:off x="0" y="4030824"/>
            <a:ext cx="1567543" cy="3545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 name="Kép 9">
            <a:extLst>
              <a:ext uri="{FF2B5EF4-FFF2-40B4-BE49-F238E27FC236}">
                <a16:creationId xmlns:a16="http://schemas.microsoft.com/office/drawing/2014/main" id="{786A9946-08C0-4216-8FC1-4700BB3AD964}"/>
              </a:ext>
            </a:extLst>
          </p:cNvPr>
          <p:cNvPicPr>
            <a:picLocks noChangeAspect="1"/>
          </p:cNvPicPr>
          <p:nvPr/>
        </p:nvPicPr>
        <p:blipFill>
          <a:blip r:embed="rId4"/>
          <a:stretch>
            <a:fillRect/>
          </a:stretch>
        </p:blipFill>
        <p:spPr>
          <a:xfrm>
            <a:off x="0" y="1415679"/>
            <a:ext cx="9144000" cy="5123234"/>
          </a:xfrm>
          <a:prstGeom prst="rect">
            <a:avLst/>
          </a:prstGeom>
        </p:spPr>
      </p:pic>
    </p:spTree>
    <p:extLst>
      <p:ext uri="{BB962C8B-B14F-4D97-AF65-F5344CB8AC3E}">
        <p14:creationId xmlns:p14="http://schemas.microsoft.com/office/powerpoint/2010/main" val="29863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E8ECCA91-9120-45E9-8A42-137A0D3EC869}"/>
              </a:ext>
            </a:extLst>
          </p:cNvPr>
          <p:cNvSpPr txBox="1">
            <a:spLocks/>
          </p:cNvSpPr>
          <p:nvPr/>
        </p:nvSpPr>
        <p:spPr>
          <a:xfrm>
            <a:off x="0" y="1"/>
            <a:ext cx="9144000" cy="615820"/>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3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8101"/>
            <a:ext cx="9144000" cy="775318"/>
          </a:xfrm>
        </p:spPr>
        <p:txBody>
          <a:bodyPr>
            <a:normAutofit/>
          </a:bodyPr>
          <a:lstStyle/>
          <a:p>
            <a:pPr algn="ct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RNAseq</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és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intron</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modellek</a:t>
            </a:r>
          </a:p>
        </p:txBody>
      </p:sp>
      <p:sp>
        <p:nvSpPr>
          <p:cNvPr id="3" name="Dia számának helye 2"/>
          <p:cNvSpPr>
            <a:spLocks noGrp="1"/>
          </p:cNvSpPr>
          <p:nvPr>
            <p:ph type="sldNum" sz="quarter" idx="12"/>
          </p:nvPr>
        </p:nvSpPr>
        <p:spPr/>
        <p:txBody>
          <a:bodyPr/>
          <a:lstStyle/>
          <a:p>
            <a:fld id="{B48CF42F-E737-479F-9354-EBDC0BF117C6}" type="slidenum">
              <a:rPr lang="hu-HU" smtClean="0"/>
              <a:pPr/>
              <a:t>38</a:t>
            </a:fld>
            <a:endParaRPr lang="hu-HU"/>
          </a:p>
        </p:txBody>
      </p:sp>
      <p:pic>
        <p:nvPicPr>
          <p:cNvPr id="6" name="Kép 5">
            <a:extLst>
              <a:ext uri="{FF2B5EF4-FFF2-40B4-BE49-F238E27FC236}">
                <a16:creationId xmlns:a16="http://schemas.microsoft.com/office/drawing/2014/main" id="{134536E3-E23A-4096-9613-64BB27E35E95}"/>
              </a:ext>
            </a:extLst>
          </p:cNvPr>
          <p:cNvPicPr>
            <a:picLocks noChangeAspect="1"/>
          </p:cNvPicPr>
          <p:nvPr/>
        </p:nvPicPr>
        <p:blipFill>
          <a:blip r:embed="rId3"/>
          <a:stretch>
            <a:fillRect/>
          </a:stretch>
        </p:blipFill>
        <p:spPr>
          <a:xfrm>
            <a:off x="0" y="1705579"/>
            <a:ext cx="9144000" cy="4936587"/>
          </a:xfrm>
          <a:prstGeom prst="rect">
            <a:avLst/>
          </a:prstGeom>
        </p:spPr>
      </p:pic>
      <p:sp>
        <p:nvSpPr>
          <p:cNvPr id="7" name="Téglalap 6">
            <a:extLst>
              <a:ext uri="{FF2B5EF4-FFF2-40B4-BE49-F238E27FC236}">
                <a16:creationId xmlns:a16="http://schemas.microsoft.com/office/drawing/2014/main" id="{43E6EB4F-65B5-4AE5-A40E-A7EE43F73E62}"/>
              </a:ext>
            </a:extLst>
          </p:cNvPr>
          <p:cNvSpPr/>
          <p:nvPr/>
        </p:nvSpPr>
        <p:spPr>
          <a:xfrm>
            <a:off x="0" y="2743200"/>
            <a:ext cx="8677469" cy="1959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a:extLst>
              <a:ext uri="{FF2B5EF4-FFF2-40B4-BE49-F238E27FC236}">
                <a16:creationId xmlns:a16="http://schemas.microsoft.com/office/drawing/2014/main" id="{99D00807-3227-499F-8672-4CE7FB8E58FD}"/>
              </a:ext>
            </a:extLst>
          </p:cNvPr>
          <p:cNvSpPr txBox="1"/>
          <p:nvPr/>
        </p:nvSpPr>
        <p:spPr>
          <a:xfrm>
            <a:off x="0" y="708834"/>
            <a:ext cx="9144000" cy="923330"/>
          </a:xfrm>
          <a:prstGeom prst="rect">
            <a:avLst/>
          </a:prstGeom>
          <a:noFill/>
        </p:spPr>
        <p:txBody>
          <a:bodyPr wrap="square" rtlCol="0">
            <a:spAutoFit/>
          </a:bodyPr>
          <a:lstStyle/>
          <a:p>
            <a:r>
              <a:rPr lang="hu-HU" dirty="0">
                <a:effectLst>
                  <a:outerShdw blurRad="38100" dist="38100" dir="2700000" algn="tl">
                    <a:srgbClr val="000000">
                      <a:alpha val="43137"/>
                    </a:srgbClr>
                  </a:outerShdw>
                </a:effectLst>
              </a:rPr>
              <a:t>Igen </a:t>
            </a:r>
            <a:r>
              <a:rPr lang="hu-HU" dirty="0" err="1">
                <a:effectLst>
                  <a:outerShdw blurRad="38100" dist="38100" dir="2700000" algn="tl">
                    <a:srgbClr val="000000">
                      <a:alpha val="43137"/>
                    </a:srgbClr>
                  </a:outerShdw>
                </a:effectLst>
              </a:rPr>
              <a:t>expresszálódik</a:t>
            </a:r>
            <a:r>
              <a:rPr lang="hu-HU" dirty="0">
                <a:effectLst>
                  <a:outerShdw blurRad="38100" dist="38100" dir="2700000" algn="tl">
                    <a:srgbClr val="000000">
                      <a:alpha val="43137"/>
                    </a:srgbClr>
                  </a:outerShdw>
                </a:effectLst>
              </a:rPr>
              <a:t> zsírszövetben az </a:t>
            </a:r>
            <a:r>
              <a:rPr lang="hu-HU" dirty="0" err="1">
                <a:effectLst>
                  <a:outerShdw blurRad="38100" dist="38100" dir="2700000" algn="tl">
                    <a:srgbClr val="000000">
                      <a:alpha val="43137"/>
                    </a:srgbClr>
                  </a:outerShdw>
                </a:effectLst>
              </a:rPr>
              <a:t>USP25</a:t>
            </a:r>
            <a:r>
              <a:rPr lang="hu-HU" dirty="0">
                <a:effectLst>
                  <a:outerShdw blurRad="38100" dist="38100" dir="2700000" algn="tl">
                    <a:srgbClr val="000000">
                      <a:alpha val="43137"/>
                    </a:srgbClr>
                  </a:outerShdw>
                </a:effectLst>
              </a:rPr>
              <a:t> az </a:t>
            </a:r>
            <a:r>
              <a:rPr lang="hu-HU" dirty="0" err="1">
                <a:effectLst>
                  <a:outerShdw blurRad="38100" dist="38100" dir="2700000" algn="tl">
                    <a:srgbClr val="000000">
                      <a:alpha val="43137"/>
                    </a:srgbClr>
                  </a:outerShdw>
                </a:effectLst>
              </a:rPr>
              <a:t>RNAseq</a:t>
            </a:r>
            <a:r>
              <a:rPr lang="hu-HU" dirty="0">
                <a:effectLst>
                  <a:outerShdw blurRad="38100" dist="38100" dir="2700000" algn="tl">
                    <a:srgbClr val="000000">
                      <a:alpha val="43137"/>
                    </a:srgbClr>
                  </a:outerShdw>
                </a:effectLst>
              </a:rPr>
              <a:t> és az </a:t>
            </a:r>
            <a:r>
              <a:rPr lang="hu-HU" dirty="0" err="1">
                <a:effectLst>
                  <a:outerShdw blurRad="38100" dist="38100" dir="2700000" algn="tl">
                    <a:srgbClr val="000000">
                      <a:alpha val="43137"/>
                    </a:srgbClr>
                  </a:outerShdw>
                </a:effectLst>
              </a:rPr>
              <a:t>intron</a:t>
            </a:r>
            <a:r>
              <a:rPr lang="hu-HU" dirty="0">
                <a:effectLst>
                  <a:outerShdw blurRad="38100" dist="38100" dir="2700000" algn="tl">
                    <a:srgbClr val="000000">
                      <a:alpha val="43137"/>
                    </a:srgbClr>
                  </a:outerShdw>
                </a:effectLst>
              </a:rPr>
              <a:t> modellek alapján</a:t>
            </a:r>
          </a:p>
          <a:p>
            <a:r>
              <a:rPr lang="hu-HU" dirty="0">
                <a:effectLst>
                  <a:outerShdw blurRad="38100" dist="38100" dir="2700000" algn="tl">
                    <a:srgbClr val="000000">
                      <a:alpha val="43137"/>
                    </a:srgbClr>
                  </a:outerShdw>
                </a:effectLst>
              </a:rPr>
              <a:t>=&gt; Szinte ugyanolyan exon-</a:t>
            </a:r>
            <a:r>
              <a:rPr lang="hu-HU" dirty="0" err="1">
                <a:effectLst>
                  <a:outerShdw blurRad="38100" dist="38100" dir="2700000" algn="tl">
                    <a:srgbClr val="000000">
                      <a:alpha val="43137"/>
                    </a:srgbClr>
                  </a:outerShdw>
                </a:effectLst>
              </a:rPr>
              <a:t>intron</a:t>
            </a:r>
            <a:r>
              <a:rPr lang="hu-HU" dirty="0">
                <a:effectLst>
                  <a:outerShdw blurRad="38100" dist="38100" dir="2700000" algn="tl">
                    <a:srgbClr val="000000">
                      <a:alpha val="43137"/>
                    </a:srgbClr>
                  </a:outerShdw>
                </a:effectLst>
              </a:rPr>
              <a:t> elrendezés az </a:t>
            </a:r>
            <a:r>
              <a:rPr lang="hu-HU" dirty="0" err="1">
                <a:effectLst>
                  <a:outerShdw blurRad="38100" dist="38100" dir="2700000" algn="tl">
                    <a:srgbClr val="000000">
                      <a:alpha val="43137"/>
                    </a:srgbClr>
                  </a:outerShdw>
                </a:effectLst>
              </a:rPr>
              <a:t>RNAseq</a:t>
            </a:r>
            <a:r>
              <a:rPr lang="hu-HU" dirty="0">
                <a:effectLst>
                  <a:outerShdw blurRad="38100" dist="38100" dir="2700000" algn="tl">
                    <a:srgbClr val="000000">
                      <a:alpha val="43137"/>
                    </a:srgbClr>
                  </a:outerShdw>
                </a:effectLst>
              </a:rPr>
              <a:t> , az </a:t>
            </a:r>
            <a:r>
              <a:rPr lang="hu-HU" dirty="0" err="1">
                <a:effectLst>
                  <a:outerShdw blurRad="38100" dist="38100" dir="2700000" algn="tl">
                    <a:srgbClr val="000000">
                      <a:alpha val="43137"/>
                    </a:srgbClr>
                  </a:outerShdw>
                </a:effectLst>
              </a:rPr>
              <a:t>intron</a:t>
            </a:r>
            <a:r>
              <a:rPr lang="hu-HU" dirty="0">
                <a:effectLst>
                  <a:outerShdw blurRad="38100" dist="38100" dir="2700000" algn="tl">
                    <a:srgbClr val="000000">
                      <a:alpha val="43137"/>
                    </a:srgbClr>
                  </a:outerShdw>
                </a:effectLst>
              </a:rPr>
              <a:t> modellekben és a jól annotált </a:t>
            </a:r>
            <a:r>
              <a:rPr lang="hu-HU" dirty="0" err="1">
                <a:effectLst>
                  <a:outerShdw blurRad="38100" dist="38100" dir="2700000" algn="tl">
                    <a:srgbClr val="000000">
                      <a:alpha val="43137"/>
                    </a:srgbClr>
                  </a:outerShdw>
                </a:effectLst>
              </a:rPr>
              <a:t>Ensembl</a:t>
            </a:r>
            <a:r>
              <a:rPr lang="hu-HU" dirty="0">
                <a:effectLst>
                  <a:outerShdw blurRad="38100" dist="38100" dir="2700000" algn="tl">
                    <a:srgbClr val="000000">
                      <a:alpha val="43137"/>
                    </a:srgbClr>
                  </a:outerShdw>
                </a:effectLst>
              </a:rPr>
              <a:t> gén modellekben</a:t>
            </a:r>
          </a:p>
        </p:txBody>
      </p:sp>
    </p:spTree>
    <p:extLst>
      <p:ext uri="{BB962C8B-B14F-4D97-AF65-F5344CB8AC3E}">
        <p14:creationId xmlns:p14="http://schemas.microsoft.com/office/powerpoint/2010/main" val="42347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977B2E4B-E518-4773-B340-DF6529595610}"/>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86604"/>
            <a:ext cx="9144000" cy="951069"/>
          </a:xfrm>
        </p:spPr>
        <p:txBody>
          <a:bodyPr>
            <a:normAutofit/>
          </a:bodyPr>
          <a:lstStyle/>
          <a:p>
            <a:pPr algn="ct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Saját adatok bevitele: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Custom</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tracks</a:t>
            </a:r>
            <a:endPar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endParaRPr>
          </a:p>
        </p:txBody>
      </p:sp>
      <p:sp>
        <p:nvSpPr>
          <p:cNvPr id="4" name="Dia számának helye 3"/>
          <p:cNvSpPr>
            <a:spLocks noGrp="1"/>
          </p:cNvSpPr>
          <p:nvPr>
            <p:ph type="sldNum" sz="quarter" idx="12"/>
          </p:nvPr>
        </p:nvSpPr>
        <p:spPr/>
        <p:txBody>
          <a:bodyPr/>
          <a:lstStyle/>
          <a:p>
            <a:fld id="{B48CF42F-E737-479F-9354-EBDC0BF117C6}" type="slidenum">
              <a:rPr lang="hu-HU" smtClean="0"/>
              <a:pPr/>
              <a:t>39</a:t>
            </a:fld>
            <a:endParaRPr lang="hu-HU"/>
          </a:p>
        </p:txBody>
      </p:sp>
      <p:pic>
        <p:nvPicPr>
          <p:cNvPr id="1026" name="Picture 2"/>
          <p:cNvPicPr>
            <a:picLocks noGrp="1" noChangeAspect="1" noChangeArrowheads="1"/>
          </p:cNvPicPr>
          <p:nvPr>
            <p:ph idx="1"/>
          </p:nvPr>
        </p:nvPicPr>
        <p:blipFill>
          <a:blip r:embed="rId3" cstate="print"/>
          <a:srcRect/>
          <a:stretch>
            <a:fillRect/>
          </a:stretch>
        </p:blipFill>
        <p:spPr bwMode="auto">
          <a:xfrm>
            <a:off x="-14962" y="1344702"/>
            <a:ext cx="9173923" cy="424055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369277" y="605896"/>
            <a:ext cx="2313633" cy="5646208"/>
          </a:xfrm>
        </p:spPr>
        <p:txBody>
          <a:bodyPr anchor="ctr">
            <a:normAutofit/>
          </a:bodyPr>
          <a:lstStyle/>
          <a:p>
            <a:r>
              <a:rPr lang="hu-HU" sz="3100" dirty="0">
                <a:solidFill>
                  <a:srgbClr val="FFFFFF"/>
                </a:solidFill>
              </a:rPr>
              <a:t>Kurzus információk</a:t>
            </a:r>
          </a:p>
        </p:txBody>
      </p:sp>
      <p:sp>
        <p:nvSpPr>
          <p:cNvPr id="13" name="Cím 15">
            <a:extLst>
              <a:ext uri="{FF2B5EF4-FFF2-40B4-BE49-F238E27FC236}">
                <a16:creationId xmlns:a16="http://schemas.microsoft.com/office/drawing/2014/main" id="{DA4EEE47-C6B7-4DA1-8BB3-DC11AFBEDF20}"/>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0" y="421230"/>
            <a:ext cx="9143999"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800" b="1" i="0" u="none" strike="noStrike" kern="1200" cap="none" spc="0" normalizeH="0" baseline="0" noProof="0" dirty="0">
                <a:ln>
                  <a:noFill/>
                </a:ln>
                <a:solidFill>
                  <a:prstClr val="white"/>
                </a:solidFill>
                <a:effectLst/>
                <a:uLnTx/>
                <a:uFillTx/>
                <a:latin typeface="Calibri" panose="020F0502020204030204"/>
                <a:ea typeface="+mn-ea"/>
                <a:cs typeface="+mn-cs"/>
              </a:rPr>
              <a:t>NCBI</a:t>
            </a: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621495" y="3689208"/>
            <a:ext cx="815322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3" name="Kép 2">
            <a:extLst>
              <a:ext uri="{FF2B5EF4-FFF2-40B4-BE49-F238E27FC236}">
                <a16:creationId xmlns:a16="http://schemas.microsoft.com/office/drawing/2014/main" id="{23560522-7E92-4DB3-BF79-6B5CB50D8D75}"/>
              </a:ext>
            </a:extLst>
          </p:cNvPr>
          <p:cNvPicPr>
            <a:picLocks noChangeAspect="1"/>
          </p:cNvPicPr>
          <p:nvPr/>
        </p:nvPicPr>
        <p:blipFill>
          <a:blip r:embed="rId3"/>
          <a:stretch>
            <a:fillRect/>
          </a:stretch>
        </p:blipFill>
        <p:spPr>
          <a:xfrm>
            <a:off x="0" y="1436893"/>
            <a:ext cx="9144000" cy="5421107"/>
          </a:xfrm>
          <a:prstGeom prst="rect">
            <a:avLst/>
          </a:prstGeom>
        </p:spPr>
      </p:pic>
    </p:spTree>
    <p:extLst>
      <p:ext uri="{BB962C8B-B14F-4D97-AF65-F5344CB8AC3E}">
        <p14:creationId xmlns:p14="http://schemas.microsoft.com/office/powerpoint/2010/main" val="289800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977B2E4B-E518-4773-B340-DF6529595610}"/>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86604"/>
            <a:ext cx="9144000" cy="951069"/>
          </a:xfrm>
        </p:spPr>
        <p:txBody>
          <a:bodyPr>
            <a:normAutofit fontScale="90000"/>
          </a:bodyPr>
          <a:lstStyle/>
          <a:p>
            <a:pPr algn="ct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Saját adatok bevitele: pl. BRCA2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transzkriptum</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bed</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file a UCSC-</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ből</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p>
        </p:txBody>
      </p:sp>
      <p:sp>
        <p:nvSpPr>
          <p:cNvPr id="4" name="Dia számának helye 3"/>
          <p:cNvSpPr>
            <a:spLocks noGrp="1"/>
          </p:cNvSpPr>
          <p:nvPr>
            <p:ph type="sldNum" sz="quarter" idx="12"/>
          </p:nvPr>
        </p:nvSpPr>
        <p:spPr/>
        <p:txBody>
          <a:bodyPr/>
          <a:lstStyle/>
          <a:p>
            <a:fld id="{B48CF42F-E737-479F-9354-EBDC0BF117C6}" type="slidenum">
              <a:rPr lang="hu-HU" smtClean="0"/>
              <a:pPr/>
              <a:t>40</a:t>
            </a:fld>
            <a:endParaRPr lang="hu-HU"/>
          </a:p>
        </p:txBody>
      </p:sp>
      <p:pic>
        <p:nvPicPr>
          <p:cNvPr id="7" name="Kép 6">
            <a:extLst>
              <a:ext uri="{FF2B5EF4-FFF2-40B4-BE49-F238E27FC236}">
                <a16:creationId xmlns:a16="http://schemas.microsoft.com/office/drawing/2014/main" id="{4AC6338D-8854-46E9-847B-67A8F1EFD7E5}"/>
              </a:ext>
            </a:extLst>
          </p:cNvPr>
          <p:cNvPicPr>
            <a:picLocks noChangeAspect="1"/>
          </p:cNvPicPr>
          <p:nvPr/>
        </p:nvPicPr>
        <p:blipFill>
          <a:blip r:embed="rId3"/>
          <a:stretch>
            <a:fillRect/>
          </a:stretch>
        </p:blipFill>
        <p:spPr>
          <a:xfrm>
            <a:off x="135924" y="1252226"/>
            <a:ext cx="9008076" cy="3381557"/>
          </a:xfrm>
          <a:prstGeom prst="rect">
            <a:avLst/>
          </a:prstGeom>
        </p:spPr>
      </p:pic>
      <p:pic>
        <p:nvPicPr>
          <p:cNvPr id="8" name="Kép 7">
            <a:extLst>
              <a:ext uri="{FF2B5EF4-FFF2-40B4-BE49-F238E27FC236}">
                <a16:creationId xmlns:a16="http://schemas.microsoft.com/office/drawing/2014/main" id="{2A57A780-64DF-435D-89B5-F7BC33C9D4B2}"/>
              </a:ext>
            </a:extLst>
          </p:cNvPr>
          <p:cNvPicPr>
            <a:picLocks noChangeAspect="1"/>
          </p:cNvPicPr>
          <p:nvPr/>
        </p:nvPicPr>
        <p:blipFill>
          <a:blip r:embed="rId4"/>
          <a:stretch>
            <a:fillRect/>
          </a:stretch>
        </p:blipFill>
        <p:spPr>
          <a:xfrm>
            <a:off x="135924" y="4992130"/>
            <a:ext cx="9008076" cy="1773198"/>
          </a:xfrm>
          <a:prstGeom prst="rect">
            <a:avLst/>
          </a:prstGeom>
        </p:spPr>
      </p:pic>
      <p:sp>
        <p:nvSpPr>
          <p:cNvPr id="9" name="Szövegdoboz 8">
            <a:extLst>
              <a:ext uri="{FF2B5EF4-FFF2-40B4-BE49-F238E27FC236}">
                <a16:creationId xmlns:a16="http://schemas.microsoft.com/office/drawing/2014/main" id="{592A5D62-633A-4607-A259-AA2212CF6134}"/>
              </a:ext>
            </a:extLst>
          </p:cNvPr>
          <p:cNvSpPr txBox="1"/>
          <p:nvPr/>
        </p:nvSpPr>
        <p:spPr>
          <a:xfrm>
            <a:off x="135923" y="4653078"/>
            <a:ext cx="8859795" cy="461665"/>
          </a:xfrm>
          <a:prstGeom prst="rect">
            <a:avLst/>
          </a:prstGeom>
          <a:noFill/>
        </p:spPr>
        <p:txBody>
          <a:bodyPr wrap="square" rtlCol="0">
            <a:spAutoFit/>
          </a:bodyPr>
          <a:lstStyle/>
          <a:p>
            <a:pPr algn="ctr"/>
            <a:r>
              <a:rPr lang="hu-HU" sz="2400" b="1" dirty="0">
                <a:effectLst>
                  <a:outerShdw blurRad="38100" dist="38100" dir="2700000" algn="tl">
                    <a:srgbClr val="000000">
                      <a:alpha val="43137"/>
                    </a:srgbClr>
                  </a:outerShdw>
                </a:effectLst>
              </a:rPr>
              <a:t>BED formátum</a:t>
            </a:r>
          </a:p>
        </p:txBody>
      </p:sp>
    </p:spTree>
    <p:extLst>
      <p:ext uri="{BB962C8B-B14F-4D97-AF65-F5344CB8AC3E}">
        <p14:creationId xmlns:p14="http://schemas.microsoft.com/office/powerpoint/2010/main" val="1150800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977B2E4B-E518-4773-B340-DF6529595610}"/>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86604"/>
            <a:ext cx="9144000" cy="951069"/>
          </a:xfrm>
        </p:spPr>
        <p:txBody>
          <a:bodyPr>
            <a:normAutofit fontScale="90000"/>
          </a:bodyPr>
          <a:lstStyle/>
          <a:p>
            <a:pPr algn="ct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Saját adatok (UCSC) bevitele: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custom</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tracks</a:t>
            </a:r>
            <a:endPar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endParaRPr>
          </a:p>
        </p:txBody>
      </p:sp>
      <p:sp>
        <p:nvSpPr>
          <p:cNvPr id="4" name="Dia számának helye 3"/>
          <p:cNvSpPr>
            <a:spLocks noGrp="1"/>
          </p:cNvSpPr>
          <p:nvPr>
            <p:ph type="sldNum" sz="quarter" idx="12"/>
          </p:nvPr>
        </p:nvSpPr>
        <p:spPr/>
        <p:txBody>
          <a:bodyPr/>
          <a:lstStyle/>
          <a:p>
            <a:fld id="{B48CF42F-E737-479F-9354-EBDC0BF117C6}" type="slidenum">
              <a:rPr lang="hu-HU" smtClean="0"/>
              <a:pPr/>
              <a:t>41</a:t>
            </a:fld>
            <a:endParaRPr lang="hu-HU"/>
          </a:p>
        </p:txBody>
      </p:sp>
      <p:pic>
        <p:nvPicPr>
          <p:cNvPr id="7" name="Kép 6">
            <a:extLst>
              <a:ext uri="{FF2B5EF4-FFF2-40B4-BE49-F238E27FC236}">
                <a16:creationId xmlns:a16="http://schemas.microsoft.com/office/drawing/2014/main" id="{84D9B7D9-9F73-4156-9AC8-EB6BE61BADCC}"/>
              </a:ext>
            </a:extLst>
          </p:cNvPr>
          <p:cNvPicPr>
            <a:picLocks noChangeAspect="1"/>
          </p:cNvPicPr>
          <p:nvPr/>
        </p:nvPicPr>
        <p:blipFill>
          <a:blip r:embed="rId3"/>
          <a:stretch>
            <a:fillRect/>
          </a:stretch>
        </p:blipFill>
        <p:spPr>
          <a:xfrm>
            <a:off x="0" y="1524277"/>
            <a:ext cx="9144000" cy="4271042"/>
          </a:xfrm>
          <a:prstGeom prst="rect">
            <a:avLst/>
          </a:prstGeom>
        </p:spPr>
      </p:pic>
    </p:spTree>
    <p:extLst>
      <p:ext uri="{BB962C8B-B14F-4D97-AF65-F5344CB8AC3E}">
        <p14:creationId xmlns:p14="http://schemas.microsoft.com/office/powerpoint/2010/main" val="718148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977B2E4B-E518-4773-B340-DF6529595610}"/>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86604"/>
            <a:ext cx="9144000" cy="951069"/>
          </a:xfrm>
        </p:spPr>
        <p:txBody>
          <a:bodyPr>
            <a:normAutofit fontScale="90000"/>
          </a:bodyPr>
          <a:lstStyle/>
          <a:p>
            <a:pPr algn="ct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Saját adatok megjelenítése: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custom</a:t>
            </a: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a:t>
            </a:r>
            <a:r>
              <a:rPr lang="hu-HU"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tracks</a:t>
            </a:r>
            <a:endPar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endParaRPr>
          </a:p>
        </p:txBody>
      </p:sp>
      <p:sp>
        <p:nvSpPr>
          <p:cNvPr id="4" name="Dia számának helye 3"/>
          <p:cNvSpPr>
            <a:spLocks noGrp="1"/>
          </p:cNvSpPr>
          <p:nvPr>
            <p:ph type="sldNum" sz="quarter" idx="12"/>
          </p:nvPr>
        </p:nvSpPr>
        <p:spPr/>
        <p:txBody>
          <a:bodyPr/>
          <a:lstStyle/>
          <a:p>
            <a:fld id="{B48CF42F-E737-479F-9354-EBDC0BF117C6}" type="slidenum">
              <a:rPr lang="hu-HU" smtClean="0"/>
              <a:pPr/>
              <a:t>42</a:t>
            </a:fld>
            <a:endParaRPr lang="hu-HU"/>
          </a:p>
        </p:txBody>
      </p:sp>
      <p:sp>
        <p:nvSpPr>
          <p:cNvPr id="6" name="Tartalom helye 5">
            <a:extLst>
              <a:ext uri="{FF2B5EF4-FFF2-40B4-BE49-F238E27FC236}">
                <a16:creationId xmlns:a16="http://schemas.microsoft.com/office/drawing/2014/main" id="{9E5A737D-C706-4EE4-B75B-91DFDAC42817}"/>
              </a:ext>
            </a:extLst>
          </p:cNvPr>
          <p:cNvSpPr>
            <a:spLocks noGrp="1"/>
          </p:cNvSpPr>
          <p:nvPr>
            <p:ph idx="1"/>
          </p:nvPr>
        </p:nvSpPr>
        <p:spPr/>
        <p:txBody>
          <a:bodyPr/>
          <a:lstStyle/>
          <a:p>
            <a:endParaRPr lang="hu-HU"/>
          </a:p>
        </p:txBody>
      </p:sp>
      <p:pic>
        <p:nvPicPr>
          <p:cNvPr id="7" name="Kép 6">
            <a:extLst>
              <a:ext uri="{FF2B5EF4-FFF2-40B4-BE49-F238E27FC236}">
                <a16:creationId xmlns:a16="http://schemas.microsoft.com/office/drawing/2014/main" id="{29618B81-E001-4C64-BBEC-30918361B54D}"/>
              </a:ext>
            </a:extLst>
          </p:cNvPr>
          <p:cNvPicPr>
            <a:picLocks noChangeAspect="1"/>
          </p:cNvPicPr>
          <p:nvPr/>
        </p:nvPicPr>
        <p:blipFill>
          <a:blip r:embed="rId3"/>
          <a:stretch>
            <a:fillRect/>
          </a:stretch>
        </p:blipFill>
        <p:spPr>
          <a:xfrm>
            <a:off x="0" y="1299519"/>
            <a:ext cx="9144000" cy="5403550"/>
          </a:xfrm>
          <a:prstGeom prst="rect">
            <a:avLst/>
          </a:prstGeom>
        </p:spPr>
      </p:pic>
      <p:sp>
        <p:nvSpPr>
          <p:cNvPr id="3" name="Téglalap 2">
            <a:extLst>
              <a:ext uri="{FF2B5EF4-FFF2-40B4-BE49-F238E27FC236}">
                <a16:creationId xmlns:a16="http://schemas.microsoft.com/office/drawing/2014/main" id="{193C2CF6-99F9-4B18-BEC3-8C2B051C402F}"/>
              </a:ext>
            </a:extLst>
          </p:cNvPr>
          <p:cNvSpPr/>
          <p:nvPr/>
        </p:nvSpPr>
        <p:spPr>
          <a:xfrm>
            <a:off x="98854" y="1556951"/>
            <a:ext cx="8946292" cy="939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71819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680EC617-1F20-4A86-997C-09839164FE5D}"/>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628650" y="41956"/>
            <a:ext cx="7886700" cy="1325563"/>
          </a:xfrm>
        </p:spPr>
        <p:txBody>
          <a:bodyPr>
            <a:normAutofit/>
          </a:bodyPr>
          <a:lstStyle/>
          <a:p>
            <a:pPr algn="ctr"/>
            <a:r>
              <a:rPr lang="hu-HU" sz="40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Fasta</a:t>
            </a:r>
            <a:r>
              <a:rPr lang="hu-HU" sz="40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szekvencia exportálása</a:t>
            </a:r>
          </a:p>
        </p:txBody>
      </p:sp>
      <p:sp>
        <p:nvSpPr>
          <p:cNvPr id="4" name="Dia számának helye 3"/>
          <p:cNvSpPr>
            <a:spLocks noGrp="1"/>
          </p:cNvSpPr>
          <p:nvPr>
            <p:ph type="sldNum" sz="quarter" idx="12"/>
          </p:nvPr>
        </p:nvSpPr>
        <p:spPr/>
        <p:txBody>
          <a:bodyPr/>
          <a:lstStyle/>
          <a:p>
            <a:fld id="{B48CF42F-E737-479F-9354-EBDC0BF117C6}" type="slidenum">
              <a:rPr lang="hu-HU" smtClean="0"/>
              <a:pPr/>
              <a:t>43</a:t>
            </a:fld>
            <a:endParaRPr lang="hu-HU"/>
          </a:p>
        </p:txBody>
      </p:sp>
      <p:pic>
        <p:nvPicPr>
          <p:cNvPr id="9" name="Kép 8">
            <a:extLst>
              <a:ext uri="{FF2B5EF4-FFF2-40B4-BE49-F238E27FC236}">
                <a16:creationId xmlns:a16="http://schemas.microsoft.com/office/drawing/2014/main" id="{29147E4D-F3F3-4B60-991B-A809F1A5D0AE}"/>
              </a:ext>
            </a:extLst>
          </p:cNvPr>
          <p:cNvPicPr>
            <a:picLocks noChangeAspect="1"/>
          </p:cNvPicPr>
          <p:nvPr/>
        </p:nvPicPr>
        <p:blipFill>
          <a:blip r:embed="rId3"/>
          <a:stretch>
            <a:fillRect/>
          </a:stretch>
        </p:blipFill>
        <p:spPr>
          <a:xfrm>
            <a:off x="185350" y="1812402"/>
            <a:ext cx="8958649" cy="4890322"/>
          </a:xfrm>
          <a:prstGeom prst="rect">
            <a:avLst/>
          </a:prstGeom>
        </p:spPr>
      </p:pic>
      <p:sp>
        <p:nvSpPr>
          <p:cNvPr id="10" name="Szövegdoboz 9">
            <a:extLst>
              <a:ext uri="{FF2B5EF4-FFF2-40B4-BE49-F238E27FC236}">
                <a16:creationId xmlns:a16="http://schemas.microsoft.com/office/drawing/2014/main" id="{A9104373-23A8-4F69-BE85-9C9F76A96916}"/>
              </a:ext>
            </a:extLst>
          </p:cNvPr>
          <p:cNvSpPr txBox="1"/>
          <p:nvPr/>
        </p:nvSpPr>
        <p:spPr>
          <a:xfrm>
            <a:off x="185350" y="1252227"/>
            <a:ext cx="8307852" cy="461665"/>
          </a:xfrm>
          <a:prstGeom prst="rect">
            <a:avLst/>
          </a:prstGeom>
          <a:noFill/>
        </p:spPr>
        <p:txBody>
          <a:bodyPr wrap="none" rtlCol="0">
            <a:spAutoFit/>
          </a:bodyPr>
          <a:lstStyle/>
          <a:p>
            <a:r>
              <a:rPr lang="hu-HU" sz="2400" dirty="0" err="1">
                <a:solidFill>
                  <a:prstClr val="black"/>
                </a:solidFill>
                <a:effectLst>
                  <a:outerShdw blurRad="38100" dist="38100" dir="2700000" algn="tl">
                    <a:srgbClr val="000000">
                      <a:alpha val="43137"/>
                    </a:srgbClr>
                  </a:outerShdw>
                </a:effectLst>
                <a:latin typeface="Calibri" panose="020F0502020204030204"/>
              </a:rPr>
              <a:t>BRCA2</a:t>
            </a:r>
            <a:r>
              <a:rPr lang="hu-HU" sz="2400" dirty="0">
                <a:solidFill>
                  <a:prstClr val="black"/>
                </a:solidFill>
                <a:effectLst>
                  <a:outerShdw blurRad="38100" dist="38100" dir="2700000" algn="tl">
                    <a:srgbClr val="000000">
                      <a:alpha val="43137"/>
                    </a:srgbClr>
                  </a:outerShdw>
                </a:effectLst>
                <a:latin typeface="Calibri" panose="020F0502020204030204"/>
              </a:rPr>
              <a:t> gén 1. </a:t>
            </a:r>
            <a:r>
              <a:rPr lang="hu-HU" sz="2400" dirty="0" err="1">
                <a:solidFill>
                  <a:prstClr val="black"/>
                </a:solidFill>
                <a:effectLst>
                  <a:outerShdw blurRad="38100" dist="38100" dir="2700000" algn="tl">
                    <a:srgbClr val="000000">
                      <a:alpha val="43137"/>
                    </a:srgbClr>
                  </a:outerShdw>
                </a:effectLst>
                <a:latin typeface="Calibri" panose="020F0502020204030204"/>
              </a:rPr>
              <a:t>CDS</a:t>
            </a:r>
            <a:r>
              <a:rPr lang="hu-HU" sz="2400" dirty="0">
                <a:solidFill>
                  <a:prstClr val="black"/>
                </a:solidFill>
                <a:effectLst>
                  <a:outerShdw blurRad="38100" dist="38100" dir="2700000" algn="tl">
                    <a:srgbClr val="000000">
                      <a:alpha val="43137"/>
                    </a:srgbClr>
                  </a:outerShdw>
                </a:effectLst>
                <a:latin typeface="Calibri" panose="020F0502020204030204"/>
              </a:rPr>
              <a:t>  fasta szekvenciája a </a:t>
            </a:r>
            <a:r>
              <a:rPr lang="hu-HU" sz="2400" dirty="0" err="1">
                <a:solidFill>
                  <a:prstClr val="black"/>
                </a:solidFill>
                <a:effectLst>
                  <a:outerShdw blurRad="38100" dist="38100" dir="2700000" algn="tl">
                    <a:srgbClr val="000000">
                      <a:alpha val="43137"/>
                    </a:srgbClr>
                  </a:outerShdw>
                </a:effectLst>
                <a:latin typeface="Calibri" panose="020F0502020204030204"/>
              </a:rPr>
              <a:t>bonobóból</a:t>
            </a:r>
            <a:r>
              <a:rPr lang="hu-HU" sz="2400" dirty="0">
                <a:solidFill>
                  <a:prstClr val="black"/>
                </a:solidFill>
                <a:effectLst>
                  <a:outerShdw blurRad="38100" dist="38100" dir="2700000" algn="tl">
                    <a:srgbClr val="000000">
                      <a:alpha val="43137"/>
                    </a:srgbClr>
                  </a:outerShdw>
                </a:effectLst>
                <a:latin typeface="Calibri" panose="020F0502020204030204"/>
              </a:rPr>
              <a:t>, -&gt; export </a:t>
            </a:r>
            <a:r>
              <a:rPr lang="hu-HU" sz="2400" dirty="0" err="1">
                <a:solidFill>
                  <a:prstClr val="black"/>
                </a:solidFill>
                <a:effectLst>
                  <a:outerShdw blurRad="38100" dist="38100" dir="2700000" algn="tl">
                    <a:srgbClr val="000000">
                      <a:alpha val="43137"/>
                    </a:srgbClr>
                  </a:outerShdw>
                </a:effectLst>
                <a:latin typeface="Calibri" panose="020F0502020204030204"/>
              </a:rPr>
              <a:t>data</a:t>
            </a:r>
            <a:endParaRPr lang="hu-HU" sz="2400" dirty="0">
              <a:solidFill>
                <a:prstClr val="black"/>
              </a:solidFill>
              <a:effectLst>
                <a:outerShdw blurRad="38100" dist="38100" dir="2700000" algn="tl">
                  <a:srgbClr val="000000">
                    <a:alpha val="43137"/>
                  </a:srgbClr>
                </a:outerShdw>
              </a:effectLst>
              <a:latin typeface="Calibri" panose="020F0502020204030204"/>
            </a:endParaRPr>
          </a:p>
        </p:txBody>
      </p:sp>
      <p:sp>
        <p:nvSpPr>
          <p:cNvPr id="11" name="Téglalap 10">
            <a:extLst>
              <a:ext uri="{FF2B5EF4-FFF2-40B4-BE49-F238E27FC236}">
                <a16:creationId xmlns:a16="http://schemas.microsoft.com/office/drawing/2014/main" id="{70398720-AD62-472D-9479-D3BA68C2018E}"/>
              </a:ext>
            </a:extLst>
          </p:cNvPr>
          <p:cNvSpPr/>
          <p:nvPr/>
        </p:nvSpPr>
        <p:spPr>
          <a:xfrm>
            <a:off x="185350" y="6230294"/>
            <a:ext cx="1408670" cy="2521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Kép 12">
            <a:extLst>
              <a:ext uri="{FF2B5EF4-FFF2-40B4-BE49-F238E27FC236}">
                <a16:creationId xmlns:a16="http://schemas.microsoft.com/office/drawing/2014/main" id="{2CC6B607-33B5-46C6-AC3E-3A2C05126968}"/>
              </a:ext>
            </a:extLst>
          </p:cNvPr>
          <p:cNvPicPr>
            <a:picLocks noChangeAspect="1"/>
          </p:cNvPicPr>
          <p:nvPr/>
        </p:nvPicPr>
        <p:blipFill>
          <a:blip r:embed="rId4"/>
          <a:stretch>
            <a:fillRect/>
          </a:stretch>
        </p:blipFill>
        <p:spPr>
          <a:xfrm>
            <a:off x="2222670" y="1252227"/>
            <a:ext cx="6875196" cy="5563817"/>
          </a:xfrm>
          <a:prstGeom prst="rect">
            <a:avLst/>
          </a:prstGeom>
        </p:spPr>
      </p:pic>
      <p:pic>
        <p:nvPicPr>
          <p:cNvPr id="7" name="Kép 6">
            <a:extLst>
              <a:ext uri="{FF2B5EF4-FFF2-40B4-BE49-F238E27FC236}">
                <a16:creationId xmlns:a16="http://schemas.microsoft.com/office/drawing/2014/main" id="{C6C92273-672B-4530-92C2-FE1E35F7386B}"/>
              </a:ext>
            </a:extLst>
          </p:cNvPr>
          <p:cNvPicPr>
            <a:picLocks noChangeAspect="1"/>
          </p:cNvPicPr>
          <p:nvPr/>
        </p:nvPicPr>
        <p:blipFill>
          <a:blip r:embed="rId5"/>
          <a:stretch>
            <a:fillRect/>
          </a:stretch>
        </p:blipFill>
        <p:spPr>
          <a:xfrm>
            <a:off x="46134" y="1252227"/>
            <a:ext cx="9144000" cy="5578976"/>
          </a:xfrm>
          <a:prstGeom prst="rect">
            <a:avLst/>
          </a:prstGeom>
        </p:spPr>
      </p:pic>
    </p:spTree>
    <p:extLst>
      <p:ext uri="{BB962C8B-B14F-4D97-AF65-F5344CB8AC3E}">
        <p14:creationId xmlns:p14="http://schemas.microsoft.com/office/powerpoint/2010/main" val="22344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ím 15">
            <a:extLst>
              <a:ext uri="{FF2B5EF4-FFF2-40B4-BE49-F238E27FC236}">
                <a16:creationId xmlns:a16="http://schemas.microsoft.com/office/drawing/2014/main" id="{916F134A-7F64-4F58-A75E-30995313F133}"/>
              </a:ext>
            </a:extLst>
          </p:cNvPr>
          <p:cNvSpPr txBox="1">
            <a:spLocks/>
          </p:cNvSpPr>
          <p:nvPr/>
        </p:nvSpPr>
        <p:spPr>
          <a:xfrm>
            <a:off x="0" y="0"/>
            <a:ext cx="9144000" cy="94837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2003849" y="235934"/>
            <a:ext cx="5063173" cy="625643"/>
          </a:xfrm>
          <a:prstGeom prst="rect">
            <a:avLst/>
          </a:prstGeom>
        </p:spPr>
        <p:txBody>
          <a:bodyPr vert="horz" wrap="square" lIns="0" tIns="11516" rIns="0" bIns="0" rtlCol="0" anchor="ctr">
            <a:spAutoFit/>
          </a:bodyPr>
          <a:lstStyle/>
          <a:p>
            <a:pPr marL="11516">
              <a:lnSpc>
                <a:spcPct val="100000"/>
              </a:lnSpc>
              <a:spcBef>
                <a:spcPts val="91"/>
              </a:spcBef>
            </a:pPr>
            <a:r>
              <a:rPr lang="hu-HU" sz="3990" b="1" dirty="0">
                <a:solidFill>
                  <a:schemeClr val="bg1"/>
                </a:solidFill>
                <a:effectLst>
                  <a:outerShdw blurRad="38100" dist="38100" dir="2700000" algn="tl">
                    <a:srgbClr val="000000">
                      <a:alpha val="43137"/>
                    </a:srgbClr>
                  </a:outerShdw>
                </a:effectLst>
                <a:latin typeface="+mn-lt"/>
                <a:ea typeface="+mn-ea"/>
                <a:cs typeface="+mn-cs"/>
              </a:rPr>
              <a:t>Hasonlósági keresés</a:t>
            </a:r>
          </a:p>
        </p:txBody>
      </p:sp>
      <p:sp>
        <p:nvSpPr>
          <p:cNvPr id="31" name="object 31"/>
          <p:cNvSpPr txBox="1">
            <a:spLocks noGrp="1"/>
          </p:cNvSpPr>
          <p:nvPr>
            <p:ph type="sldNum" sz="quarter" idx="12"/>
          </p:nvPr>
        </p:nvSpPr>
        <p:spPr>
          <a:xfrm>
            <a:off x="5856076" y="5839911"/>
            <a:ext cx="1865652" cy="184922"/>
          </a:xfrm>
          <a:prstGeom prst="rect">
            <a:avLst/>
          </a:prstGeom>
        </p:spPr>
        <p:txBody>
          <a:bodyPr vert="horz" wrap="square" lIns="0" tIns="0" rIns="0" bIns="0" rtlCol="0" anchor="ctr">
            <a:spAutoFit/>
          </a:bodyPr>
          <a:lstStyle/>
          <a:p>
            <a:pPr marL="23033">
              <a:lnSpc>
                <a:spcPts val="1478"/>
              </a:lnSpc>
            </a:pPr>
            <a:fld id="{81D60167-4931-47E6-BA6A-407CBD079E47}" type="slidenum">
              <a:rPr dirty="0"/>
              <a:pPr marL="23033">
                <a:lnSpc>
                  <a:spcPts val="1478"/>
                </a:lnSpc>
              </a:pPr>
              <a:t>44</a:t>
            </a:fld>
            <a:endParaRPr dirty="0"/>
          </a:p>
        </p:txBody>
      </p:sp>
      <p:sp>
        <p:nvSpPr>
          <p:cNvPr id="3" name="object 3"/>
          <p:cNvSpPr/>
          <p:nvPr/>
        </p:nvSpPr>
        <p:spPr>
          <a:xfrm>
            <a:off x="5622293" y="2828996"/>
            <a:ext cx="305184" cy="1152"/>
          </a:xfrm>
          <a:custGeom>
            <a:avLst/>
            <a:gdLst/>
            <a:ahLst/>
            <a:cxnLst/>
            <a:rect l="l" t="t" r="r" b="b"/>
            <a:pathLst>
              <a:path w="336550" h="1269">
                <a:moveTo>
                  <a:pt x="-28573" y="635"/>
                </a:moveTo>
                <a:lnTo>
                  <a:pt x="365123" y="635"/>
                </a:lnTo>
              </a:path>
            </a:pathLst>
          </a:custGeom>
          <a:ln w="58416">
            <a:solidFill>
              <a:srgbClr val="C4000A"/>
            </a:solidFill>
          </a:ln>
        </p:spPr>
        <p:txBody>
          <a:bodyPr wrap="square" lIns="0" tIns="0" rIns="0" bIns="0" rtlCol="0"/>
          <a:lstStyle/>
          <a:p>
            <a:endParaRPr sz="1632"/>
          </a:p>
        </p:txBody>
      </p:sp>
      <p:sp>
        <p:nvSpPr>
          <p:cNvPr id="4" name="object 4"/>
          <p:cNvSpPr/>
          <p:nvPr/>
        </p:nvSpPr>
        <p:spPr>
          <a:xfrm>
            <a:off x="5132847" y="3320746"/>
            <a:ext cx="304032" cy="1152"/>
          </a:xfrm>
          <a:custGeom>
            <a:avLst/>
            <a:gdLst/>
            <a:ahLst/>
            <a:cxnLst/>
            <a:rect l="l" t="t" r="r" b="b"/>
            <a:pathLst>
              <a:path w="335279" h="1270">
                <a:moveTo>
                  <a:pt x="-28573" y="634"/>
                </a:moveTo>
                <a:lnTo>
                  <a:pt x="363853" y="634"/>
                </a:lnTo>
              </a:path>
            </a:pathLst>
          </a:custGeom>
          <a:ln w="58416">
            <a:solidFill>
              <a:srgbClr val="FF940D"/>
            </a:solidFill>
          </a:ln>
        </p:spPr>
        <p:txBody>
          <a:bodyPr wrap="square" lIns="0" tIns="0" rIns="0" bIns="0" rtlCol="0"/>
          <a:lstStyle/>
          <a:p>
            <a:endParaRPr sz="1632"/>
          </a:p>
        </p:txBody>
      </p:sp>
      <p:sp>
        <p:nvSpPr>
          <p:cNvPr id="5" name="object 5"/>
          <p:cNvSpPr/>
          <p:nvPr/>
        </p:nvSpPr>
        <p:spPr>
          <a:xfrm>
            <a:off x="6928249" y="3483127"/>
            <a:ext cx="304032" cy="1152"/>
          </a:xfrm>
          <a:custGeom>
            <a:avLst/>
            <a:gdLst/>
            <a:ahLst/>
            <a:cxnLst/>
            <a:rect l="l" t="t" r="r" b="b"/>
            <a:pathLst>
              <a:path w="335279" h="1270">
                <a:moveTo>
                  <a:pt x="-28573" y="635"/>
                </a:moveTo>
                <a:lnTo>
                  <a:pt x="363853" y="635"/>
                </a:lnTo>
              </a:path>
            </a:pathLst>
          </a:custGeom>
          <a:ln w="58416">
            <a:solidFill>
              <a:srgbClr val="FF3300"/>
            </a:solidFill>
          </a:ln>
        </p:spPr>
        <p:txBody>
          <a:bodyPr wrap="square" lIns="0" tIns="0" rIns="0" bIns="0" rtlCol="0"/>
          <a:lstStyle/>
          <a:p>
            <a:endParaRPr sz="1632"/>
          </a:p>
        </p:txBody>
      </p:sp>
      <p:sp>
        <p:nvSpPr>
          <p:cNvPr id="6" name="object 6"/>
          <p:cNvSpPr/>
          <p:nvPr/>
        </p:nvSpPr>
        <p:spPr>
          <a:xfrm>
            <a:off x="4969315" y="3810192"/>
            <a:ext cx="305184" cy="1152"/>
          </a:xfrm>
          <a:custGeom>
            <a:avLst/>
            <a:gdLst/>
            <a:ahLst/>
            <a:cxnLst/>
            <a:rect l="l" t="t" r="r" b="b"/>
            <a:pathLst>
              <a:path w="336550" h="1270">
                <a:moveTo>
                  <a:pt x="-28573" y="634"/>
                </a:moveTo>
                <a:lnTo>
                  <a:pt x="365123" y="634"/>
                </a:lnTo>
              </a:path>
            </a:pathLst>
          </a:custGeom>
          <a:ln w="58416">
            <a:solidFill>
              <a:srgbClr val="000000"/>
            </a:solidFill>
          </a:ln>
        </p:spPr>
        <p:txBody>
          <a:bodyPr wrap="square" lIns="0" tIns="0" rIns="0" bIns="0" rtlCol="0"/>
          <a:lstStyle/>
          <a:p>
            <a:endParaRPr sz="1632"/>
          </a:p>
        </p:txBody>
      </p:sp>
      <p:sp>
        <p:nvSpPr>
          <p:cNvPr id="7" name="object 7"/>
          <p:cNvSpPr/>
          <p:nvPr/>
        </p:nvSpPr>
        <p:spPr>
          <a:xfrm>
            <a:off x="5480641" y="4299638"/>
            <a:ext cx="305184" cy="1152"/>
          </a:xfrm>
          <a:custGeom>
            <a:avLst/>
            <a:gdLst/>
            <a:ahLst/>
            <a:cxnLst/>
            <a:rect l="l" t="t" r="r" b="b"/>
            <a:pathLst>
              <a:path w="336550" h="1270">
                <a:moveTo>
                  <a:pt x="-28573" y="634"/>
                </a:moveTo>
                <a:lnTo>
                  <a:pt x="365123" y="634"/>
                </a:lnTo>
              </a:path>
            </a:pathLst>
          </a:custGeom>
          <a:ln w="58416">
            <a:solidFill>
              <a:srgbClr val="000000"/>
            </a:solidFill>
          </a:ln>
        </p:spPr>
        <p:txBody>
          <a:bodyPr wrap="square" lIns="0" tIns="0" rIns="0" bIns="0" rtlCol="0"/>
          <a:lstStyle/>
          <a:p>
            <a:endParaRPr sz="1632"/>
          </a:p>
        </p:txBody>
      </p:sp>
      <p:sp>
        <p:nvSpPr>
          <p:cNvPr id="8" name="object 8"/>
          <p:cNvSpPr/>
          <p:nvPr/>
        </p:nvSpPr>
        <p:spPr>
          <a:xfrm>
            <a:off x="4568545" y="4318064"/>
            <a:ext cx="304032" cy="2303"/>
          </a:xfrm>
          <a:custGeom>
            <a:avLst/>
            <a:gdLst/>
            <a:ahLst/>
            <a:cxnLst/>
            <a:rect l="l" t="t" r="r" b="b"/>
            <a:pathLst>
              <a:path w="335279" h="2539">
                <a:moveTo>
                  <a:pt x="-28573" y="1270"/>
                </a:moveTo>
                <a:lnTo>
                  <a:pt x="363853" y="1270"/>
                </a:lnTo>
              </a:path>
            </a:pathLst>
          </a:custGeom>
          <a:ln w="59686">
            <a:solidFill>
              <a:srgbClr val="000000"/>
            </a:solidFill>
          </a:ln>
        </p:spPr>
        <p:txBody>
          <a:bodyPr wrap="square" lIns="0" tIns="0" rIns="0" bIns="0" rtlCol="0"/>
          <a:lstStyle/>
          <a:p>
            <a:endParaRPr sz="1632"/>
          </a:p>
        </p:txBody>
      </p:sp>
      <p:sp>
        <p:nvSpPr>
          <p:cNvPr id="9" name="object 9"/>
          <p:cNvSpPr/>
          <p:nvPr/>
        </p:nvSpPr>
        <p:spPr>
          <a:xfrm>
            <a:off x="5132847" y="4625550"/>
            <a:ext cx="304032" cy="2303"/>
          </a:xfrm>
          <a:custGeom>
            <a:avLst/>
            <a:gdLst/>
            <a:ahLst/>
            <a:cxnLst/>
            <a:rect l="l" t="t" r="r" b="b"/>
            <a:pathLst>
              <a:path w="335279" h="2539">
                <a:moveTo>
                  <a:pt x="-28573" y="1270"/>
                </a:moveTo>
                <a:lnTo>
                  <a:pt x="363853" y="1270"/>
                </a:lnTo>
              </a:path>
            </a:pathLst>
          </a:custGeom>
          <a:ln w="59686">
            <a:solidFill>
              <a:srgbClr val="000000"/>
            </a:solidFill>
          </a:ln>
        </p:spPr>
        <p:txBody>
          <a:bodyPr wrap="square" lIns="0" tIns="0" rIns="0" bIns="0" rtlCol="0"/>
          <a:lstStyle/>
          <a:p>
            <a:endParaRPr sz="1632"/>
          </a:p>
        </p:txBody>
      </p:sp>
      <p:sp>
        <p:nvSpPr>
          <p:cNvPr id="10" name="object 10"/>
          <p:cNvSpPr/>
          <p:nvPr/>
        </p:nvSpPr>
        <p:spPr>
          <a:xfrm>
            <a:off x="5807706" y="3972573"/>
            <a:ext cx="304032" cy="2303"/>
          </a:xfrm>
          <a:custGeom>
            <a:avLst/>
            <a:gdLst/>
            <a:ahLst/>
            <a:cxnLst/>
            <a:rect l="l" t="t" r="r" b="b"/>
            <a:pathLst>
              <a:path w="335279" h="2539">
                <a:moveTo>
                  <a:pt x="-28573" y="1270"/>
                </a:moveTo>
                <a:lnTo>
                  <a:pt x="363853" y="1270"/>
                </a:lnTo>
              </a:path>
            </a:pathLst>
          </a:custGeom>
          <a:ln w="59686">
            <a:solidFill>
              <a:srgbClr val="000000"/>
            </a:solidFill>
          </a:ln>
        </p:spPr>
        <p:txBody>
          <a:bodyPr wrap="square" lIns="0" tIns="0" rIns="0" bIns="0" rtlCol="0"/>
          <a:lstStyle/>
          <a:p>
            <a:endParaRPr sz="1632"/>
          </a:p>
        </p:txBody>
      </p:sp>
      <p:sp>
        <p:nvSpPr>
          <p:cNvPr id="11" name="object 11"/>
          <p:cNvSpPr/>
          <p:nvPr/>
        </p:nvSpPr>
        <p:spPr>
          <a:xfrm>
            <a:off x="4805781" y="3157213"/>
            <a:ext cx="305184" cy="1152"/>
          </a:xfrm>
          <a:custGeom>
            <a:avLst/>
            <a:gdLst/>
            <a:ahLst/>
            <a:cxnLst/>
            <a:rect l="l" t="t" r="r" b="b"/>
            <a:pathLst>
              <a:path w="336550" h="1270">
                <a:moveTo>
                  <a:pt x="-28573" y="635"/>
                </a:moveTo>
                <a:lnTo>
                  <a:pt x="365123" y="635"/>
                </a:lnTo>
              </a:path>
            </a:pathLst>
          </a:custGeom>
          <a:ln w="58416">
            <a:solidFill>
              <a:srgbClr val="000000"/>
            </a:solidFill>
          </a:ln>
        </p:spPr>
        <p:txBody>
          <a:bodyPr wrap="square" lIns="0" tIns="0" rIns="0" bIns="0" rtlCol="0"/>
          <a:lstStyle/>
          <a:p>
            <a:endParaRPr sz="1632"/>
          </a:p>
        </p:txBody>
      </p:sp>
      <p:sp>
        <p:nvSpPr>
          <p:cNvPr id="12" name="object 12"/>
          <p:cNvSpPr/>
          <p:nvPr/>
        </p:nvSpPr>
        <p:spPr>
          <a:xfrm>
            <a:off x="5807706" y="3481975"/>
            <a:ext cx="304032" cy="1152"/>
          </a:xfrm>
          <a:custGeom>
            <a:avLst/>
            <a:gdLst/>
            <a:ahLst/>
            <a:cxnLst/>
            <a:rect l="l" t="t" r="r" b="b"/>
            <a:pathLst>
              <a:path w="335279" h="1270">
                <a:moveTo>
                  <a:pt x="-28573" y="634"/>
                </a:moveTo>
                <a:lnTo>
                  <a:pt x="363853" y="634"/>
                </a:lnTo>
              </a:path>
            </a:pathLst>
          </a:custGeom>
          <a:ln w="58416">
            <a:solidFill>
              <a:srgbClr val="000000"/>
            </a:solidFill>
          </a:ln>
        </p:spPr>
        <p:txBody>
          <a:bodyPr wrap="square" lIns="0" tIns="0" rIns="0" bIns="0" rtlCol="0"/>
          <a:lstStyle/>
          <a:p>
            <a:endParaRPr sz="1632"/>
          </a:p>
        </p:txBody>
      </p:sp>
      <p:sp>
        <p:nvSpPr>
          <p:cNvPr id="13" name="object 13"/>
          <p:cNvSpPr/>
          <p:nvPr/>
        </p:nvSpPr>
        <p:spPr>
          <a:xfrm>
            <a:off x="6459533" y="3810192"/>
            <a:ext cx="305184" cy="1152"/>
          </a:xfrm>
          <a:custGeom>
            <a:avLst/>
            <a:gdLst/>
            <a:ahLst/>
            <a:cxnLst/>
            <a:rect l="l" t="t" r="r" b="b"/>
            <a:pathLst>
              <a:path w="336550" h="1270">
                <a:moveTo>
                  <a:pt x="-28573" y="634"/>
                </a:moveTo>
                <a:lnTo>
                  <a:pt x="365123" y="634"/>
                </a:lnTo>
              </a:path>
            </a:pathLst>
          </a:custGeom>
          <a:ln w="58416">
            <a:solidFill>
              <a:srgbClr val="000000"/>
            </a:solidFill>
          </a:ln>
        </p:spPr>
        <p:txBody>
          <a:bodyPr wrap="square" lIns="0" tIns="0" rIns="0" bIns="0" rtlCol="0"/>
          <a:lstStyle/>
          <a:p>
            <a:endParaRPr sz="1632"/>
          </a:p>
        </p:txBody>
      </p:sp>
      <p:sp>
        <p:nvSpPr>
          <p:cNvPr id="14" name="object 14"/>
          <p:cNvSpPr/>
          <p:nvPr/>
        </p:nvSpPr>
        <p:spPr>
          <a:xfrm>
            <a:off x="5644174" y="4787932"/>
            <a:ext cx="304032" cy="1152"/>
          </a:xfrm>
          <a:custGeom>
            <a:avLst/>
            <a:gdLst/>
            <a:ahLst/>
            <a:cxnLst/>
            <a:rect l="l" t="t" r="r" b="b"/>
            <a:pathLst>
              <a:path w="335279" h="1270">
                <a:moveTo>
                  <a:pt x="-28573" y="635"/>
                </a:moveTo>
                <a:lnTo>
                  <a:pt x="363853" y="635"/>
                </a:lnTo>
              </a:path>
            </a:pathLst>
          </a:custGeom>
          <a:ln w="58416">
            <a:solidFill>
              <a:srgbClr val="000000"/>
            </a:solidFill>
          </a:ln>
        </p:spPr>
        <p:txBody>
          <a:bodyPr wrap="square" lIns="0" tIns="0" rIns="0" bIns="0" rtlCol="0"/>
          <a:lstStyle/>
          <a:p>
            <a:endParaRPr sz="1632"/>
          </a:p>
        </p:txBody>
      </p:sp>
      <p:sp>
        <p:nvSpPr>
          <p:cNvPr id="15" name="object 15"/>
          <p:cNvSpPr/>
          <p:nvPr/>
        </p:nvSpPr>
        <p:spPr>
          <a:xfrm>
            <a:off x="6437652" y="4463169"/>
            <a:ext cx="305184" cy="1152"/>
          </a:xfrm>
          <a:custGeom>
            <a:avLst/>
            <a:gdLst/>
            <a:ahLst/>
            <a:cxnLst/>
            <a:rect l="l" t="t" r="r" b="b"/>
            <a:pathLst>
              <a:path w="336550" h="1270">
                <a:moveTo>
                  <a:pt x="-28573" y="635"/>
                </a:moveTo>
                <a:lnTo>
                  <a:pt x="365123" y="635"/>
                </a:lnTo>
              </a:path>
            </a:pathLst>
          </a:custGeom>
          <a:ln w="58416">
            <a:solidFill>
              <a:srgbClr val="000000"/>
            </a:solidFill>
          </a:ln>
        </p:spPr>
        <p:txBody>
          <a:bodyPr wrap="square" lIns="0" tIns="0" rIns="0" bIns="0" rtlCol="0"/>
          <a:lstStyle/>
          <a:p>
            <a:endParaRPr sz="1632"/>
          </a:p>
        </p:txBody>
      </p:sp>
      <p:sp>
        <p:nvSpPr>
          <p:cNvPr id="16" name="object 16"/>
          <p:cNvSpPr/>
          <p:nvPr/>
        </p:nvSpPr>
        <p:spPr>
          <a:xfrm>
            <a:off x="6459533" y="3320746"/>
            <a:ext cx="305184" cy="1152"/>
          </a:xfrm>
          <a:custGeom>
            <a:avLst/>
            <a:gdLst/>
            <a:ahLst/>
            <a:cxnLst/>
            <a:rect l="l" t="t" r="r" b="b"/>
            <a:pathLst>
              <a:path w="336550" h="1270">
                <a:moveTo>
                  <a:pt x="-28573" y="634"/>
                </a:moveTo>
                <a:lnTo>
                  <a:pt x="365123" y="634"/>
                </a:lnTo>
              </a:path>
            </a:pathLst>
          </a:custGeom>
          <a:ln w="58416">
            <a:solidFill>
              <a:srgbClr val="000000"/>
            </a:solidFill>
          </a:ln>
        </p:spPr>
        <p:txBody>
          <a:bodyPr wrap="square" lIns="0" tIns="0" rIns="0" bIns="0" rtlCol="0"/>
          <a:lstStyle/>
          <a:p>
            <a:endParaRPr sz="1632"/>
          </a:p>
        </p:txBody>
      </p:sp>
      <p:sp>
        <p:nvSpPr>
          <p:cNvPr id="17" name="object 17"/>
          <p:cNvSpPr/>
          <p:nvPr/>
        </p:nvSpPr>
        <p:spPr>
          <a:xfrm>
            <a:off x="6437652" y="2830149"/>
            <a:ext cx="305184" cy="2303"/>
          </a:xfrm>
          <a:custGeom>
            <a:avLst/>
            <a:gdLst/>
            <a:ahLst/>
            <a:cxnLst/>
            <a:rect l="l" t="t" r="r" b="b"/>
            <a:pathLst>
              <a:path w="336550" h="2539">
                <a:moveTo>
                  <a:pt x="-28573" y="1270"/>
                </a:moveTo>
                <a:lnTo>
                  <a:pt x="365123" y="1270"/>
                </a:lnTo>
              </a:path>
            </a:pathLst>
          </a:custGeom>
          <a:ln w="59686">
            <a:solidFill>
              <a:srgbClr val="000000"/>
            </a:solidFill>
          </a:ln>
        </p:spPr>
        <p:txBody>
          <a:bodyPr wrap="square" lIns="0" tIns="0" rIns="0" bIns="0" rtlCol="0"/>
          <a:lstStyle/>
          <a:p>
            <a:endParaRPr sz="1632"/>
          </a:p>
        </p:txBody>
      </p:sp>
      <p:sp>
        <p:nvSpPr>
          <p:cNvPr id="18" name="object 18"/>
          <p:cNvSpPr/>
          <p:nvPr/>
        </p:nvSpPr>
        <p:spPr>
          <a:xfrm>
            <a:off x="5622293" y="2339550"/>
            <a:ext cx="304032" cy="1152"/>
          </a:xfrm>
          <a:custGeom>
            <a:avLst/>
            <a:gdLst/>
            <a:ahLst/>
            <a:cxnLst/>
            <a:rect l="l" t="t" r="r" b="b"/>
            <a:pathLst>
              <a:path w="335279" h="1269">
                <a:moveTo>
                  <a:pt x="-28573" y="635"/>
                </a:moveTo>
                <a:lnTo>
                  <a:pt x="363853" y="635"/>
                </a:lnTo>
              </a:path>
            </a:pathLst>
          </a:custGeom>
          <a:ln w="58416">
            <a:solidFill>
              <a:srgbClr val="000000"/>
            </a:solidFill>
          </a:ln>
        </p:spPr>
        <p:txBody>
          <a:bodyPr wrap="square" lIns="0" tIns="0" rIns="0" bIns="0" rtlCol="0"/>
          <a:lstStyle/>
          <a:p>
            <a:endParaRPr sz="1632"/>
          </a:p>
        </p:txBody>
      </p:sp>
      <p:sp>
        <p:nvSpPr>
          <p:cNvPr id="19" name="object 19"/>
          <p:cNvSpPr/>
          <p:nvPr/>
        </p:nvSpPr>
        <p:spPr>
          <a:xfrm>
            <a:off x="4664131" y="2665464"/>
            <a:ext cx="305184" cy="2303"/>
          </a:xfrm>
          <a:custGeom>
            <a:avLst/>
            <a:gdLst/>
            <a:ahLst/>
            <a:cxnLst/>
            <a:rect l="l" t="t" r="r" b="b"/>
            <a:pathLst>
              <a:path w="336550" h="2539">
                <a:moveTo>
                  <a:pt x="-28573" y="1269"/>
                </a:moveTo>
                <a:lnTo>
                  <a:pt x="365123" y="1269"/>
                </a:lnTo>
              </a:path>
            </a:pathLst>
          </a:custGeom>
          <a:ln w="59686">
            <a:solidFill>
              <a:srgbClr val="000000"/>
            </a:solidFill>
          </a:ln>
        </p:spPr>
        <p:txBody>
          <a:bodyPr wrap="square" lIns="0" tIns="0" rIns="0" bIns="0" rtlCol="0"/>
          <a:lstStyle/>
          <a:p>
            <a:endParaRPr sz="1632"/>
          </a:p>
        </p:txBody>
      </p:sp>
      <p:sp>
        <p:nvSpPr>
          <p:cNvPr id="20" name="object 20"/>
          <p:cNvSpPr/>
          <p:nvPr/>
        </p:nvSpPr>
        <p:spPr>
          <a:xfrm>
            <a:off x="4338218" y="3318442"/>
            <a:ext cx="304032" cy="2303"/>
          </a:xfrm>
          <a:custGeom>
            <a:avLst/>
            <a:gdLst/>
            <a:ahLst/>
            <a:cxnLst/>
            <a:rect l="l" t="t" r="r" b="b"/>
            <a:pathLst>
              <a:path w="335279" h="2539">
                <a:moveTo>
                  <a:pt x="-28573" y="1270"/>
                </a:moveTo>
                <a:lnTo>
                  <a:pt x="363853" y="1270"/>
                </a:lnTo>
              </a:path>
            </a:pathLst>
          </a:custGeom>
          <a:ln w="59686">
            <a:solidFill>
              <a:srgbClr val="000000"/>
            </a:solidFill>
          </a:ln>
        </p:spPr>
        <p:txBody>
          <a:bodyPr wrap="square" lIns="0" tIns="0" rIns="0" bIns="0" rtlCol="0"/>
          <a:lstStyle/>
          <a:p>
            <a:endParaRPr sz="1632"/>
          </a:p>
        </p:txBody>
      </p:sp>
      <p:sp>
        <p:nvSpPr>
          <p:cNvPr id="21" name="object 21"/>
          <p:cNvSpPr/>
          <p:nvPr/>
        </p:nvSpPr>
        <p:spPr>
          <a:xfrm>
            <a:off x="4324398" y="3912687"/>
            <a:ext cx="305184" cy="1152"/>
          </a:xfrm>
          <a:custGeom>
            <a:avLst/>
            <a:gdLst/>
            <a:ahLst/>
            <a:cxnLst/>
            <a:rect l="l" t="t" r="r" b="b"/>
            <a:pathLst>
              <a:path w="336550" h="1270">
                <a:moveTo>
                  <a:pt x="-28573" y="635"/>
                </a:moveTo>
                <a:lnTo>
                  <a:pt x="365123" y="635"/>
                </a:lnTo>
              </a:path>
            </a:pathLst>
          </a:custGeom>
          <a:ln w="58416">
            <a:solidFill>
              <a:srgbClr val="000000"/>
            </a:solidFill>
          </a:ln>
        </p:spPr>
        <p:txBody>
          <a:bodyPr wrap="square" lIns="0" tIns="0" rIns="0" bIns="0" rtlCol="0"/>
          <a:lstStyle/>
          <a:p>
            <a:endParaRPr sz="1632"/>
          </a:p>
        </p:txBody>
      </p:sp>
      <p:sp>
        <p:nvSpPr>
          <p:cNvPr id="22" name="object 22"/>
          <p:cNvSpPr/>
          <p:nvPr/>
        </p:nvSpPr>
        <p:spPr>
          <a:xfrm>
            <a:off x="6275272" y="2503083"/>
            <a:ext cx="304032" cy="1152"/>
          </a:xfrm>
          <a:custGeom>
            <a:avLst/>
            <a:gdLst/>
            <a:ahLst/>
            <a:cxnLst/>
            <a:rect l="l" t="t" r="r" b="b"/>
            <a:pathLst>
              <a:path w="335279" h="1269">
                <a:moveTo>
                  <a:pt x="-28573" y="634"/>
                </a:moveTo>
                <a:lnTo>
                  <a:pt x="363853" y="634"/>
                </a:lnTo>
              </a:path>
            </a:pathLst>
          </a:custGeom>
          <a:ln w="58416">
            <a:solidFill>
              <a:srgbClr val="000000"/>
            </a:solidFill>
          </a:ln>
        </p:spPr>
        <p:txBody>
          <a:bodyPr wrap="square" lIns="0" tIns="0" rIns="0" bIns="0" rtlCol="0"/>
          <a:lstStyle/>
          <a:p>
            <a:endParaRPr sz="1632"/>
          </a:p>
        </p:txBody>
      </p:sp>
      <p:sp>
        <p:nvSpPr>
          <p:cNvPr id="23" name="object 23"/>
          <p:cNvSpPr/>
          <p:nvPr/>
        </p:nvSpPr>
        <p:spPr>
          <a:xfrm>
            <a:off x="4080250" y="2014789"/>
            <a:ext cx="3337445" cy="2951646"/>
          </a:xfrm>
          <a:custGeom>
            <a:avLst/>
            <a:gdLst/>
            <a:ahLst/>
            <a:cxnLst/>
            <a:rect l="l" t="t" r="r" b="b"/>
            <a:pathLst>
              <a:path w="3680459" h="3255010">
                <a:moveTo>
                  <a:pt x="1840229" y="0"/>
                </a:moveTo>
                <a:lnTo>
                  <a:pt x="1892218" y="585"/>
                </a:lnTo>
                <a:lnTo>
                  <a:pt x="1943778" y="2331"/>
                </a:lnTo>
                <a:lnTo>
                  <a:pt x="1994895" y="5225"/>
                </a:lnTo>
                <a:lnTo>
                  <a:pt x="2045553" y="9253"/>
                </a:lnTo>
                <a:lnTo>
                  <a:pt x="2095738" y="14402"/>
                </a:lnTo>
                <a:lnTo>
                  <a:pt x="2145433" y="20657"/>
                </a:lnTo>
                <a:lnTo>
                  <a:pt x="2194625" y="28006"/>
                </a:lnTo>
                <a:lnTo>
                  <a:pt x="2243297" y="36436"/>
                </a:lnTo>
                <a:lnTo>
                  <a:pt x="2291434" y="45931"/>
                </a:lnTo>
                <a:lnTo>
                  <a:pt x="2339022" y="56479"/>
                </a:lnTo>
                <a:lnTo>
                  <a:pt x="2386044" y="68067"/>
                </a:lnTo>
                <a:lnTo>
                  <a:pt x="2432486" y="80680"/>
                </a:lnTo>
                <a:lnTo>
                  <a:pt x="2478333" y="94306"/>
                </a:lnTo>
                <a:lnTo>
                  <a:pt x="2523568" y="108930"/>
                </a:lnTo>
                <a:lnTo>
                  <a:pt x="2568178" y="124539"/>
                </a:lnTo>
                <a:lnTo>
                  <a:pt x="2612146" y="141120"/>
                </a:lnTo>
                <a:lnTo>
                  <a:pt x="2655457" y="158658"/>
                </a:lnTo>
                <a:lnTo>
                  <a:pt x="2698097" y="177142"/>
                </a:lnTo>
                <a:lnTo>
                  <a:pt x="2740049" y="196556"/>
                </a:lnTo>
                <a:lnTo>
                  <a:pt x="2781299" y="216887"/>
                </a:lnTo>
                <a:lnTo>
                  <a:pt x="2821832" y="238123"/>
                </a:lnTo>
                <a:lnTo>
                  <a:pt x="2861632" y="260248"/>
                </a:lnTo>
                <a:lnTo>
                  <a:pt x="2900684" y="283250"/>
                </a:lnTo>
                <a:lnTo>
                  <a:pt x="2938973" y="307116"/>
                </a:lnTo>
                <a:lnTo>
                  <a:pt x="2976483" y="331831"/>
                </a:lnTo>
                <a:lnTo>
                  <a:pt x="3013199" y="357382"/>
                </a:lnTo>
                <a:lnTo>
                  <a:pt x="3049106" y="383756"/>
                </a:lnTo>
                <a:lnTo>
                  <a:pt x="3084189" y="410939"/>
                </a:lnTo>
                <a:lnTo>
                  <a:pt x="3118433" y="438917"/>
                </a:lnTo>
                <a:lnTo>
                  <a:pt x="3151822" y="467677"/>
                </a:lnTo>
                <a:lnTo>
                  <a:pt x="3184341" y="497205"/>
                </a:lnTo>
                <a:lnTo>
                  <a:pt x="3215975" y="527489"/>
                </a:lnTo>
                <a:lnTo>
                  <a:pt x="3246708" y="558513"/>
                </a:lnTo>
                <a:lnTo>
                  <a:pt x="3276526" y="590265"/>
                </a:lnTo>
                <a:lnTo>
                  <a:pt x="3305413" y="622732"/>
                </a:lnTo>
                <a:lnTo>
                  <a:pt x="3333353" y="655899"/>
                </a:lnTo>
                <a:lnTo>
                  <a:pt x="3360333" y="689753"/>
                </a:lnTo>
                <a:lnTo>
                  <a:pt x="3386335" y="724280"/>
                </a:lnTo>
                <a:lnTo>
                  <a:pt x="3411346" y="759468"/>
                </a:lnTo>
                <a:lnTo>
                  <a:pt x="3435350" y="795302"/>
                </a:lnTo>
                <a:lnTo>
                  <a:pt x="3458331" y="831769"/>
                </a:lnTo>
                <a:lnTo>
                  <a:pt x="3480274" y="868855"/>
                </a:lnTo>
                <a:lnTo>
                  <a:pt x="3501165" y="906547"/>
                </a:lnTo>
                <a:lnTo>
                  <a:pt x="3520988" y="944831"/>
                </a:lnTo>
                <a:lnTo>
                  <a:pt x="3539728" y="983694"/>
                </a:lnTo>
                <a:lnTo>
                  <a:pt x="3557369" y="1023122"/>
                </a:lnTo>
                <a:lnTo>
                  <a:pt x="3573896" y="1063102"/>
                </a:lnTo>
                <a:lnTo>
                  <a:pt x="3589294" y="1103619"/>
                </a:lnTo>
                <a:lnTo>
                  <a:pt x="3603548" y="1144662"/>
                </a:lnTo>
                <a:lnTo>
                  <a:pt x="3616642" y="1186215"/>
                </a:lnTo>
                <a:lnTo>
                  <a:pt x="3628562" y="1228265"/>
                </a:lnTo>
                <a:lnTo>
                  <a:pt x="3639291" y="1270800"/>
                </a:lnTo>
                <a:lnTo>
                  <a:pt x="3648816" y="1313805"/>
                </a:lnTo>
                <a:lnTo>
                  <a:pt x="3657119" y="1357266"/>
                </a:lnTo>
                <a:lnTo>
                  <a:pt x="3664188" y="1401171"/>
                </a:lnTo>
                <a:lnTo>
                  <a:pt x="3670005" y="1445506"/>
                </a:lnTo>
                <a:lnTo>
                  <a:pt x="3674556" y="1490256"/>
                </a:lnTo>
                <a:lnTo>
                  <a:pt x="3677826" y="1535409"/>
                </a:lnTo>
                <a:lnTo>
                  <a:pt x="3679798" y="1580952"/>
                </a:lnTo>
                <a:lnTo>
                  <a:pt x="3680460" y="1626870"/>
                </a:lnTo>
                <a:lnTo>
                  <a:pt x="3679798" y="1672850"/>
                </a:lnTo>
                <a:lnTo>
                  <a:pt x="3677826" y="1718452"/>
                </a:lnTo>
                <a:lnTo>
                  <a:pt x="3674556" y="1763664"/>
                </a:lnTo>
                <a:lnTo>
                  <a:pt x="3670005" y="1808471"/>
                </a:lnTo>
                <a:lnTo>
                  <a:pt x="3664188" y="1852860"/>
                </a:lnTo>
                <a:lnTo>
                  <a:pt x="3657119" y="1896817"/>
                </a:lnTo>
                <a:lnTo>
                  <a:pt x="3648816" y="1940329"/>
                </a:lnTo>
                <a:lnTo>
                  <a:pt x="3639291" y="1983382"/>
                </a:lnTo>
                <a:lnTo>
                  <a:pt x="3628562" y="2025964"/>
                </a:lnTo>
                <a:lnTo>
                  <a:pt x="3616642" y="2068059"/>
                </a:lnTo>
                <a:lnTo>
                  <a:pt x="3603548" y="2109656"/>
                </a:lnTo>
                <a:lnTo>
                  <a:pt x="3589294" y="2150739"/>
                </a:lnTo>
                <a:lnTo>
                  <a:pt x="3573896" y="2191297"/>
                </a:lnTo>
                <a:lnTo>
                  <a:pt x="3557369" y="2231315"/>
                </a:lnTo>
                <a:lnTo>
                  <a:pt x="3539728" y="2270779"/>
                </a:lnTo>
                <a:lnTo>
                  <a:pt x="3520988" y="2309677"/>
                </a:lnTo>
                <a:lnTo>
                  <a:pt x="3501165" y="2347995"/>
                </a:lnTo>
                <a:lnTo>
                  <a:pt x="3480274" y="2385719"/>
                </a:lnTo>
                <a:lnTo>
                  <a:pt x="3458331" y="2422835"/>
                </a:lnTo>
                <a:lnTo>
                  <a:pt x="3435350" y="2459331"/>
                </a:lnTo>
                <a:lnTo>
                  <a:pt x="3411346" y="2495192"/>
                </a:lnTo>
                <a:lnTo>
                  <a:pt x="3386335" y="2530406"/>
                </a:lnTo>
                <a:lnTo>
                  <a:pt x="3360333" y="2564959"/>
                </a:lnTo>
                <a:lnTo>
                  <a:pt x="3333353" y="2598836"/>
                </a:lnTo>
                <a:lnTo>
                  <a:pt x="3305413" y="2632025"/>
                </a:lnTo>
                <a:lnTo>
                  <a:pt x="3276526" y="2664513"/>
                </a:lnTo>
                <a:lnTo>
                  <a:pt x="3246708" y="2696285"/>
                </a:lnTo>
                <a:lnTo>
                  <a:pt x="3215975" y="2727328"/>
                </a:lnTo>
                <a:lnTo>
                  <a:pt x="3184341" y="2757628"/>
                </a:lnTo>
                <a:lnTo>
                  <a:pt x="3151822" y="2787173"/>
                </a:lnTo>
                <a:lnTo>
                  <a:pt x="3118433" y="2815949"/>
                </a:lnTo>
                <a:lnTo>
                  <a:pt x="3084189" y="2843941"/>
                </a:lnTo>
                <a:lnTo>
                  <a:pt x="3049106" y="2871137"/>
                </a:lnTo>
                <a:lnTo>
                  <a:pt x="3013199" y="2897523"/>
                </a:lnTo>
                <a:lnTo>
                  <a:pt x="2976483" y="2923086"/>
                </a:lnTo>
                <a:lnTo>
                  <a:pt x="2938973" y="2947812"/>
                </a:lnTo>
                <a:lnTo>
                  <a:pt x="2900684" y="2971687"/>
                </a:lnTo>
                <a:lnTo>
                  <a:pt x="2861632" y="2994698"/>
                </a:lnTo>
                <a:lnTo>
                  <a:pt x="2821832" y="3016832"/>
                </a:lnTo>
                <a:lnTo>
                  <a:pt x="2781300" y="3038075"/>
                </a:lnTo>
                <a:lnTo>
                  <a:pt x="2740049" y="3058413"/>
                </a:lnTo>
                <a:lnTo>
                  <a:pt x="2698097" y="3077833"/>
                </a:lnTo>
                <a:lnTo>
                  <a:pt x="2655457" y="3096322"/>
                </a:lnTo>
                <a:lnTo>
                  <a:pt x="2612146" y="3113865"/>
                </a:lnTo>
                <a:lnTo>
                  <a:pt x="2568178" y="3130450"/>
                </a:lnTo>
                <a:lnTo>
                  <a:pt x="2523568" y="3146063"/>
                </a:lnTo>
                <a:lnTo>
                  <a:pt x="2478333" y="3160691"/>
                </a:lnTo>
                <a:lnTo>
                  <a:pt x="2432486" y="3174319"/>
                </a:lnTo>
                <a:lnTo>
                  <a:pt x="2386044" y="3186934"/>
                </a:lnTo>
                <a:lnTo>
                  <a:pt x="2339022" y="3198524"/>
                </a:lnTo>
                <a:lnTo>
                  <a:pt x="2291434" y="3209074"/>
                </a:lnTo>
                <a:lnTo>
                  <a:pt x="2243297" y="3218570"/>
                </a:lnTo>
                <a:lnTo>
                  <a:pt x="2194625" y="3227001"/>
                </a:lnTo>
                <a:lnTo>
                  <a:pt x="2145433" y="3234350"/>
                </a:lnTo>
                <a:lnTo>
                  <a:pt x="2095738" y="3240607"/>
                </a:lnTo>
                <a:lnTo>
                  <a:pt x="2045553" y="3245756"/>
                </a:lnTo>
                <a:lnTo>
                  <a:pt x="1994895" y="3249784"/>
                </a:lnTo>
                <a:lnTo>
                  <a:pt x="1943778" y="3252678"/>
                </a:lnTo>
                <a:lnTo>
                  <a:pt x="1892218" y="3254424"/>
                </a:lnTo>
                <a:lnTo>
                  <a:pt x="1840229" y="3255010"/>
                </a:lnTo>
                <a:lnTo>
                  <a:pt x="1788303" y="3254424"/>
                </a:lnTo>
                <a:lnTo>
                  <a:pt x="1736800" y="3252678"/>
                </a:lnTo>
                <a:lnTo>
                  <a:pt x="1685736" y="3249784"/>
                </a:lnTo>
                <a:lnTo>
                  <a:pt x="1635127" y="3245756"/>
                </a:lnTo>
                <a:lnTo>
                  <a:pt x="1584988" y="3240607"/>
                </a:lnTo>
                <a:lnTo>
                  <a:pt x="1535334" y="3234350"/>
                </a:lnTo>
                <a:lnTo>
                  <a:pt x="1486181" y="3227001"/>
                </a:lnTo>
                <a:lnTo>
                  <a:pt x="1437544" y="3218570"/>
                </a:lnTo>
                <a:lnTo>
                  <a:pt x="1389437" y="3209074"/>
                </a:lnTo>
                <a:lnTo>
                  <a:pt x="1341878" y="3198524"/>
                </a:lnTo>
                <a:lnTo>
                  <a:pt x="1294880" y="3186934"/>
                </a:lnTo>
                <a:lnTo>
                  <a:pt x="1248460" y="3174319"/>
                </a:lnTo>
                <a:lnTo>
                  <a:pt x="1202633" y="3160691"/>
                </a:lnTo>
                <a:lnTo>
                  <a:pt x="1157413" y="3146063"/>
                </a:lnTo>
                <a:lnTo>
                  <a:pt x="1112817" y="3130450"/>
                </a:lnTo>
                <a:lnTo>
                  <a:pt x="1068860" y="3113865"/>
                </a:lnTo>
                <a:lnTo>
                  <a:pt x="1025556" y="3096322"/>
                </a:lnTo>
                <a:lnTo>
                  <a:pt x="982922" y="3077833"/>
                </a:lnTo>
                <a:lnTo>
                  <a:pt x="940973" y="3058413"/>
                </a:lnTo>
                <a:lnTo>
                  <a:pt x="899724" y="3038075"/>
                </a:lnTo>
                <a:lnTo>
                  <a:pt x="859190" y="3016832"/>
                </a:lnTo>
                <a:lnTo>
                  <a:pt x="819387" y="2994698"/>
                </a:lnTo>
                <a:lnTo>
                  <a:pt x="780330" y="2971687"/>
                </a:lnTo>
                <a:lnTo>
                  <a:pt x="742035" y="2947812"/>
                </a:lnTo>
                <a:lnTo>
                  <a:pt x="704517" y="2923086"/>
                </a:lnTo>
                <a:lnTo>
                  <a:pt x="667790" y="2897523"/>
                </a:lnTo>
                <a:lnTo>
                  <a:pt x="631871" y="2871137"/>
                </a:lnTo>
                <a:lnTo>
                  <a:pt x="596775" y="2843941"/>
                </a:lnTo>
                <a:lnTo>
                  <a:pt x="562518" y="2815949"/>
                </a:lnTo>
                <a:lnTo>
                  <a:pt x="529113" y="2787173"/>
                </a:lnTo>
                <a:lnTo>
                  <a:pt x="496578" y="2757628"/>
                </a:lnTo>
                <a:lnTo>
                  <a:pt x="464927" y="2727328"/>
                </a:lnTo>
                <a:lnTo>
                  <a:pt x="434175" y="2696285"/>
                </a:lnTo>
                <a:lnTo>
                  <a:pt x="404339" y="2664513"/>
                </a:lnTo>
                <a:lnTo>
                  <a:pt x="375432" y="2632025"/>
                </a:lnTo>
                <a:lnTo>
                  <a:pt x="347471" y="2598836"/>
                </a:lnTo>
                <a:lnTo>
                  <a:pt x="320472" y="2564959"/>
                </a:lnTo>
                <a:lnTo>
                  <a:pt x="294448" y="2530406"/>
                </a:lnTo>
                <a:lnTo>
                  <a:pt x="269417" y="2495192"/>
                </a:lnTo>
                <a:lnTo>
                  <a:pt x="245392" y="2459331"/>
                </a:lnTo>
                <a:lnTo>
                  <a:pt x="222389" y="2422835"/>
                </a:lnTo>
                <a:lnTo>
                  <a:pt x="200425" y="2385719"/>
                </a:lnTo>
                <a:lnTo>
                  <a:pt x="179513" y="2347995"/>
                </a:lnTo>
                <a:lnTo>
                  <a:pt x="159670" y="2309677"/>
                </a:lnTo>
                <a:lnTo>
                  <a:pt x="140910" y="2270779"/>
                </a:lnTo>
                <a:lnTo>
                  <a:pt x="123249" y="2231315"/>
                </a:lnTo>
                <a:lnTo>
                  <a:pt x="106703" y="2191297"/>
                </a:lnTo>
                <a:lnTo>
                  <a:pt x="91287" y="2150739"/>
                </a:lnTo>
                <a:lnTo>
                  <a:pt x="77016" y="2109656"/>
                </a:lnTo>
                <a:lnTo>
                  <a:pt x="63905" y="2068059"/>
                </a:lnTo>
                <a:lnTo>
                  <a:pt x="51970" y="2025964"/>
                </a:lnTo>
                <a:lnTo>
                  <a:pt x="41227" y="1983382"/>
                </a:lnTo>
                <a:lnTo>
                  <a:pt x="31689" y="1940329"/>
                </a:lnTo>
                <a:lnTo>
                  <a:pt x="23374" y="1896817"/>
                </a:lnTo>
                <a:lnTo>
                  <a:pt x="16296" y="1852860"/>
                </a:lnTo>
                <a:lnTo>
                  <a:pt x="10470" y="1808471"/>
                </a:lnTo>
                <a:lnTo>
                  <a:pt x="5912" y="1763664"/>
                </a:lnTo>
                <a:lnTo>
                  <a:pt x="2638" y="1718452"/>
                </a:lnTo>
                <a:lnTo>
                  <a:pt x="662" y="1672850"/>
                </a:lnTo>
                <a:lnTo>
                  <a:pt x="0" y="1626870"/>
                </a:lnTo>
                <a:lnTo>
                  <a:pt x="662" y="1580952"/>
                </a:lnTo>
                <a:lnTo>
                  <a:pt x="2638" y="1535409"/>
                </a:lnTo>
                <a:lnTo>
                  <a:pt x="5912" y="1490256"/>
                </a:lnTo>
                <a:lnTo>
                  <a:pt x="10470" y="1445506"/>
                </a:lnTo>
                <a:lnTo>
                  <a:pt x="16296" y="1401171"/>
                </a:lnTo>
                <a:lnTo>
                  <a:pt x="23374" y="1357266"/>
                </a:lnTo>
                <a:lnTo>
                  <a:pt x="31689" y="1313805"/>
                </a:lnTo>
                <a:lnTo>
                  <a:pt x="41227" y="1270800"/>
                </a:lnTo>
                <a:lnTo>
                  <a:pt x="51970" y="1228265"/>
                </a:lnTo>
                <a:lnTo>
                  <a:pt x="63905" y="1186215"/>
                </a:lnTo>
                <a:lnTo>
                  <a:pt x="77016" y="1144662"/>
                </a:lnTo>
                <a:lnTo>
                  <a:pt x="91287" y="1103619"/>
                </a:lnTo>
                <a:lnTo>
                  <a:pt x="106703" y="1063102"/>
                </a:lnTo>
                <a:lnTo>
                  <a:pt x="123249" y="1023122"/>
                </a:lnTo>
                <a:lnTo>
                  <a:pt x="140910" y="983694"/>
                </a:lnTo>
                <a:lnTo>
                  <a:pt x="159670" y="944831"/>
                </a:lnTo>
                <a:lnTo>
                  <a:pt x="179513" y="906547"/>
                </a:lnTo>
                <a:lnTo>
                  <a:pt x="200425" y="868855"/>
                </a:lnTo>
                <a:lnTo>
                  <a:pt x="222389" y="831769"/>
                </a:lnTo>
                <a:lnTo>
                  <a:pt x="245392" y="795302"/>
                </a:lnTo>
                <a:lnTo>
                  <a:pt x="269417" y="759468"/>
                </a:lnTo>
                <a:lnTo>
                  <a:pt x="294448" y="724280"/>
                </a:lnTo>
                <a:lnTo>
                  <a:pt x="320472" y="689753"/>
                </a:lnTo>
                <a:lnTo>
                  <a:pt x="347472" y="655899"/>
                </a:lnTo>
                <a:lnTo>
                  <a:pt x="375432" y="622732"/>
                </a:lnTo>
                <a:lnTo>
                  <a:pt x="404339" y="590265"/>
                </a:lnTo>
                <a:lnTo>
                  <a:pt x="434175" y="558513"/>
                </a:lnTo>
                <a:lnTo>
                  <a:pt x="464927" y="527489"/>
                </a:lnTo>
                <a:lnTo>
                  <a:pt x="496578" y="497205"/>
                </a:lnTo>
                <a:lnTo>
                  <a:pt x="529113" y="467677"/>
                </a:lnTo>
                <a:lnTo>
                  <a:pt x="562518" y="438917"/>
                </a:lnTo>
                <a:lnTo>
                  <a:pt x="596775" y="410939"/>
                </a:lnTo>
                <a:lnTo>
                  <a:pt x="631871" y="383756"/>
                </a:lnTo>
                <a:lnTo>
                  <a:pt x="667790" y="357382"/>
                </a:lnTo>
                <a:lnTo>
                  <a:pt x="704517" y="331831"/>
                </a:lnTo>
                <a:lnTo>
                  <a:pt x="742035" y="307116"/>
                </a:lnTo>
                <a:lnTo>
                  <a:pt x="780330" y="283250"/>
                </a:lnTo>
                <a:lnTo>
                  <a:pt x="819387" y="260248"/>
                </a:lnTo>
                <a:lnTo>
                  <a:pt x="859190" y="238123"/>
                </a:lnTo>
                <a:lnTo>
                  <a:pt x="899724" y="216887"/>
                </a:lnTo>
                <a:lnTo>
                  <a:pt x="940973" y="196556"/>
                </a:lnTo>
                <a:lnTo>
                  <a:pt x="982922" y="177142"/>
                </a:lnTo>
                <a:lnTo>
                  <a:pt x="1025556" y="158658"/>
                </a:lnTo>
                <a:lnTo>
                  <a:pt x="1068860" y="141120"/>
                </a:lnTo>
                <a:lnTo>
                  <a:pt x="1112817" y="124539"/>
                </a:lnTo>
                <a:lnTo>
                  <a:pt x="1157413" y="108930"/>
                </a:lnTo>
                <a:lnTo>
                  <a:pt x="1202633" y="94306"/>
                </a:lnTo>
                <a:lnTo>
                  <a:pt x="1248460" y="80680"/>
                </a:lnTo>
                <a:lnTo>
                  <a:pt x="1294880" y="68067"/>
                </a:lnTo>
                <a:lnTo>
                  <a:pt x="1341878" y="56479"/>
                </a:lnTo>
                <a:lnTo>
                  <a:pt x="1389437" y="45931"/>
                </a:lnTo>
                <a:lnTo>
                  <a:pt x="1437544" y="36436"/>
                </a:lnTo>
                <a:lnTo>
                  <a:pt x="1486181" y="28006"/>
                </a:lnTo>
                <a:lnTo>
                  <a:pt x="1535334" y="20657"/>
                </a:lnTo>
                <a:lnTo>
                  <a:pt x="1584988" y="14402"/>
                </a:lnTo>
                <a:lnTo>
                  <a:pt x="1635127" y="9253"/>
                </a:lnTo>
                <a:lnTo>
                  <a:pt x="1685736" y="5225"/>
                </a:lnTo>
                <a:lnTo>
                  <a:pt x="1736800" y="2331"/>
                </a:lnTo>
                <a:lnTo>
                  <a:pt x="1788303" y="585"/>
                </a:lnTo>
                <a:lnTo>
                  <a:pt x="1840229" y="0"/>
                </a:lnTo>
                <a:close/>
              </a:path>
            </a:pathLst>
          </a:custGeom>
          <a:ln w="19048">
            <a:solidFill>
              <a:srgbClr val="000000"/>
            </a:solidFill>
          </a:ln>
        </p:spPr>
        <p:txBody>
          <a:bodyPr wrap="square" lIns="0" tIns="0" rIns="0" bIns="0" rtlCol="0"/>
          <a:lstStyle/>
          <a:p>
            <a:endParaRPr sz="1632"/>
          </a:p>
        </p:txBody>
      </p:sp>
      <p:sp>
        <p:nvSpPr>
          <p:cNvPr id="24" name="object 24"/>
          <p:cNvSpPr txBox="1"/>
          <p:nvPr/>
        </p:nvSpPr>
        <p:spPr>
          <a:xfrm>
            <a:off x="3811919" y="5156456"/>
            <a:ext cx="4353189" cy="346464"/>
          </a:xfrm>
          <a:prstGeom prst="rect">
            <a:avLst/>
          </a:prstGeom>
        </p:spPr>
        <p:txBody>
          <a:bodyPr vert="horz" wrap="square" lIns="0" tIns="11516" rIns="0" bIns="0" rtlCol="0">
            <a:spAutoFit/>
          </a:bodyPr>
          <a:lstStyle/>
          <a:p>
            <a:pPr marL="97889" marR="4607" indent="-86373" algn="ctr">
              <a:spcBef>
                <a:spcPts val="91"/>
              </a:spcBef>
            </a:pPr>
            <a:r>
              <a:rPr lang="hu-HU" sz="2176" spc="-5" dirty="0" err="1">
                <a:solidFill>
                  <a:schemeClr val="tx2">
                    <a:lumMod val="50000"/>
                  </a:schemeClr>
                </a:solidFill>
                <a:cs typeface="Arial"/>
              </a:rPr>
              <a:t>Céls</a:t>
            </a:r>
            <a:r>
              <a:rPr sz="2176" spc="-5" dirty="0" err="1">
                <a:solidFill>
                  <a:schemeClr val="tx2">
                    <a:lumMod val="50000"/>
                  </a:schemeClr>
                </a:solidFill>
                <a:cs typeface="Arial"/>
              </a:rPr>
              <a:t>z</a:t>
            </a:r>
            <a:r>
              <a:rPr sz="2176" spc="-14" dirty="0" err="1">
                <a:solidFill>
                  <a:schemeClr val="tx2">
                    <a:lumMod val="50000"/>
                  </a:schemeClr>
                </a:solidFill>
                <a:cs typeface="Arial"/>
              </a:rPr>
              <a:t>e</a:t>
            </a:r>
            <a:r>
              <a:rPr sz="2176" spc="5" dirty="0" err="1">
                <a:solidFill>
                  <a:schemeClr val="tx2">
                    <a:lumMod val="50000"/>
                  </a:schemeClr>
                </a:solidFill>
                <a:cs typeface="Arial"/>
              </a:rPr>
              <a:t>k</a:t>
            </a:r>
            <a:r>
              <a:rPr sz="2176" spc="-14" dirty="0" err="1">
                <a:solidFill>
                  <a:schemeClr val="tx2">
                    <a:lumMod val="50000"/>
                  </a:schemeClr>
                </a:solidFill>
                <a:cs typeface="Arial"/>
              </a:rPr>
              <a:t>v</a:t>
            </a:r>
            <a:r>
              <a:rPr sz="2176" spc="-5" dirty="0" err="1">
                <a:solidFill>
                  <a:schemeClr val="tx2">
                    <a:lumMod val="50000"/>
                  </a:schemeClr>
                </a:solidFill>
                <a:cs typeface="Arial"/>
              </a:rPr>
              <a:t>enc</a:t>
            </a:r>
            <a:r>
              <a:rPr sz="2176" spc="-9" dirty="0" err="1">
                <a:solidFill>
                  <a:schemeClr val="tx2">
                    <a:lumMod val="50000"/>
                  </a:schemeClr>
                </a:solidFill>
                <a:cs typeface="Arial"/>
              </a:rPr>
              <a:t>i</a:t>
            </a:r>
            <a:r>
              <a:rPr sz="2176" dirty="0" err="1">
                <a:solidFill>
                  <a:schemeClr val="tx2">
                    <a:lumMod val="50000"/>
                  </a:schemeClr>
                </a:solidFill>
                <a:cs typeface="Arial"/>
              </a:rPr>
              <a:t>a</a:t>
            </a:r>
            <a:r>
              <a:rPr sz="2176" dirty="0">
                <a:solidFill>
                  <a:schemeClr val="tx2">
                    <a:lumMod val="50000"/>
                  </a:schemeClr>
                </a:solidFill>
                <a:cs typeface="Arial"/>
              </a:rPr>
              <a:t>  </a:t>
            </a:r>
            <a:r>
              <a:rPr sz="2176" spc="-9" dirty="0" err="1">
                <a:solidFill>
                  <a:schemeClr val="tx2">
                    <a:lumMod val="50000"/>
                  </a:schemeClr>
                </a:solidFill>
                <a:cs typeface="Arial"/>
              </a:rPr>
              <a:t>adatbázis</a:t>
            </a:r>
            <a:r>
              <a:rPr lang="hu-HU" sz="2176" spc="-9" dirty="0">
                <a:solidFill>
                  <a:schemeClr val="tx2">
                    <a:lumMod val="50000"/>
                  </a:schemeClr>
                </a:solidFill>
                <a:cs typeface="Arial"/>
              </a:rPr>
              <a:t> (</a:t>
            </a:r>
            <a:r>
              <a:rPr lang="hu-HU" sz="2176" spc="-9" dirty="0" err="1">
                <a:solidFill>
                  <a:schemeClr val="tx2">
                    <a:lumMod val="50000"/>
                  </a:schemeClr>
                </a:solidFill>
                <a:cs typeface="Arial"/>
              </a:rPr>
              <a:t>subject</a:t>
            </a:r>
            <a:r>
              <a:rPr lang="hu-HU" sz="2176" spc="-9" dirty="0">
                <a:solidFill>
                  <a:schemeClr val="tx2">
                    <a:lumMod val="50000"/>
                  </a:schemeClr>
                </a:solidFill>
                <a:cs typeface="Arial"/>
              </a:rPr>
              <a:t>)</a:t>
            </a:r>
          </a:p>
        </p:txBody>
      </p:sp>
      <p:sp>
        <p:nvSpPr>
          <p:cNvPr id="25" name="object 25"/>
          <p:cNvSpPr txBox="1"/>
          <p:nvPr/>
        </p:nvSpPr>
        <p:spPr>
          <a:xfrm>
            <a:off x="1462580" y="3843590"/>
            <a:ext cx="2327460" cy="681299"/>
          </a:xfrm>
          <a:prstGeom prst="rect">
            <a:avLst/>
          </a:prstGeom>
        </p:spPr>
        <p:txBody>
          <a:bodyPr vert="horz" wrap="square" lIns="0" tIns="11516" rIns="0" bIns="0" rtlCol="0">
            <a:spAutoFit/>
          </a:bodyPr>
          <a:lstStyle/>
          <a:p>
            <a:pPr marL="552785" marR="4607" indent="-541269">
              <a:spcBef>
                <a:spcPts val="91"/>
              </a:spcBef>
            </a:pPr>
            <a:r>
              <a:rPr sz="2176" spc="-5" dirty="0">
                <a:solidFill>
                  <a:schemeClr val="tx2">
                    <a:lumMod val="50000"/>
                  </a:schemeClr>
                </a:solidFill>
                <a:cs typeface="Arial"/>
              </a:rPr>
              <a:t>Kereső</a:t>
            </a:r>
            <a:r>
              <a:rPr sz="2176" spc="-59" dirty="0">
                <a:solidFill>
                  <a:schemeClr val="tx2">
                    <a:lumMod val="50000"/>
                  </a:schemeClr>
                </a:solidFill>
                <a:cs typeface="Arial"/>
              </a:rPr>
              <a:t> </a:t>
            </a:r>
            <a:r>
              <a:rPr sz="2176" spc="-9" dirty="0">
                <a:solidFill>
                  <a:schemeClr val="tx2">
                    <a:lumMod val="50000"/>
                  </a:schemeClr>
                </a:solidFill>
                <a:cs typeface="Arial"/>
              </a:rPr>
              <a:t>szekvencia  </a:t>
            </a:r>
            <a:r>
              <a:rPr sz="2176" spc="-5" dirty="0">
                <a:solidFill>
                  <a:schemeClr val="tx2">
                    <a:lumMod val="50000"/>
                  </a:schemeClr>
                </a:solidFill>
                <a:cs typeface="Arial"/>
              </a:rPr>
              <a:t>(query)</a:t>
            </a:r>
            <a:endParaRPr sz="2176" dirty="0">
              <a:solidFill>
                <a:schemeClr val="tx2">
                  <a:lumMod val="50000"/>
                </a:schemeClr>
              </a:solidFill>
              <a:cs typeface="Arial"/>
            </a:endParaRPr>
          </a:p>
        </p:txBody>
      </p:sp>
      <p:sp>
        <p:nvSpPr>
          <p:cNvPr id="26" name="object 26"/>
          <p:cNvSpPr/>
          <p:nvPr/>
        </p:nvSpPr>
        <p:spPr>
          <a:xfrm>
            <a:off x="2327459" y="3757217"/>
            <a:ext cx="304032" cy="2303"/>
          </a:xfrm>
          <a:custGeom>
            <a:avLst/>
            <a:gdLst/>
            <a:ahLst/>
            <a:cxnLst/>
            <a:rect l="l" t="t" r="r" b="b"/>
            <a:pathLst>
              <a:path w="335280" h="2539">
                <a:moveTo>
                  <a:pt x="-28573" y="1270"/>
                </a:moveTo>
                <a:lnTo>
                  <a:pt x="363853" y="1270"/>
                </a:lnTo>
              </a:path>
            </a:pathLst>
          </a:custGeom>
          <a:ln w="59686">
            <a:solidFill>
              <a:srgbClr val="FF3300"/>
            </a:solidFill>
          </a:ln>
        </p:spPr>
        <p:txBody>
          <a:bodyPr wrap="square" lIns="0" tIns="0" rIns="0" bIns="0" rtlCol="0"/>
          <a:lstStyle/>
          <a:p>
            <a:endParaRPr sz="1632"/>
          </a:p>
        </p:txBody>
      </p:sp>
      <p:sp>
        <p:nvSpPr>
          <p:cNvPr id="27" name="object 27"/>
          <p:cNvSpPr/>
          <p:nvPr/>
        </p:nvSpPr>
        <p:spPr>
          <a:xfrm>
            <a:off x="5146666" y="3429000"/>
            <a:ext cx="305184" cy="1152"/>
          </a:xfrm>
          <a:custGeom>
            <a:avLst/>
            <a:gdLst/>
            <a:ahLst/>
            <a:cxnLst/>
            <a:rect l="l" t="t" r="r" b="b"/>
            <a:pathLst>
              <a:path w="336550" h="1270">
                <a:moveTo>
                  <a:pt x="-28573" y="635"/>
                </a:moveTo>
                <a:lnTo>
                  <a:pt x="365123" y="635"/>
                </a:lnTo>
              </a:path>
            </a:pathLst>
          </a:custGeom>
          <a:ln w="58416">
            <a:solidFill>
              <a:srgbClr val="FF3300"/>
            </a:solidFill>
          </a:ln>
        </p:spPr>
        <p:txBody>
          <a:bodyPr wrap="square" lIns="0" tIns="0" rIns="0" bIns="0" rtlCol="0"/>
          <a:lstStyle/>
          <a:p>
            <a:endParaRPr sz="1632"/>
          </a:p>
        </p:txBody>
      </p:sp>
      <p:sp>
        <p:nvSpPr>
          <p:cNvPr id="28" name="object 28"/>
          <p:cNvSpPr/>
          <p:nvPr/>
        </p:nvSpPr>
        <p:spPr>
          <a:xfrm>
            <a:off x="5615383" y="2940706"/>
            <a:ext cx="304032" cy="2303"/>
          </a:xfrm>
          <a:custGeom>
            <a:avLst/>
            <a:gdLst/>
            <a:ahLst/>
            <a:cxnLst/>
            <a:rect l="l" t="t" r="r" b="b"/>
            <a:pathLst>
              <a:path w="335279" h="2539">
                <a:moveTo>
                  <a:pt x="-28573" y="1270"/>
                </a:moveTo>
                <a:lnTo>
                  <a:pt x="363853" y="1270"/>
                </a:lnTo>
              </a:path>
            </a:pathLst>
          </a:custGeom>
          <a:ln w="59686">
            <a:solidFill>
              <a:srgbClr val="FF3300"/>
            </a:solidFill>
          </a:ln>
        </p:spPr>
        <p:txBody>
          <a:bodyPr wrap="square" lIns="0" tIns="0" rIns="0" bIns="0" rtlCol="0"/>
          <a:lstStyle/>
          <a:p>
            <a:endParaRPr sz="1632"/>
          </a:p>
        </p:txBody>
      </p:sp>
      <p:sp>
        <p:nvSpPr>
          <p:cNvPr id="29" name="object 29"/>
          <p:cNvSpPr/>
          <p:nvPr/>
        </p:nvSpPr>
        <p:spPr>
          <a:xfrm>
            <a:off x="6942069" y="3593683"/>
            <a:ext cx="305184" cy="2303"/>
          </a:xfrm>
          <a:custGeom>
            <a:avLst/>
            <a:gdLst/>
            <a:ahLst/>
            <a:cxnLst/>
            <a:rect l="l" t="t" r="r" b="b"/>
            <a:pathLst>
              <a:path w="336550" h="2539">
                <a:moveTo>
                  <a:pt x="-28573" y="1269"/>
                </a:moveTo>
                <a:lnTo>
                  <a:pt x="365123" y="1269"/>
                </a:lnTo>
              </a:path>
            </a:pathLst>
          </a:custGeom>
          <a:ln w="59686">
            <a:solidFill>
              <a:srgbClr val="FF3300"/>
            </a:solidFill>
          </a:ln>
        </p:spPr>
        <p:txBody>
          <a:bodyPr wrap="square" lIns="0" tIns="0" rIns="0" bIns="0" rtlCol="0"/>
          <a:lstStyle/>
          <a:p>
            <a:endParaRPr sz="1632"/>
          </a:p>
        </p:txBody>
      </p:sp>
      <p:sp>
        <p:nvSpPr>
          <p:cNvPr id="30" name="object 30"/>
          <p:cNvSpPr txBox="1"/>
          <p:nvPr/>
        </p:nvSpPr>
        <p:spPr>
          <a:xfrm>
            <a:off x="1691755" y="5091964"/>
            <a:ext cx="1429183" cy="402376"/>
          </a:xfrm>
          <a:prstGeom prst="rect">
            <a:avLst/>
          </a:prstGeom>
        </p:spPr>
        <p:txBody>
          <a:bodyPr vert="horz" wrap="square" lIns="0" tIns="11516" rIns="0" bIns="0" rtlCol="0">
            <a:spAutoFit/>
          </a:bodyPr>
          <a:lstStyle/>
          <a:p>
            <a:pPr marL="11516">
              <a:spcBef>
                <a:spcPts val="91"/>
              </a:spcBef>
            </a:pPr>
            <a:r>
              <a:rPr sz="2539" spc="-27" dirty="0">
                <a:solidFill>
                  <a:schemeClr val="tx2">
                    <a:lumMod val="50000"/>
                  </a:schemeClr>
                </a:solidFill>
                <a:latin typeface="Arial"/>
                <a:cs typeface="Arial"/>
              </a:rPr>
              <a:t>Találatok:</a:t>
            </a:r>
            <a:endParaRPr sz="2539" dirty="0">
              <a:solidFill>
                <a:schemeClr val="tx2">
                  <a:lumMod val="50000"/>
                </a:schemeClr>
              </a:solidFill>
              <a:latin typeface="Arial"/>
              <a:cs typeface="Arial"/>
            </a:endParaRPr>
          </a:p>
        </p:txBody>
      </p:sp>
      <p:cxnSp>
        <p:nvCxnSpPr>
          <p:cNvPr id="37" name="Egyenes összekötő nyíllal 36"/>
          <p:cNvCxnSpPr/>
          <p:nvPr/>
        </p:nvCxnSpPr>
        <p:spPr>
          <a:xfrm flipV="1">
            <a:off x="7128635" y="1977937"/>
            <a:ext cx="207295" cy="145106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flipH="1" flipV="1">
            <a:off x="4710197" y="1977937"/>
            <a:ext cx="898277" cy="898277"/>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flipH="1" flipV="1">
            <a:off x="4710196" y="1977937"/>
            <a:ext cx="552786" cy="131286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object 25"/>
          <p:cNvSpPr txBox="1"/>
          <p:nvPr/>
        </p:nvSpPr>
        <p:spPr>
          <a:xfrm>
            <a:off x="3259134" y="1701544"/>
            <a:ext cx="2349340" cy="346464"/>
          </a:xfrm>
          <a:prstGeom prst="rect">
            <a:avLst/>
          </a:prstGeom>
        </p:spPr>
        <p:txBody>
          <a:bodyPr vert="horz" wrap="square" lIns="0" tIns="11516" rIns="0" bIns="0" rtlCol="0">
            <a:spAutoFit/>
          </a:bodyPr>
          <a:lstStyle/>
          <a:p>
            <a:pPr marL="552785" marR="4607" indent="-541269">
              <a:spcBef>
                <a:spcPts val="91"/>
              </a:spcBef>
            </a:pPr>
            <a:r>
              <a:rPr lang="hu-HU" sz="2176" dirty="0">
                <a:solidFill>
                  <a:schemeClr val="tx2">
                    <a:lumMod val="50000"/>
                  </a:schemeClr>
                </a:solidFill>
                <a:cs typeface="Arial"/>
              </a:rPr>
              <a:t>Hasonló szekvenciák</a:t>
            </a:r>
            <a:endParaRPr sz="2176" dirty="0">
              <a:solidFill>
                <a:schemeClr val="tx2">
                  <a:lumMod val="50000"/>
                </a:schemeClr>
              </a:solidFill>
              <a:cs typeface="Arial"/>
            </a:endParaRPr>
          </a:p>
        </p:txBody>
      </p:sp>
      <p:sp>
        <p:nvSpPr>
          <p:cNvPr id="52" name="object 25"/>
          <p:cNvSpPr txBox="1"/>
          <p:nvPr/>
        </p:nvSpPr>
        <p:spPr>
          <a:xfrm>
            <a:off x="6299456" y="1701544"/>
            <a:ext cx="2694831" cy="346464"/>
          </a:xfrm>
          <a:prstGeom prst="rect">
            <a:avLst/>
          </a:prstGeom>
        </p:spPr>
        <p:txBody>
          <a:bodyPr vert="horz" wrap="square" lIns="0" tIns="11516" rIns="0" bIns="0" rtlCol="0">
            <a:spAutoFit/>
          </a:bodyPr>
          <a:lstStyle/>
          <a:p>
            <a:pPr marL="552785" marR="4607" indent="-541269">
              <a:spcBef>
                <a:spcPts val="91"/>
              </a:spcBef>
            </a:pPr>
            <a:r>
              <a:rPr lang="hu-HU" sz="2176" dirty="0">
                <a:solidFill>
                  <a:schemeClr val="tx2">
                    <a:lumMod val="50000"/>
                  </a:schemeClr>
                </a:solidFill>
                <a:cs typeface="Arial"/>
              </a:rPr>
              <a:t>Megegyező szekvencia</a:t>
            </a:r>
            <a:endParaRPr sz="2176" dirty="0">
              <a:solidFill>
                <a:schemeClr val="tx2">
                  <a:lumMod val="50000"/>
                </a:schemeClr>
              </a:solidFill>
              <a:cs typeface="Arial"/>
            </a:endParaRPr>
          </a:p>
        </p:txBody>
      </p:sp>
    </p:spTree>
    <p:extLst>
      <p:ext uri="{BB962C8B-B14F-4D97-AF65-F5344CB8AC3E}">
        <p14:creationId xmlns:p14="http://schemas.microsoft.com/office/powerpoint/2010/main" val="1068578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680EC617-1F20-4A86-997C-09839164FE5D}"/>
              </a:ext>
            </a:extLst>
          </p:cNvPr>
          <p:cNvSpPr txBox="1">
            <a:spLocks/>
          </p:cNvSpPr>
          <p:nvPr/>
        </p:nvSpPr>
        <p:spPr>
          <a:xfrm>
            <a:off x="0" y="0"/>
            <a:ext cx="9144000" cy="81858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17119"/>
            <a:ext cx="9143999" cy="499220"/>
          </a:xfrm>
        </p:spPr>
        <p:txBody>
          <a:bodyPr>
            <a:normAutofit fontScale="90000"/>
          </a:bodyPr>
          <a:lstStyle/>
          <a:p>
            <a:pPr algn="ctr"/>
            <a:r>
              <a:rPr lang="hu-HU" sz="40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BLAST</a:t>
            </a:r>
          </a:p>
        </p:txBody>
      </p:sp>
      <p:sp>
        <p:nvSpPr>
          <p:cNvPr id="4" name="Dia számának helye 3"/>
          <p:cNvSpPr>
            <a:spLocks noGrp="1"/>
          </p:cNvSpPr>
          <p:nvPr>
            <p:ph type="sldNum" sz="quarter" idx="12"/>
          </p:nvPr>
        </p:nvSpPr>
        <p:spPr/>
        <p:txBody>
          <a:bodyPr/>
          <a:lstStyle/>
          <a:p>
            <a:fld id="{B48CF42F-E737-479F-9354-EBDC0BF117C6}" type="slidenum">
              <a:rPr lang="hu-HU" smtClean="0"/>
              <a:pPr/>
              <a:t>45</a:t>
            </a:fld>
            <a:endParaRPr lang="hu-HU"/>
          </a:p>
        </p:txBody>
      </p:sp>
      <p:sp>
        <p:nvSpPr>
          <p:cNvPr id="5" name="Szövegdoboz 4">
            <a:extLst>
              <a:ext uri="{FF2B5EF4-FFF2-40B4-BE49-F238E27FC236}">
                <a16:creationId xmlns:a16="http://schemas.microsoft.com/office/drawing/2014/main" id="{9A7072DE-6192-4479-897C-DAEE4FE8A646}"/>
              </a:ext>
            </a:extLst>
          </p:cNvPr>
          <p:cNvSpPr txBox="1"/>
          <p:nvPr/>
        </p:nvSpPr>
        <p:spPr>
          <a:xfrm>
            <a:off x="410548" y="825290"/>
            <a:ext cx="8104802" cy="6555641"/>
          </a:xfrm>
          <a:prstGeom prst="rect">
            <a:avLst/>
          </a:prstGeom>
          <a:noFill/>
        </p:spPr>
        <p:txBody>
          <a:bodyPr wrap="square" rtlCol="0">
            <a:spAutoFit/>
          </a:bodyPr>
          <a:lstStyle/>
          <a:p>
            <a:pPr marL="342900" indent="-342900">
              <a:buFont typeface="Arial" panose="020B0604020202020204" pitchFamily="34" charset="0"/>
              <a:buChar char="•"/>
            </a:pPr>
            <a:r>
              <a:rPr lang="hu-HU" sz="2000" spc="-5" dirty="0">
                <a:effectLst>
                  <a:outerShdw blurRad="38100" dist="38100" dir="2700000" algn="tl">
                    <a:srgbClr val="000000">
                      <a:alpha val="43137"/>
                    </a:srgbClr>
                  </a:outerShdw>
                </a:effectLst>
                <a:cs typeface="Arial"/>
              </a:rPr>
              <a:t>BLAST (Basic Local </a:t>
            </a:r>
            <a:r>
              <a:rPr lang="hu-HU" sz="2000" spc="-5" dirty="0" err="1">
                <a:effectLst>
                  <a:outerShdw blurRad="38100" dist="38100" dir="2700000" algn="tl">
                    <a:srgbClr val="000000">
                      <a:alpha val="43137"/>
                    </a:srgbClr>
                  </a:outerShdw>
                </a:effectLst>
                <a:cs typeface="Arial"/>
              </a:rPr>
              <a:t>Alignment</a:t>
            </a:r>
            <a:r>
              <a:rPr lang="hu-HU" sz="2000" spc="-5" dirty="0">
                <a:effectLst>
                  <a:outerShdw blurRad="38100" dist="38100" dir="2700000" algn="tl">
                    <a:srgbClr val="000000">
                      <a:alpha val="43137"/>
                    </a:srgbClr>
                  </a:outerShdw>
                </a:effectLst>
                <a:cs typeface="Arial"/>
              </a:rPr>
              <a:t> </a:t>
            </a:r>
            <a:r>
              <a:rPr lang="hu-HU" sz="2000" spc="-5" dirty="0" err="1">
                <a:effectLst>
                  <a:outerShdw blurRad="38100" dist="38100" dir="2700000" algn="tl">
                    <a:srgbClr val="000000">
                      <a:alpha val="43137"/>
                    </a:srgbClr>
                  </a:outerShdw>
                </a:effectLst>
                <a:cs typeface="Arial"/>
              </a:rPr>
              <a:t>Search</a:t>
            </a:r>
            <a:r>
              <a:rPr lang="hu-HU" sz="2000" spc="-5" dirty="0">
                <a:effectLst>
                  <a:outerShdw blurRad="38100" dist="38100" dir="2700000" algn="tl">
                    <a:srgbClr val="000000">
                      <a:alpha val="43137"/>
                    </a:srgbClr>
                  </a:outerShdw>
                </a:effectLst>
                <a:cs typeface="Arial"/>
              </a:rPr>
              <a:t> </a:t>
            </a:r>
            <a:r>
              <a:rPr lang="hu-HU" sz="2000" spc="-5" dirty="0" err="1">
                <a:effectLst>
                  <a:outerShdw blurRad="38100" dist="38100" dir="2700000" algn="tl">
                    <a:srgbClr val="000000">
                      <a:alpha val="43137"/>
                    </a:srgbClr>
                  </a:outerShdw>
                </a:effectLst>
                <a:cs typeface="Arial"/>
              </a:rPr>
              <a:t>Tool</a:t>
            </a:r>
            <a:r>
              <a:rPr lang="hu-HU" sz="2000" spc="-5" dirty="0">
                <a:effectLst>
                  <a:outerShdw blurRad="38100" dist="38100" dir="2700000" algn="tl">
                    <a:srgbClr val="000000">
                      <a:alpha val="43137"/>
                    </a:srgbClr>
                  </a:outerShdw>
                </a:effectLst>
                <a:cs typeface="Arial"/>
              </a:rPr>
              <a:t>)</a:t>
            </a:r>
          </a:p>
          <a:p>
            <a:pPr marL="342900" indent="-342900">
              <a:buFont typeface="Arial" panose="020B0604020202020204" pitchFamily="34" charset="0"/>
              <a:buChar char="•"/>
            </a:pPr>
            <a:endParaRPr lang="hu-HU" sz="2000" spc="-5" dirty="0">
              <a:effectLst>
                <a:outerShdw blurRad="38100" dist="38100" dir="2700000" algn="tl">
                  <a:srgbClr val="000000">
                    <a:alpha val="43137"/>
                  </a:srgbClr>
                </a:outerShdw>
              </a:effectLst>
              <a:cs typeface="Arial"/>
            </a:endParaRPr>
          </a:p>
          <a:p>
            <a:pPr marL="342900" indent="-342900">
              <a:buFont typeface="Arial" panose="020B0604020202020204" pitchFamily="34" charset="0"/>
              <a:buChar char="•"/>
            </a:pPr>
            <a:r>
              <a:rPr lang="hu-HU" sz="2000" spc="-5" dirty="0">
                <a:effectLst>
                  <a:outerShdw blurRad="38100" dist="38100" dir="2700000" algn="tl">
                    <a:srgbClr val="000000">
                      <a:alpha val="43137"/>
                    </a:srgbClr>
                  </a:outerShdw>
                </a:effectLst>
                <a:cs typeface="Arial"/>
              </a:rPr>
              <a:t>Páros illesztés. Hasonló szekvencia részeket ( hasonló </a:t>
            </a:r>
            <a:r>
              <a:rPr lang="hu-HU" sz="2000" spc="-5" dirty="0" err="1">
                <a:effectLst>
                  <a:outerShdw blurRad="38100" dist="38100" dir="2700000" algn="tl">
                    <a:srgbClr val="000000">
                      <a:alpha val="43137"/>
                    </a:srgbClr>
                  </a:outerShdw>
                </a:effectLst>
                <a:cs typeface="Arial"/>
              </a:rPr>
              <a:t>Ns</a:t>
            </a:r>
            <a:r>
              <a:rPr lang="hu-HU" sz="2000" spc="-5" dirty="0">
                <a:effectLst>
                  <a:outerShdw blurRad="38100" dist="38100" dir="2700000" algn="tl">
                    <a:srgbClr val="000000">
                      <a:alpha val="43137"/>
                    </a:srgbClr>
                  </a:outerShdw>
                </a:effectLst>
                <a:cs typeface="Arial"/>
              </a:rPr>
              <a:t>/</a:t>
            </a:r>
            <a:r>
              <a:rPr lang="hu-HU" sz="2000" spc="-5" dirty="0" err="1">
                <a:effectLst>
                  <a:outerShdw blurRad="38100" dist="38100" dir="2700000" algn="tl">
                    <a:srgbClr val="000000">
                      <a:alpha val="43137"/>
                    </a:srgbClr>
                  </a:outerShdw>
                </a:effectLst>
                <a:cs typeface="Arial"/>
              </a:rPr>
              <a:t>As</a:t>
            </a:r>
            <a:r>
              <a:rPr lang="hu-HU" sz="2000" spc="-5" dirty="0">
                <a:effectLst>
                  <a:outerShdw blurRad="38100" dist="38100" dir="2700000" algn="tl">
                    <a:srgbClr val="000000">
                      <a:alpha val="43137"/>
                    </a:srgbClr>
                  </a:outerShdw>
                </a:effectLst>
                <a:cs typeface="Arial"/>
              </a:rPr>
              <a:t>) keres a két szekvenciában.</a:t>
            </a:r>
          </a:p>
          <a:p>
            <a:pPr marL="342900" indent="-342900">
              <a:buFont typeface="Arial" panose="020B0604020202020204" pitchFamily="34" charset="0"/>
              <a:buChar char="•"/>
            </a:pPr>
            <a:endParaRPr lang="hu-HU" sz="2000" spc="-5" dirty="0">
              <a:effectLst>
                <a:outerShdw blurRad="38100" dist="38100" dir="2700000" algn="tl">
                  <a:srgbClr val="000000">
                    <a:alpha val="43137"/>
                  </a:srgbClr>
                </a:outerShdw>
              </a:effectLst>
              <a:cs typeface="Arial"/>
            </a:endParaRPr>
          </a:p>
          <a:p>
            <a:pPr marL="342900" indent="-342900">
              <a:buFont typeface="Arial" panose="020B0604020202020204" pitchFamily="34" charset="0"/>
              <a:buChar char="•"/>
            </a:pPr>
            <a:r>
              <a:rPr lang="hu-HU" sz="2000" spc="-5" dirty="0">
                <a:effectLst>
                  <a:outerShdw blurRad="38100" dist="38100" dir="2700000" algn="tl">
                    <a:srgbClr val="000000">
                      <a:alpha val="43137"/>
                    </a:srgbClr>
                  </a:outerShdw>
                </a:effectLst>
                <a:cs typeface="Arial"/>
              </a:rPr>
              <a:t>Nagy gyorsasággal vet össze úgynevezett kereső „</a:t>
            </a:r>
            <a:r>
              <a:rPr lang="hu-HU" sz="2000" spc="-5" dirty="0" err="1">
                <a:effectLst>
                  <a:outerShdw blurRad="38100" dist="38100" dir="2700000" algn="tl">
                    <a:srgbClr val="000000">
                      <a:alpha val="43137"/>
                    </a:srgbClr>
                  </a:outerShdw>
                </a:effectLst>
                <a:cs typeface="Arial"/>
              </a:rPr>
              <a:t>query</a:t>
            </a:r>
            <a:r>
              <a:rPr lang="hu-HU" sz="2000" spc="-5" dirty="0">
                <a:effectLst>
                  <a:outerShdw blurRad="38100" dist="38100" dir="2700000" algn="tl">
                    <a:srgbClr val="000000">
                      <a:alpha val="43137"/>
                    </a:srgbClr>
                  </a:outerShdw>
                </a:effectLst>
                <a:cs typeface="Arial"/>
              </a:rPr>
              <a:t>” szekvenciákat céladatbázisokkal „</a:t>
            </a:r>
            <a:r>
              <a:rPr lang="hu-HU" sz="2000" spc="-5" dirty="0" err="1">
                <a:effectLst>
                  <a:outerShdw blurRad="38100" dist="38100" dir="2700000" algn="tl">
                    <a:srgbClr val="000000">
                      <a:alpha val="43137"/>
                    </a:srgbClr>
                  </a:outerShdw>
                </a:effectLst>
                <a:cs typeface="Arial"/>
              </a:rPr>
              <a:t>subject</a:t>
            </a:r>
            <a:r>
              <a:rPr lang="hu-HU" sz="2000" spc="-5" dirty="0">
                <a:effectLst>
                  <a:outerShdw blurRad="38100" dist="38100" dir="2700000" algn="tl">
                    <a:srgbClr val="000000">
                      <a:alpha val="43137"/>
                    </a:srgbClr>
                  </a:outerShdw>
                </a:effectLst>
                <a:cs typeface="Arial"/>
              </a:rPr>
              <a:t>”. </a:t>
            </a:r>
          </a:p>
          <a:p>
            <a:pPr marL="342900" indent="-342900">
              <a:buFont typeface="Arial" panose="020B0604020202020204" pitchFamily="34" charset="0"/>
              <a:buChar char="•"/>
            </a:pPr>
            <a:endParaRPr lang="hu-HU" sz="2000" spc="-5" dirty="0">
              <a:effectLst>
                <a:outerShdw blurRad="38100" dist="38100" dir="2700000" algn="tl">
                  <a:srgbClr val="000000">
                    <a:alpha val="43137"/>
                  </a:srgbClr>
                </a:outerShdw>
              </a:effectLst>
              <a:cs typeface="Arial"/>
            </a:endParaRPr>
          </a:p>
          <a:p>
            <a:pPr marL="342900" indent="-342900">
              <a:buFont typeface="Arial" panose="020B0604020202020204" pitchFamily="34" charset="0"/>
              <a:buChar char="•"/>
            </a:pPr>
            <a:r>
              <a:rPr lang="hu-HU" sz="2000" spc="-5" dirty="0">
                <a:effectLst>
                  <a:outerShdw blurRad="38100" dist="38100" dir="2700000" algn="tl">
                    <a:srgbClr val="000000">
                      <a:alpha val="43137"/>
                    </a:srgbClr>
                  </a:outerShdw>
                </a:effectLst>
                <a:cs typeface="Arial"/>
              </a:rPr>
              <a:t>Az illesztés több lépésből áll.</a:t>
            </a:r>
          </a:p>
          <a:p>
            <a:pPr marL="342900" indent="-342900">
              <a:buFont typeface="Arial" panose="020B0604020202020204" pitchFamily="34" charset="0"/>
              <a:buChar char="•"/>
            </a:pPr>
            <a:endParaRPr lang="hu-HU" sz="2000" spc="-5" dirty="0">
              <a:effectLst>
                <a:outerShdw blurRad="38100" dist="38100" dir="2700000" algn="tl">
                  <a:srgbClr val="000000">
                    <a:alpha val="43137"/>
                  </a:srgbClr>
                </a:outerShdw>
              </a:effectLst>
              <a:cs typeface="Arial"/>
            </a:endParaRPr>
          </a:p>
          <a:p>
            <a:pPr marL="342900" indent="-342900">
              <a:buFont typeface="Arial" panose="020B0604020202020204" pitchFamily="34" charset="0"/>
              <a:buChar char="•"/>
            </a:pPr>
            <a:r>
              <a:rPr lang="hu-HU" sz="2000" spc="-5" dirty="0">
                <a:effectLst>
                  <a:outerShdw blurRad="38100" dist="38100" dir="2700000" algn="tl">
                    <a:srgbClr val="000000">
                      <a:alpha val="43137"/>
                    </a:srgbClr>
                  </a:outerShdw>
                </a:effectLst>
                <a:cs typeface="Arial"/>
              </a:rPr>
              <a:t>Lokális illesztés:</a:t>
            </a:r>
          </a:p>
          <a:p>
            <a:r>
              <a:rPr lang="hu-HU" sz="2000" spc="-5" dirty="0">
                <a:effectLst>
                  <a:outerShdw blurRad="38100" dist="38100" dir="2700000" algn="tl">
                    <a:srgbClr val="000000">
                      <a:alpha val="43137"/>
                    </a:srgbClr>
                  </a:outerShdw>
                </a:effectLst>
                <a:cs typeface="Arial"/>
              </a:rPr>
              <a:t>csak a szekvenciák rövid, lokális, hasonló régiót illeszti egymáshoz. Pl. Smith- </a:t>
            </a:r>
            <a:r>
              <a:rPr lang="hu-HU" sz="2000" spc="-5" dirty="0" err="1">
                <a:effectLst>
                  <a:outerShdw blurRad="38100" dist="38100" dir="2700000" algn="tl">
                    <a:srgbClr val="000000">
                      <a:alpha val="43137"/>
                    </a:srgbClr>
                  </a:outerShdw>
                </a:effectLst>
                <a:cs typeface="Arial"/>
              </a:rPr>
              <a:t>Waterman</a:t>
            </a:r>
            <a:r>
              <a:rPr lang="hu-HU" sz="2000" spc="-5" dirty="0">
                <a:effectLst>
                  <a:outerShdw blurRad="38100" dist="38100" dir="2700000" algn="tl">
                    <a:srgbClr val="000000">
                      <a:alpha val="43137"/>
                    </a:srgbClr>
                  </a:outerShdw>
                </a:effectLst>
                <a:cs typeface="Arial"/>
              </a:rPr>
              <a:t> algoritmus (A BLAST illesztés legutolsó lépése a </a:t>
            </a:r>
            <a:r>
              <a:rPr lang="hu-HU" sz="2000" spc="-5" dirty="0" err="1">
                <a:effectLst>
                  <a:outerShdw blurRad="38100" dist="38100" dir="2700000" algn="tl">
                    <a:srgbClr val="000000">
                      <a:alpha val="43137"/>
                    </a:srgbClr>
                  </a:outerShdw>
                </a:effectLst>
                <a:cs typeface="Arial"/>
              </a:rPr>
              <a:t>SW</a:t>
            </a:r>
            <a:r>
              <a:rPr lang="hu-HU" sz="2000" spc="-5" dirty="0">
                <a:effectLst>
                  <a:outerShdw blurRad="38100" dist="38100" dir="2700000" algn="tl">
                    <a:srgbClr val="000000">
                      <a:alpha val="43137"/>
                    </a:srgbClr>
                  </a:outerShdw>
                </a:effectLst>
                <a:cs typeface="Arial"/>
              </a:rPr>
              <a:t> algoritmus egyik verziójának alkalmazása)</a:t>
            </a:r>
          </a:p>
          <a:p>
            <a:pPr marL="342900" indent="-342900">
              <a:buFont typeface="Arial" panose="020B0604020202020204" pitchFamily="34" charset="0"/>
              <a:buChar char="•"/>
            </a:pPr>
            <a:endParaRPr lang="hu-HU" sz="2000" dirty="0"/>
          </a:p>
          <a:p>
            <a:pPr marL="342900" indent="-342900">
              <a:buFont typeface="Arial" panose="020B0604020202020204" pitchFamily="34" charset="0"/>
              <a:buChar char="•"/>
            </a:pPr>
            <a:endParaRPr lang="hu-HU" sz="2000" b="1" dirty="0"/>
          </a:p>
          <a:p>
            <a:pPr marL="342900" indent="-342900">
              <a:buFont typeface="Arial" panose="020B0604020202020204" pitchFamily="34" charset="0"/>
              <a:buChar char="•"/>
            </a:pPr>
            <a:endParaRPr lang="hu-HU" sz="2000" b="1" dirty="0"/>
          </a:p>
          <a:p>
            <a:pPr marL="342900" indent="-342900">
              <a:buFont typeface="Arial" panose="020B0604020202020204" pitchFamily="34" charset="0"/>
              <a:buChar char="•"/>
            </a:pPr>
            <a:endParaRPr lang="hu-HU" sz="2000" b="1" dirty="0"/>
          </a:p>
          <a:p>
            <a:pPr marL="342900" indent="-342900">
              <a:buFont typeface="Arial" panose="020B0604020202020204" pitchFamily="34" charset="0"/>
              <a:buChar char="•"/>
            </a:pPr>
            <a:endParaRPr lang="hu-HU" sz="2000" dirty="0"/>
          </a:p>
          <a:p>
            <a:pPr marL="342900" indent="-342900">
              <a:buFont typeface="Arial" panose="020B0604020202020204" pitchFamily="34" charset="0"/>
              <a:buChar char="•"/>
            </a:pPr>
            <a:endParaRPr lang="hu-HU" sz="2000" dirty="0"/>
          </a:p>
          <a:p>
            <a:pPr marL="342900" indent="-342900">
              <a:buFont typeface="Arial" panose="020B0604020202020204" pitchFamily="34" charset="0"/>
              <a:buChar char="•"/>
            </a:pPr>
            <a:endParaRPr lang="hu-HU" sz="2000" dirty="0"/>
          </a:p>
        </p:txBody>
      </p:sp>
      <p:pic>
        <p:nvPicPr>
          <p:cNvPr id="7" name="Kép 6">
            <a:extLst>
              <a:ext uri="{FF2B5EF4-FFF2-40B4-BE49-F238E27FC236}">
                <a16:creationId xmlns:a16="http://schemas.microsoft.com/office/drawing/2014/main" id="{5A5C3221-CE33-45BC-B667-DB5B223D28DB}"/>
              </a:ext>
            </a:extLst>
          </p:cNvPr>
          <p:cNvPicPr>
            <a:picLocks noChangeAspect="1"/>
          </p:cNvPicPr>
          <p:nvPr/>
        </p:nvPicPr>
        <p:blipFill>
          <a:blip r:embed="rId3"/>
          <a:stretch>
            <a:fillRect/>
          </a:stretch>
        </p:blipFill>
        <p:spPr>
          <a:xfrm>
            <a:off x="4120150" y="4924638"/>
            <a:ext cx="3811826" cy="1809195"/>
          </a:xfrm>
          <a:prstGeom prst="rect">
            <a:avLst/>
          </a:prstGeom>
        </p:spPr>
      </p:pic>
    </p:spTree>
    <p:extLst>
      <p:ext uri="{BB962C8B-B14F-4D97-AF65-F5344CB8AC3E}">
        <p14:creationId xmlns:p14="http://schemas.microsoft.com/office/powerpoint/2010/main" val="2127428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680EC617-1F20-4A86-997C-09839164FE5D}"/>
              </a:ext>
            </a:extLst>
          </p:cNvPr>
          <p:cNvSpPr txBox="1">
            <a:spLocks/>
          </p:cNvSpPr>
          <p:nvPr/>
        </p:nvSpPr>
        <p:spPr>
          <a:xfrm>
            <a:off x="0" y="1"/>
            <a:ext cx="9144000" cy="48191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2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41956"/>
            <a:ext cx="8515350" cy="481915"/>
          </a:xfrm>
        </p:spPr>
        <p:txBody>
          <a:bodyPr>
            <a:normAutofit fontScale="90000"/>
          </a:bodyPr>
          <a:lstStyle/>
          <a:p>
            <a:r>
              <a:rPr lang="hu-HU" sz="40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BLAST/BLAT</a:t>
            </a:r>
          </a:p>
        </p:txBody>
      </p:sp>
      <p:sp>
        <p:nvSpPr>
          <p:cNvPr id="4" name="Dia számának helye 3"/>
          <p:cNvSpPr>
            <a:spLocks noGrp="1"/>
          </p:cNvSpPr>
          <p:nvPr>
            <p:ph type="sldNum" sz="quarter" idx="12"/>
          </p:nvPr>
        </p:nvSpPr>
        <p:spPr/>
        <p:txBody>
          <a:bodyPr/>
          <a:lstStyle/>
          <a:p>
            <a:fld id="{B48CF42F-E737-479F-9354-EBDC0BF117C6}" type="slidenum">
              <a:rPr lang="hu-HU" smtClean="0"/>
              <a:pPr/>
              <a:t>46</a:t>
            </a:fld>
            <a:endParaRPr lang="hu-HU"/>
          </a:p>
        </p:txBody>
      </p:sp>
      <p:pic>
        <p:nvPicPr>
          <p:cNvPr id="9" name="Kép 8">
            <a:extLst>
              <a:ext uri="{FF2B5EF4-FFF2-40B4-BE49-F238E27FC236}">
                <a16:creationId xmlns:a16="http://schemas.microsoft.com/office/drawing/2014/main" id="{A6552FF4-D6C6-45DC-AF5D-97C0F018386E}"/>
              </a:ext>
            </a:extLst>
          </p:cNvPr>
          <p:cNvPicPr>
            <a:picLocks noChangeAspect="1"/>
          </p:cNvPicPr>
          <p:nvPr/>
        </p:nvPicPr>
        <p:blipFill>
          <a:blip r:embed="rId3"/>
          <a:stretch>
            <a:fillRect/>
          </a:stretch>
        </p:blipFill>
        <p:spPr>
          <a:xfrm>
            <a:off x="0" y="565826"/>
            <a:ext cx="8288621" cy="6292174"/>
          </a:xfrm>
          <a:prstGeom prst="rect">
            <a:avLst/>
          </a:prstGeom>
        </p:spPr>
      </p:pic>
    </p:spTree>
    <p:extLst>
      <p:ext uri="{BB962C8B-B14F-4D97-AF65-F5344CB8AC3E}">
        <p14:creationId xmlns:p14="http://schemas.microsoft.com/office/powerpoint/2010/main" val="3383180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3E5751B1-3079-4C98-A1C5-52FC82800389}"/>
              </a:ext>
            </a:extLst>
          </p:cNvPr>
          <p:cNvPicPr>
            <a:picLocks noChangeAspect="1"/>
          </p:cNvPicPr>
          <p:nvPr/>
        </p:nvPicPr>
        <p:blipFill>
          <a:blip r:embed="rId3"/>
          <a:stretch>
            <a:fillRect/>
          </a:stretch>
        </p:blipFill>
        <p:spPr>
          <a:xfrm>
            <a:off x="0" y="2754799"/>
            <a:ext cx="9144000" cy="4103201"/>
          </a:xfrm>
          <a:prstGeom prst="rect">
            <a:avLst/>
          </a:prstGeom>
        </p:spPr>
      </p:pic>
      <p:sp>
        <p:nvSpPr>
          <p:cNvPr id="6" name="Cím 15">
            <a:extLst>
              <a:ext uri="{FF2B5EF4-FFF2-40B4-BE49-F238E27FC236}">
                <a16:creationId xmlns:a16="http://schemas.microsoft.com/office/drawing/2014/main" id="{680EC617-1F20-4A86-997C-09839164FE5D}"/>
              </a:ext>
            </a:extLst>
          </p:cNvPr>
          <p:cNvSpPr txBox="1">
            <a:spLocks/>
          </p:cNvSpPr>
          <p:nvPr/>
        </p:nvSpPr>
        <p:spPr>
          <a:xfrm>
            <a:off x="0" y="1"/>
            <a:ext cx="9144000" cy="555845"/>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2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73931"/>
            <a:ext cx="9144000" cy="481915"/>
          </a:xfrm>
        </p:spPr>
        <p:txBody>
          <a:bodyPr>
            <a:normAutofit fontScale="90000"/>
          </a:bodyPr>
          <a:lstStyle/>
          <a:p>
            <a:pPr algn="ctr"/>
            <a:r>
              <a:rPr lang="hu-HU" sz="40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BLAST/BLAT eredmény</a:t>
            </a:r>
          </a:p>
        </p:txBody>
      </p:sp>
      <p:sp>
        <p:nvSpPr>
          <p:cNvPr id="4" name="Dia számának helye 3"/>
          <p:cNvSpPr>
            <a:spLocks noGrp="1"/>
          </p:cNvSpPr>
          <p:nvPr>
            <p:ph type="sldNum" sz="quarter" idx="12"/>
          </p:nvPr>
        </p:nvSpPr>
        <p:spPr/>
        <p:txBody>
          <a:bodyPr/>
          <a:lstStyle/>
          <a:p>
            <a:fld id="{B48CF42F-E737-479F-9354-EBDC0BF117C6}" type="slidenum">
              <a:rPr lang="hu-HU" smtClean="0"/>
              <a:pPr/>
              <a:t>47</a:t>
            </a:fld>
            <a:endParaRPr lang="hu-HU"/>
          </a:p>
        </p:txBody>
      </p:sp>
      <p:sp>
        <p:nvSpPr>
          <p:cNvPr id="3" name="Szövegdoboz 2">
            <a:extLst>
              <a:ext uri="{FF2B5EF4-FFF2-40B4-BE49-F238E27FC236}">
                <a16:creationId xmlns:a16="http://schemas.microsoft.com/office/drawing/2014/main" id="{3070BCF1-EFF6-4A83-BB7C-491021DBBEBC}"/>
              </a:ext>
            </a:extLst>
          </p:cNvPr>
          <p:cNvSpPr txBox="1"/>
          <p:nvPr/>
        </p:nvSpPr>
        <p:spPr>
          <a:xfrm>
            <a:off x="65314" y="629775"/>
            <a:ext cx="9013371" cy="3354765"/>
          </a:xfrm>
          <a:prstGeom prst="rect">
            <a:avLst/>
          </a:prstGeom>
          <a:noFill/>
        </p:spPr>
        <p:txBody>
          <a:bodyPr wrap="square" rtlCol="0">
            <a:spAutoFit/>
          </a:bodyPr>
          <a:lstStyle/>
          <a:p>
            <a:pPr marL="285750" indent="-285750">
              <a:buFont typeface="Arial" panose="020B0604020202020204" pitchFamily="34" charset="0"/>
              <a:buChar char="•"/>
            </a:pPr>
            <a:r>
              <a:rPr lang="hu-HU" sz="2000" spc="-5" dirty="0">
                <a:effectLst>
                  <a:outerShdw blurRad="38100" dist="38100" dir="2700000" algn="tl">
                    <a:srgbClr val="000000">
                      <a:alpha val="43137"/>
                    </a:srgbClr>
                  </a:outerShdw>
                </a:effectLst>
                <a:cs typeface="Arial"/>
              </a:rPr>
              <a:t> </a:t>
            </a:r>
            <a:r>
              <a:rPr lang="hu-HU" sz="2000" spc="-5" dirty="0">
                <a:cs typeface="Arial"/>
              </a:rPr>
              <a:t>Leírja az </a:t>
            </a:r>
            <a:r>
              <a:rPr lang="hu-HU" sz="2000" b="1" spc="-5" dirty="0">
                <a:cs typeface="Arial"/>
              </a:rPr>
              <a:t>BLAST illesztés </a:t>
            </a:r>
            <a:r>
              <a:rPr lang="hu-HU" sz="2000" spc="-5" dirty="0">
                <a:cs typeface="Arial"/>
              </a:rPr>
              <a:t>során kapott </a:t>
            </a:r>
            <a:r>
              <a:rPr lang="hu-HU" sz="2000" b="1" spc="-5" dirty="0">
                <a:cs typeface="Arial"/>
              </a:rPr>
              <a:t>azonos</a:t>
            </a:r>
            <a:r>
              <a:rPr lang="hu-HU" sz="2000" spc="-5" dirty="0">
                <a:cs typeface="Arial"/>
              </a:rPr>
              <a:t> és </a:t>
            </a:r>
            <a:r>
              <a:rPr lang="hu-HU" sz="2000" b="1" spc="-5" dirty="0">
                <a:cs typeface="Arial"/>
              </a:rPr>
              <a:t>hasonló</a:t>
            </a:r>
          </a:p>
          <a:p>
            <a:r>
              <a:rPr lang="hu-HU" sz="2000" spc="-5" dirty="0">
                <a:cs typeface="Arial"/>
              </a:rPr>
              <a:t>	</a:t>
            </a:r>
            <a:r>
              <a:rPr lang="hu-HU" sz="2000" spc="-5" dirty="0" err="1">
                <a:cs typeface="Arial"/>
              </a:rPr>
              <a:t>nukleotidok</a:t>
            </a:r>
            <a:r>
              <a:rPr lang="hu-HU" sz="2000" spc="-5" dirty="0">
                <a:cs typeface="Arial"/>
              </a:rPr>
              <a:t>/aminosavak helyzetét és  az számát.</a:t>
            </a:r>
          </a:p>
          <a:p>
            <a:pPr marL="285750" indent="-285750">
              <a:buFont typeface="Arial" panose="020B0604020202020204" pitchFamily="34" charset="0"/>
              <a:buChar char="•"/>
            </a:pPr>
            <a:r>
              <a:rPr lang="hu-HU" sz="2000" spc="-5" dirty="0">
                <a:cs typeface="Arial"/>
              </a:rPr>
              <a:t>Az </a:t>
            </a:r>
            <a:r>
              <a:rPr lang="hu-HU" sz="2000" b="1" spc="-5" dirty="0">
                <a:cs typeface="Arial"/>
              </a:rPr>
              <a:t>E-érték</a:t>
            </a:r>
            <a:r>
              <a:rPr lang="hu-HU" sz="2000" spc="-5" dirty="0">
                <a:cs typeface="Arial"/>
              </a:rPr>
              <a:t> (E-</a:t>
            </a:r>
            <a:r>
              <a:rPr lang="hu-HU" sz="2000" spc="-5" dirty="0" err="1">
                <a:cs typeface="Arial"/>
              </a:rPr>
              <a:t>value</a:t>
            </a:r>
            <a:r>
              <a:rPr lang="hu-HU" sz="2000" spc="-5" dirty="0">
                <a:cs typeface="Arial"/>
              </a:rPr>
              <a:t>/</a:t>
            </a:r>
            <a:r>
              <a:rPr lang="hu-HU" sz="2000" spc="-5" dirty="0" err="1">
                <a:cs typeface="Arial"/>
              </a:rPr>
              <a:t>expectation-value</a:t>
            </a:r>
            <a:r>
              <a:rPr lang="hu-HU" sz="2000" spc="-5" dirty="0">
                <a:cs typeface="Arial"/>
              </a:rPr>
              <a:t>). Azt írja le mi lehet annak a valószínűsége, hogy az adott adatbázisban a találat hasonlóság a véletlen műve legyen. Ha E &lt; 0,01, akkor a két szekvencia minden bizonnyal homológ .</a:t>
            </a:r>
          </a:p>
          <a:p>
            <a:pPr marL="285750" indent="-285750">
              <a:buFont typeface="Arial" panose="020B0604020202020204" pitchFamily="34" charset="0"/>
              <a:buChar char="•"/>
            </a:pPr>
            <a:r>
              <a:rPr lang="hu-HU" sz="2000" spc="-5" dirty="0">
                <a:cs typeface="Arial"/>
              </a:rPr>
              <a:t>A „</a:t>
            </a:r>
            <a:r>
              <a:rPr lang="hu-HU" sz="2000" b="1" spc="-5" dirty="0" err="1">
                <a:cs typeface="Arial"/>
              </a:rPr>
              <a:t>score</a:t>
            </a:r>
            <a:r>
              <a:rPr lang="hu-HU" sz="2000" spc="-5" dirty="0">
                <a:cs typeface="Arial"/>
              </a:rPr>
              <a:t>” (S) érték hasonlósági pontozómátrix használatával kapott, azonos, hasonló </a:t>
            </a:r>
            <a:r>
              <a:rPr lang="hu-HU" sz="2000" spc="-5" dirty="0" err="1">
                <a:cs typeface="Arial"/>
              </a:rPr>
              <a:t>nukleotidok</a:t>
            </a:r>
            <a:r>
              <a:rPr lang="hu-HU" sz="2000" spc="-5" dirty="0">
                <a:cs typeface="Arial"/>
              </a:rPr>
              <a:t>/aminosavak és rés pozíciók alapján adható </a:t>
            </a:r>
            <a:r>
              <a:rPr lang="hu-HU" sz="2000" spc="-5" dirty="0" err="1">
                <a:cs typeface="Arial"/>
              </a:rPr>
              <a:t>összpontszám</a:t>
            </a:r>
            <a:r>
              <a:rPr lang="hu-HU" sz="2000" spc="-5" dirty="0">
                <a:cs typeface="Arial"/>
              </a:rPr>
              <a:t>.</a:t>
            </a:r>
          </a:p>
          <a:p>
            <a:endParaRPr lang="hu-HU" dirty="0"/>
          </a:p>
          <a:p>
            <a:endParaRPr lang="hu-HU" dirty="0"/>
          </a:p>
          <a:p>
            <a:r>
              <a:rPr lang="hu-HU" dirty="0"/>
              <a:t> </a:t>
            </a:r>
          </a:p>
          <a:p>
            <a:endParaRPr lang="hu-HU" dirty="0"/>
          </a:p>
        </p:txBody>
      </p:sp>
    </p:spTree>
    <p:extLst>
      <p:ext uri="{BB962C8B-B14F-4D97-AF65-F5344CB8AC3E}">
        <p14:creationId xmlns:p14="http://schemas.microsoft.com/office/powerpoint/2010/main" val="3263546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89E27BBA-0108-4593-9565-2AA6CFA115C1}"/>
              </a:ext>
            </a:extLst>
          </p:cNvPr>
          <p:cNvSpPr txBox="1">
            <a:spLocks/>
          </p:cNvSpPr>
          <p:nvPr/>
        </p:nvSpPr>
        <p:spPr>
          <a:xfrm>
            <a:off x="22859" y="-52441"/>
            <a:ext cx="9144000" cy="98550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22859" y="0"/>
            <a:ext cx="9143999" cy="933061"/>
          </a:xfrm>
        </p:spPr>
        <p:txBody>
          <a:bodyPr>
            <a:normAutofit fontScale="90000"/>
          </a:bodyPr>
          <a:lstStyle/>
          <a:p>
            <a:pPr algn="ctr"/>
            <a:r>
              <a:rPr lang="hu-HU" sz="40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BRCA2 gén összehasonlítás fajok között</a:t>
            </a:r>
            <a:br>
              <a:rPr lang="hu-HU" sz="40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br>
            <a:r>
              <a:rPr lang="hu-HU" sz="4000" b="1" spc="-1" dirty="0" err="1">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Comparative</a:t>
            </a:r>
            <a:r>
              <a:rPr lang="hu-HU" sz="40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 Genomics, többszörös illesztés</a:t>
            </a:r>
          </a:p>
        </p:txBody>
      </p:sp>
      <p:sp>
        <p:nvSpPr>
          <p:cNvPr id="4" name="Dia számának helye 3"/>
          <p:cNvSpPr>
            <a:spLocks noGrp="1"/>
          </p:cNvSpPr>
          <p:nvPr>
            <p:ph type="sldNum" sz="quarter" idx="12"/>
          </p:nvPr>
        </p:nvSpPr>
        <p:spPr/>
        <p:txBody>
          <a:bodyPr/>
          <a:lstStyle/>
          <a:p>
            <a:fld id="{B48CF42F-E737-479F-9354-EBDC0BF117C6}" type="slidenum">
              <a:rPr lang="hu-HU" smtClean="0"/>
              <a:pPr/>
              <a:t>48</a:t>
            </a:fld>
            <a:endParaRPr lang="hu-HU"/>
          </a:p>
        </p:txBody>
      </p:sp>
      <p:pic>
        <p:nvPicPr>
          <p:cNvPr id="9" name="Kép 8">
            <a:extLst>
              <a:ext uri="{FF2B5EF4-FFF2-40B4-BE49-F238E27FC236}">
                <a16:creationId xmlns:a16="http://schemas.microsoft.com/office/drawing/2014/main" id="{4D270671-B375-4A8D-91BC-F7C42D21A597}"/>
              </a:ext>
            </a:extLst>
          </p:cNvPr>
          <p:cNvPicPr>
            <a:picLocks noChangeAspect="1"/>
          </p:cNvPicPr>
          <p:nvPr/>
        </p:nvPicPr>
        <p:blipFill>
          <a:blip r:embed="rId3"/>
          <a:stretch>
            <a:fillRect/>
          </a:stretch>
        </p:blipFill>
        <p:spPr>
          <a:xfrm>
            <a:off x="22859" y="1666814"/>
            <a:ext cx="9144000" cy="4872099"/>
          </a:xfrm>
          <a:prstGeom prst="rect">
            <a:avLst/>
          </a:prstGeom>
        </p:spPr>
      </p:pic>
      <p:sp>
        <p:nvSpPr>
          <p:cNvPr id="10" name="Téglalap 9">
            <a:extLst>
              <a:ext uri="{FF2B5EF4-FFF2-40B4-BE49-F238E27FC236}">
                <a16:creationId xmlns:a16="http://schemas.microsoft.com/office/drawing/2014/main" id="{D24137E7-142E-4442-A565-0FF04C2F4617}"/>
              </a:ext>
            </a:extLst>
          </p:cNvPr>
          <p:cNvSpPr/>
          <p:nvPr/>
        </p:nvSpPr>
        <p:spPr>
          <a:xfrm>
            <a:off x="72000" y="2649894"/>
            <a:ext cx="1208782" cy="286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sp>
        <p:nvSpPr>
          <p:cNvPr id="16" name="Téglalap 15">
            <a:extLst>
              <a:ext uri="{FF2B5EF4-FFF2-40B4-BE49-F238E27FC236}">
                <a16:creationId xmlns:a16="http://schemas.microsoft.com/office/drawing/2014/main" id="{DD5FD251-F49A-41E5-8972-548B4C3C7302}"/>
              </a:ext>
            </a:extLst>
          </p:cNvPr>
          <p:cNvSpPr/>
          <p:nvPr/>
        </p:nvSpPr>
        <p:spPr>
          <a:xfrm>
            <a:off x="1642188" y="1630512"/>
            <a:ext cx="727788" cy="179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pic>
        <p:nvPicPr>
          <p:cNvPr id="14" name="Kép 13">
            <a:extLst>
              <a:ext uri="{FF2B5EF4-FFF2-40B4-BE49-F238E27FC236}">
                <a16:creationId xmlns:a16="http://schemas.microsoft.com/office/drawing/2014/main" id="{F3FD252D-EE9E-4FE6-B0CE-FAC139DAE45D}"/>
              </a:ext>
            </a:extLst>
          </p:cNvPr>
          <p:cNvPicPr>
            <a:picLocks noChangeAspect="1"/>
          </p:cNvPicPr>
          <p:nvPr/>
        </p:nvPicPr>
        <p:blipFill>
          <a:blip r:embed="rId4"/>
          <a:stretch>
            <a:fillRect/>
          </a:stretch>
        </p:blipFill>
        <p:spPr>
          <a:xfrm>
            <a:off x="1623527" y="1536806"/>
            <a:ext cx="7448473" cy="3690682"/>
          </a:xfrm>
          <a:prstGeom prst="rect">
            <a:avLst/>
          </a:prstGeom>
        </p:spPr>
      </p:pic>
    </p:spTree>
    <p:extLst>
      <p:ext uri="{BB962C8B-B14F-4D97-AF65-F5344CB8AC3E}">
        <p14:creationId xmlns:p14="http://schemas.microsoft.com/office/powerpoint/2010/main" val="1001055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89E27BBA-0108-4593-9565-2AA6CFA115C1}"/>
              </a:ext>
            </a:extLst>
          </p:cNvPr>
          <p:cNvSpPr txBox="1">
            <a:spLocks/>
          </p:cNvSpPr>
          <p:nvPr/>
        </p:nvSpPr>
        <p:spPr>
          <a:xfrm>
            <a:off x="22859" y="-52441"/>
            <a:ext cx="9144000" cy="60638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3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22859" y="1"/>
            <a:ext cx="9143999" cy="690466"/>
          </a:xfrm>
        </p:spPr>
        <p:txBody>
          <a:bodyPr>
            <a:normAutofit/>
          </a:bodyPr>
          <a:lstStyle/>
          <a:p>
            <a:pPr algn="ctr"/>
            <a:r>
              <a:rPr lang="hu-HU" sz="40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BRCA2 gén összehasonlítás fajok között</a:t>
            </a:r>
          </a:p>
        </p:txBody>
      </p:sp>
      <p:sp>
        <p:nvSpPr>
          <p:cNvPr id="4" name="Dia számának helye 3"/>
          <p:cNvSpPr>
            <a:spLocks noGrp="1"/>
          </p:cNvSpPr>
          <p:nvPr>
            <p:ph type="sldNum" sz="quarter" idx="12"/>
          </p:nvPr>
        </p:nvSpPr>
        <p:spPr/>
        <p:txBody>
          <a:bodyPr/>
          <a:lstStyle/>
          <a:p>
            <a:fld id="{B48CF42F-E737-479F-9354-EBDC0BF117C6}" type="slidenum">
              <a:rPr lang="hu-HU" smtClean="0"/>
              <a:pPr/>
              <a:t>49</a:t>
            </a:fld>
            <a:endParaRPr lang="hu-HU"/>
          </a:p>
        </p:txBody>
      </p:sp>
      <p:pic>
        <p:nvPicPr>
          <p:cNvPr id="9" name="Kép 8">
            <a:extLst>
              <a:ext uri="{FF2B5EF4-FFF2-40B4-BE49-F238E27FC236}">
                <a16:creationId xmlns:a16="http://schemas.microsoft.com/office/drawing/2014/main" id="{CABC9DFC-8B19-46DD-9FFA-8D019EB2C78C}"/>
              </a:ext>
            </a:extLst>
          </p:cNvPr>
          <p:cNvPicPr>
            <a:picLocks noChangeAspect="1"/>
          </p:cNvPicPr>
          <p:nvPr/>
        </p:nvPicPr>
        <p:blipFill>
          <a:blip r:embed="rId3"/>
          <a:stretch>
            <a:fillRect/>
          </a:stretch>
        </p:blipFill>
        <p:spPr>
          <a:xfrm>
            <a:off x="0" y="2237774"/>
            <a:ext cx="9144000" cy="4970458"/>
          </a:xfrm>
          <a:prstGeom prst="rect">
            <a:avLst/>
          </a:prstGeom>
        </p:spPr>
      </p:pic>
      <p:sp>
        <p:nvSpPr>
          <p:cNvPr id="10" name="Szövegdoboz 9">
            <a:extLst>
              <a:ext uri="{FF2B5EF4-FFF2-40B4-BE49-F238E27FC236}">
                <a16:creationId xmlns:a16="http://schemas.microsoft.com/office/drawing/2014/main" id="{F2A5F9C2-4681-45AE-9C21-47D9DFBB30AE}"/>
              </a:ext>
            </a:extLst>
          </p:cNvPr>
          <p:cNvSpPr txBox="1"/>
          <p:nvPr/>
        </p:nvSpPr>
        <p:spPr>
          <a:xfrm>
            <a:off x="261257" y="690466"/>
            <a:ext cx="7949682" cy="1477328"/>
          </a:xfrm>
          <a:prstGeom prst="rect">
            <a:avLst/>
          </a:prstGeom>
          <a:noFill/>
        </p:spPr>
        <p:txBody>
          <a:bodyPr wrap="square" rtlCol="0">
            <a:spAutoFit/>
          </a:bodyPr>
          <a:lstStyle/>
          <a:p>
            <a:r>
              <a:rPr lang="hu-HU" dirty="0">
                <a:effectLst>
                  <a:outerShdw blurRad="38100" dist="38100" dir="2700000" algn="tl">
                    <a:srgbClr val="000000">
                      <a:alpha val="43137"/>
                    </a:srgbClr>
                  </a:outerShdw>
                </a:effectLst>
              </a:rPr>
              <a:t>Pl. 3. </a:t>
            </a:r>
            <a:r>
              <a:rPr lang="hu-HU" dirty="0" err="1">
                <a:effectLst>
                  <a:outerShdw blurRad="38100" dist="38100" dir="2700000" algn="tl">
                    <a:srgbClr val="000000">
                      <a:alpha val="43137"/>
                    </a:srgbClr>
                  </a:outerShdw>
                </a:effectLst>
              </a:rPr>
              <a:t>block</a:t>
            </a:r>
            <a:r>
              <a:rPr lang="hu-HU" dirty="0">
                <a:effectLst>
                  <a:outerShdw blurRad="38100" dist="38100" dir="2700000" algn="tl">
                    <a:srgbClr val="000000">
                      <a:alpha val="43137"/>
                    </a:srgbClr>
                  </a:outerShdw>
                </a:effectLst>
              </a:rPr>
              <a:t>-ot  kiválasztjuk,</a:t>
            </a:r>
          </a:p>
          <a:p>
            <a:r>
              <a:rPr lang="hu-HU" dirty="0">
                <a:solidFill>
                  <a:schemeClr val="accent1">
                    <a:lumMod val="75000"/>
                  </a:schemeClr>
                </a:solidFill>
                <a:effectLst>
                  <a:outerShdw blurRad="38100" dist="38100" dir="2700000" algn="tl">
                    <a:srgbClr val="000000">
                      <a:alpha val="43137"/>
                    </a:srgbClr>
                  </a:outerShdw>
                </a:effectLst>
              </a:rPr>
              <a:t>Felül: az állatok összeilleszthető régiói kékszínnel kitöltött rész a törzsfán, </a:t>
            </a:r>
            <a:r>
              <a:rPr lang="hu-HU" dirty="0" err="1">
                <a:solidFill>
                  <a:schemeClr val="accent1">
                    <a:lumMod val="75000"/>
                  </a:schemeClr>
                </a:solidFill>
                <a:effectLst>
                  <a:outerShdw blurRad="38100" dist="38100" dir="2700000" algn="tl">
                    <a:srgbClr val="000000">
                      <a:alpha val="43137"/>
                    </a:srgbClr>
                  </a:outerShdw>
                </a:effectLst>
              </a:rPr>
              <a:t>gap</a:t>
            </a:r>
            <a:r>
              <a:rPr lang="hu-HU" dirty="0">
                <a:solidFill>
                  <a:schemeClr val="accent1">
                    <a:lumMod val="75000"/>
                  </a:schemeClr>
                </a:solidFill>
                <a:effectLst>
                  <a:outerShdw blurRad="38100" dist="38100" dir="2700000" algn="tl">
                    <a:srgbClr val="000000">
                      <a:alpha val="43137"/>
                    </a:srgbClr>
                  </a:outerShdw>
                </a:effectLst>
              </a:rPr>
              <a:t>-ek/rések üresek =&gt;kék</a:t>
            </a:r>
          </a:p>
          <a:p>
            <a:r>
              <a:rPr lang="hu-HU" dirty="0">
                <a:effectLst>
                  <a:outerShdw blurRad="38100" dist="38100" dir="2700000" algn="tl">
                    <a:srgbClr val="000000">
                      <a:alpha val="43137"/>
                    </a:srgbClr>
                  </a:outerShdw>
                </a:effectLst>
              </a:rPr>
              <a:t>Alul: szekvenciák többszörös illesztése ,</a:t>
            </a:r>
            <a:r>
              <a:rPr lang="hu-HU" dirty="0" err="1">
                <a:effectLst>
                  <a:outerShdw blurRad="38100" dist="38100" dir="2700000" algn="tl">
                    <a:srgbClr val="000000">
                      <a:alpha val="43137"/>
                    </a:srgbClr>
                  </a:outerShdw>
                </a:effectLst>
              </a:rPr>
              <a:t>chr</a:t>
            </a:r>
            <a:r>
              <a:rPr lang="hu-HU" dirty="0">
                <a:effectLst>
                  <a:outerShdw blurRad="38100" dist="38100" dir="2700000" algn="tl">
                    <a:srgbClr val="000000">
                      <a:alpha val="43137"/>
                    </a:srgbClr>
                  </a:outerShdw>
                </a:effectLst>
              </a:rPr>
              <a:t> start end, orientáció, </a:t>
            </a:r>
          </a:p>
          <a:p>
            <a:r>
              <a:rPr lang="hu-HU" dirty="0" err="1">
                <a:solidFill>
                  <a:srgbClr val="FF0000"/>
                </a:solidFill>
                <a:effectLst>
                  <a:outerShdw blurRad="38100" dist="38100" dir="2700000" algn="tl">
                    <a:srgbClr val="000000">
                      <a:alpha val="43137"/>
                    </a:srgbClr>
                  </a:outerShdw>
                </a:effectLst>
              </a:rPr>
              <a:t>Nukleotid</a:t>
            </a:r>
            <a:r>
              <a:rPr lang="hu-HU" dirty="0">
                <a:solidFill>
                  <a:srgbClr val="FF0000"/>
                </a:solidFill>
                <a:effectLst>
                  <a:outerShdw blurRad="38100" dist="38100" dir="2700000" algn="tl">
                    <a:srgbClr val="000000">
                      <a:alpha val="43137"/>
                    </a:srgbClr>
                  </a:outerShdw>
                </a:effectLst>
              </a:rPr>
              <a:t>  piros betűk </a:t>
            </a:r>
            <a:r>
              <a:rPr lang="hu-HU" dirty="0" err="1">
                <a:solidFill>
                  <a:srgbClr val="FF0000"/>
                </a:solidFill>
                <a:effectLst>
                  <a:outerShdw blurRad="38100" dist="38100" dir="2700000" algn="tl">
                    <a:srgbClr val="000000">
                      <a:alpha val="43137"/>
                    </a:srgbClr>
                  </a:outerShdw>
                </a:effectLst>
              </a:rPr>
              <a:t>exont</a:t>
            </a:r>
            <a:r>
              <a:rPr lang="hu-HU" dirty="0">
                <a:solidFill>
                  <a:srgbClr val="FF0000"/>
                </a:solidFill>
                <a:effectLst>
                  <a:outerShdw blurRad="38100" dist="38100" dir="2700000" algn="tl">
                    <a:srgbClr val="000000">
                      <a:alpha val="43137"/>
                    </a:srgbClr>
                  </a:outerShdw>
                </a:effectLst>
              </a:rPr>
              <a:t> , </a:t>
            </a:r>
            <a:r>
              <a:rPr lang="hu-HU" dirty="0">
                <a:effectLst>
                  <a:outerShdw blurRad="38100" dist="38100" dir="2700000" algn="tl">
                    <a:srgbClr val="000000">
                      <a:alpha val="43137"/>
                    </a:srgbClr>
                  </a:outerShdw>
                </a:effectLst>
              </a:rPr>
              <a:t>a vonal rést jelez, </a:t>
            </a:r>
            <a:r>
              <a:rPr lang="hu-HU" dirty="0">
                <a:solidFill>
                  <a:schemeClr val="bg2">
                    <a:lumMod val="50000"/>
                  </a:schemeClr>
                </a:solidFill>
                <a:effectLst>
                  <a:outerShdw blurRad="38100" dist="38100" dir="2700000" algn="tl">
                    <a:srgbClr val="000000">
                      <a:alpha val="43137"/>
                    </a:srgbClr>
                  </a:outerShdw>
                </a:effectLst>
              </a:rPr>
              <a:t>az </a:t>
            </a:r>
            <a:r>
              <a:rPr lang="hu-HU" dirty="0" err="1">
                <a:solidFill>
                  <a:schemeClr val="bg2">
                    <a:lumMod val="50000"/>
                  </a:schemeClr>
                </a:solidFill>
                <a:effectLst>
                  <a:outerShdw blurRad="38100" dist="38100" dir="2700000" algn="tl">
                    <a:srgbClr val="000000">
                      <a:alpha val="43137"/>
                    </a:srgbClr>
                  </a:outerShdw>
                </a:effectLst>
              </a:rPr>
              <a:t>intronikus</a:t>
            </a:r>
            <a:r>
              <a:rPr lang="hu-HU" dirty="0">
                <a:solidFill>
                  <a:schemeClr val="bg2">
                    <a:lumMod val="50000"/>
                  </a:schemeClr>
                </a:solidFill>
                <a:effectLst>
                  <a:outerShdw blurRad="38100" dist="38100" dir="2700000" algn="tl">
                    <a:srgbClr val="000000">
                      <a:alpha val="43137"/>
                    </a:srgbClr>
                  </a:outerShdw>
                </a:effectLst>
              </a:rPr>
              <a:t> részek szürkék</a:t>
            </a:r>
          </a:p>
        </p:txBody>
      </p:sp>
    </p:spTree>
    <p:extLst>
      <p:ext uri="{BB962C8B-B14F-4D97-AF65-F5344CB8AC3E}">
        <p14:creationId xmlns:p14="http://schemas.microsoft.com/office/powerpoint/2010/main" val="257511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2"/>
            <a:ext cx="9143999" cy="140325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97500" lnSpcReduction="1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68095"/>
            <a:ext cx="9143999" cy="1310085"/>
          </a:xfrm>
          <a:effectLst>
            <a:outerShdw blurRad="50800" dist="38100" dir="2700000" algn="tl" rotWithShape="0">
              <a:prstClr val="black">
                <a:alpha val="40000"/>
              </a:prstClr>
            </a:outerShdw>
          </a:effectLst>
        </p:spPr>
        <p:txBody>
          <a:bodyPr>
            <a:noAutofit/>
          </a:bodyPr>
          <a:lstStyle/>
          <a:p>
            <a:r>
              <a:rPr lang="hu-HU" sz="4950" b="1" dirty="0">
                <a:solidFill>
                  <a:schemeClr val="bg1"/>
                </a:solidFill>
              </a:rPr>
              <a:t>European </a:t>
            </a:r>
            <a:r>
              <a:rPr lang="hu-HU" sz="4950" b="1" dirty="0" err="1">
                <a:solidFill>
                  <a:schemeClr val="bg1"/>
                </a:solidFill>
              </a:rPr>
              <a:t>Bioinformatics</a:t>
            </a:r>
            <a:r>
              <a:rPr lang="hu-HU" sz="4950" b="1" dirty="0">
                <a:solidFill>
                  <a:schemeClr val="bg1"/>
                </a:solidFill>
              </a:rPr>
              <a:t> Institute</a:t>
            </a:r>
          </a:p>
        </p:txBody>
      </p:sp>
      <p:pic>
        <p:nvPicPr>
          <p:cNvPr id="9" name="Kép 8">
            <a:extLst>
              <a:ext uri="{FF2B5EF4-FFF2-40B4-BE49-F238E27FC236}">
                <a16:creationId xmlns:a16="http://schemas.microsoft.com/office/drawing/2014/main" id="{FE65B825-9626-4E15-91EA-8DC339CC2A08}"/>
              </a:ext>
            </a:extLst>
          </p:cNvPr>
          <p:cNvPicPr>
            <a:picLocks noChangeAspect="1"/>
          </p:cNvPicPr>
          <p:nvPr/>
        </p:nvPicPr>
        <p:blipFill>
          <a:blip r:embed="rId2"/>
          <a:stretch>
            <a:fillRect/>
          </a:stretch>
        </p:blipFill>
        <p:spPr>
          <a:xfrm>
            <a:off x="397042" y="1799646"/>
            <a:ext cx="8545331" cy="3550525"/>
          </a:xfrm>
          <a:prstGeom prst="rect">
            <a:avLst/>
          </a:prstGeom>
        </p:spPr>
      </p:pic>
    </p:spTree>
    <p:extLst>
      <p:ext uri="{BB962C8B-B14F-4D97-AF65-F5344CB8AC3E}">
        <p14:creationId xmlns:p14="http://schemas.microsoft.com/office/powerpoint/2010/main" val="1245111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89E27BBA-0108-4593-9565-2AA6CFA115C1}"/>
              </a:ext>
            </a:extLst>
          </p:cNvPr>
          <p:cNvSpPr txBox="1">
            <a:spLocks/>
          </p:cNvSpPr>
          <p:nvPr/>
        </p:nvSpPr>
        <p:spPr>
          <a:xfrm>
            <a:off x="22859" y="-52441"/>
            <a:ext cx="9144000" cy="992660"/>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22859" y="219066"/>
            <a:ext cx="9143999" cy="535383"/>
          </a:xfrm>
        </p:spPr>
        <p:txBody>
          <a:bodyPr>
            <a:normAutofit fontScale="90000"/>
          </a:bodyPr>
          <a:lstStyle/>
          <a:p>
            <a:pPr algn="ctr"/>
            <a:r>
              <a:rPr lang="hu-HU" sz="4000"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BRCA2 gén összehasonlítás fajok között, konzervált régiók</a:t>
            </a:r>
          </a:p>
        </p:txBody>
      </p:sp>
      <p:sp>
        <p:nvSpPr>
          <p:cNvPr id="4" name="Dia számának helye 3"/>
          <p:cNvSpPr>
            <a:spLocks noGrp="1"/>
          </p:cNvSpPr>
          <p:nvPr>
            <p:ph type="sldNum" sz="quarter" idx="12"/>
          </p:nvPr>
        </p:nvSpPr>
        <p:spPr/>
        <p:txBody>
          <a:bodyPr/>
          <a:lstStyle/>
          <a:p>
            <a:fld id="{B48CF42F-E737-479F-9354-EBDC0BF117C6}" type="slidenum">
              <a:rPr lang="hu-HU" smtClean="0"/>
              <a:pPr/>
              <a:t>50</a:t>
            </a:fld>
            <a:endParaRPr lang="hu-HU"/>
          </a:p>
        </p:txBody>
      </p:sp>
      <p:pic>
        <p:nvPicPr>
          <p:cNvPr id="3" name="Kép 2">
            <a:extLst>
              <a:ext uri="{FF2B5EF4-FFF2-40B4-BE49-F238E27FC236}">
                <a16:creationId xmlns:a16="http://schemas.microsoft.com/office/drawing/2014/main" id="{DA9B1A8F-BF26-4B18-906B-10CAB6233B7B}"/>
              </a:ext>
            </a:extLst>
          </p:cNvPr>
          <p:cNvPicPr>
            <a:picLocks noChangeAspect="1"/>
          </p:cNvPicPr>
          <p:nvPr/>
        </p:nvPicPr>
        <p:blipFill>
          <a:blip r:embed="rId3"/>
          <a:stretch>
            <a:fillRect/>
          </a:stretch>
        </p:blipFill>
        <p:spPr>
          <a:xfrm>
            <a:off x="22858" y="2077830"/>
            <a:ext cx="9144000" cy="4035925"/>
          </a:xfrm>
          <a:prstGeom prst="rect">
            <a:avLst/>
          </a:prstGeom>
        </p:spPr>
      </p:pic>
      <p:sp>
        <p:nvSpPr>
          <p:cNvPr id="5" name="Szövegdoboz 4">
            <a:extLst>
              <a:ext uri="{FF2B5EF4-FFF2-40B4-BE49-F238E27FC236}">
                <a16:creationId xmlns:a16="http://schemas.microsoft.com/office/drawing/2014/main" id="{12297697-CF68-4270-AB11-95DD4350DF30}"/>
              </a:ext>
            </a:extLst>
          </p:cNvPr>
          <p:cNvSpPr txBox="1"/>
          <p:nvPr/>
        </p:nvSpPr>
        <p:spPr>
          <a:xfrm>
            <a:off x="255579" y="992176"/>
            <a:ext cx="7744409" cy="707886"/>
          </a:xfrm>
          <a:prstGeom prst="rect">
            <a:avLst/>
          </a:prstGeom>
          <a:noFill/>
        </p:spPr>
        <p:txBody>
          <a:bodyPr wrap="square" rtlCol="0">
            <a:spAutoFit/>
          </a:bodyPr>
          <a:lstStyle/>
          <a:p>
            <a:r>
              <a:rPr lang="hu-HU" sz="2000" dirty="0" err="1">
                <a:effectLst>
                  <a:outerShdw blurRad="38100" dist="38100" dir="2700000" algn="tl">
                    <a:srgbClr val="000000">
                      <a:alpha val="43137"/>
                    </a:srgbClr>
                  </a:outerShdw>
                </a:effectLst>
              </a:rPr>
              <a:t>Configurate</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this</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page</a:t>
            </a:r>
            <a:r>
              <a:rPr lang="hu-HU" sz="2000" dirty="0">
                <a:effectLst>
                  <a:outerShdw blurRad="38100" dist="38100" dir="2700000" algn="tl">
                    <a:srgbClr val="000000">
                      <a:alpha val="43137"/>
                    </a:srgbClr>
                  </a:outerShdw>
                </a:effectLst>
              </a:rPr>
              <a:t> display opció,-&gt;Show </a:t>
            </a:r>
            <a:r>
              <a:rPr lang="hu-HU" sz="2000" dirty="0" err="1">
                <a:effectLst>
                  <a:outerShdw blurRad="38100" dist="38100" dir="2700000" algn="tl">
                    <a:srgbClr val="000000">
                      <a:alpha val="43137"/>
                    </a:srgbClr>
                  </a:outerShdw>
                </a:effectLst>
              </a:rPr>
              <a:t>conservation</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regions</a:t>
            </a:r>
            <a:r>
              <a:rPr lang="hu-HU" sz="2000" dirty="0">
                <a:effectLst>
                  <a:outerShdw blurRad="38100" dist="38100" dir="2700000" algn="tl">
                    <a:srgbClr val="000000">
                      <a:alpha val="43137"/>
                    </a:srgbClr>
                  </a:outerShdw>
                </a:effectLst>
              </a:rPr>
              <a:t> (</a:t>
            </a:r>
            <a:r>
              <a:rPr lang="hu-HU" sz="2000" dirty="0">
                <a:solidFill>
                  <a:schemeClr val="accent1">
                    <a:lumMod val="60000"/>
                    <a:lumOff val="40000"/>
                  </a:schemeClr>
                </a:solidFill>
                <a:effectLst>
                  <a:outerShdw blurRad="38100" dist="38100" dir="2700000" algn="tl">
                    <a:srgbClr val="000000">
                      <a:alpha val="43137"/>
                    </a:srgbClr>
                  </a:outerShdw>
                </a:effectLst>
              </a:rPr>
              <a:t>halványkékkel kiemelve</a:t>
            </a:r>
            <a:r>
              <a:rPr lang="hu-HU" sz="2000" dirty="0">
                <a:effectLst>
                  <a:outerShdw blurRad="38100" dist="38100" dir="2700000" algn="tl">
                    <a:srgbClr val="000000">
                      <a:alpha val="43137"/>
                    </a:srgbClr>
                  </a:outerShdw>
                </a:effectLst>
              </a:rPr>
              <a:t>)  -&gt; mutassa a konzervált régiókat</a:t>
            </a:r>
          </a:p>
        </p:txBody>
      </p:sp>
      <p:sp>
        <p:nvSpPr>
          <p:cNvPr id="7" name="Téglalap 6">
            <a:extLst>
              <a:ext uri="{FF2B5EF4-FFF2-40B4-BE49-F238E27FC236}">
                <a16:creationId xmlns:a16="http://schemas.microsoft.com/office/drawing/2014/main" id="{DEE4747D-50AC-4EC2-B08D-70D1A4DB0F59}"/>
              </a:ext>
            </a:extLst>
          </p:cNvPr>
          <p:cNvSpPr/>
          <p:nvPr/>
        </p:nvSpPr>
        <p:spPr>
          <a:xfrm>
            <a:off x="22858" y="3676261"/>
            <a:ext cx="872881" cy="279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a:extLst>
              <a:ext uri="{FF2B5EF4-FFF2-40B4-BE49-F238E27FC236}">
                <a16:creationId xmlns:a16="http://schemas.microsoft.com/office/drawing/2014/main" id="{1703D48D-02D3-46FB-BD4E-E7EAF58DECDA}"/>
              </a:ext>
            </a:extLst>
          </p:cNvPr>
          <p:cNvSpPr/>
          <p:nvPr/>
        </p:nvSpPr>
        <p:spPr>
          <a:xfrm>
            <a:off x="2358621" y="5337109"/>
            <a:ext cx="1280318" cy="2985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F1E639E8-1D43-4CD4-9678-39C5EEA3182A}"/>
              </a:ext>
            </a:extLst>
          </p:cNvPr>
          <p:cNvSpPr/>
          <p:nvPr/>
        </p:nvSpPr>
        <p:spPr>
          <a:xfrm>
            <a:off x="255579" y="997045"/>
            <a:ext cx="7563473" cy="6191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Kép 7">
            <a:extLst>
              <a:ext uri="{FF2B5EF4-FFF2-40B4-BE49-F238E27FC236}">
                <a16:creationId xmlns:a16="http://schemas.microsoft.com/office/drawing/2014/main" id="{04961325-7FB6-414D-A012-45AE88671595}"/>
              </a:ext>
            </a:extLst>
          </p:cNvPr>
          <p:cNvPicPr>
            <a:picLocks noChangeAspect="1"/>
          </p:cNvPicPr>
          <p:nvPr/>
        </p:nvPicPr>
        <p:blipFill>
          <a:blip r:embed="rId4"/>
          <a:stretch>
            <a:fillRect/>
          </a:stretch>
        </p:blipFill>
        <p:spPr>
          <a:xfrm>
            <a:off x="22858" y="2129786"/>
            <a:ext cx="9144000" cy="3932012"/>
          </a:xfrm>
          <a:prstGeom prst="rect">
            <a:avLst/>
          </a:prstGeom>
        </p:spPr>
      </p:pic>
    </p:spTree>
    <p:extLst>
      <p:ext uri="{BB962C8B-B14F-4D97-AF65-F5344CB8AC3E}">
        <p14:creationId xmlns:p14="http://schemas.microsoft.com/office/powerpoint/2010/main" val="183251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15">
            <a:extLst>
              <a:ext uri="{FF2B5EF4-FFF2-40B4-BE49-F238E27FC236}">
                <a16:creationId xmlns:a16="http://schemas.microsoft.com/office/drawing/2014/main" id="{B91BB6C1-C426-451B-A114-5767E833BCE4}"/>
              </a:ext>
            </a:extLst>
          </p:cNvPr>
          <p:cNvSpPr txBox="1">
            <a:spLocks/>
          </p:cNvSpPr>
          <p:nvPr/>
        </p:nvSpPr>
        <p:spPr>
          <a:xfrm>
            <a:off x="0" y="0"/>
            <a:ext cx="9144000" cy="68103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3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ia számának helye 3"/>
          <p:cNvSpPr>
            <a:spLocks noGrp="1"/>
          </p:cNvSpPr>
          <p:nvPr>
            <p:ph type="sldNum" sz="quarter" idx="12"/>
          </p:nvPr>
        </p:nvSpPr>
        <p:spPr/>
        <p:txBody>
          <a:bodyPr/>
          <a:lstStyle/>
          <a:p>
            <a:fld id="{B48CF42F-E737-479F-9354-EBDC0BF117C6}" type="slidenum">
              <a:rPr lang="hu-HU" smtClean="0"/>
              <a:pPr/>
              <a:t>51</a:t>
            </a:fld>
            <a:endParaRPr lang="hu-HU"/>
          </a:p>
        </p:txBody>
      </p:sp>
      <p:sp>
        <p:nvSpPr>
          <p:cNvPr id="6" name="Cím 1"/>
          <p:cNvSpPr>
            <a:spLocks noGrp="1"/>
          </p:cNvSpPr>
          <p:nvPr>
            <p:ph type="title"/>
          </p:nvPr>
        </p:nvSpPr>
        <p:spPr>
          <a:xfrm>
            <a:off x="471054" y="-93369"/>
            <a:ext cx="8201891" cy="1024472"/>
          </a:xfrm>
        </p:spPr>
        <p:txBody>
          <a:bodyPr>
            <a:normAutofit/>
          </a:bodyPr>
          <a:lstStyle/>
          <a:p>
            <a:pPr algn="ctr"/>
            <a:r>
              <a:rPr lang="hu-HU" sz="4300" b="1" dirty="0" err="1">
                <a:solidFill>
                  <a:schemeClr val="bg1"/>
                </a:solidFill>
                <a:effectLst>
                  <a:outerShdw blurRad="38100" dist="38100" dir="2700000" algn="tl">
                    <a:srgbClr val="000000">
                      <a:alpha val="43137"/>
                    </a:srgbClr>
                  </a:outerShdw>
                </a:effectLst>
                <a:latin typeface="+mn-lt"/>
                <a:ea typeface="+mn-ea"/>
                <a:cs typeface="+mn-cs"/>
              </a:rPr>
              <a:t>BRCA2</a:t>
            </a:r>
            <a:r>
              <a:rPr lang="hu-HU" sz="4300" b="1" dirty="0">
                <a:solidFill>
                  <a:schemeClr val="bg1"/>
                </a:solidFill>
                <a:effectLst>
                  <a:outerShdw blurRad="38100" dist="38100" dir="2700000" algn="tl">
                    <a:srgbClr val="000000">
                      <a:alpha val="43137"/>
                    </a:srgbClr>
                  </a:outerShdw>
                </a:effectLst>
                <a:latin typeface="+mn-lt"/>
                <a:ea typeface="+mn-ea"/>
                <a:cs typeface="+mn-cs"/>
              </a:rPr>
              <a:t> gén-</a:t>
            </a:r>
            <a:r>
              <a:rPr lang="hu-HU" sz="4300" b="1" dirty="0" err="1">
                <a:solidFill>
                  <a:schemeClr val="bg1"/>
                </a:solidFill>
                <a:effectLst>
                  <a:outerShdw blurRad="38100" dist="38100" dir="2700000" algn="tl">
                    <a:srgbClr val="000000">
                      <a:alpha val="43137"/>
                    </a:srgbClr>
                  </a:outerShdw>
                </a:effectLst>
                <a:latin typeface="+mn-lt"/>
                <a:ea typeface="+mn-ea"/>
                <a:cs typeface="+mn-cs"/>
              </a:rPr>
              <a:t>View</a:t>
            </a:r>
            <a:r>
              <a:rPr lang="hu-HU" sz="4300" b="1" dirty="0">
                <a:solidFill>
                  <a:schemeClr val="bg1"/>
                </a:solidFill>
                <a:effectLst>
                  <a:outerShdw blurRad="38100" dist="38100" dir="2700000" algn="tl">
                    <a:srgbClr val="000000">
                      <a:alpha val="43137"/>
                    </a:srgbClr>
                  </a:outerShdw>
                </a:effectLst>
                <a:latin typeface="+mn-lt"/>
                <a:ea typeface="+mn-ea"/>
                <a:cs typeface="+mn-cs"/>
              </a:rPr>
              <a:t> </a:t>
            </a:r>
            <a:r>
              <a:rPr lang="hu-HU" sz="4300" b="1" dirty="0" err="1">
                <a:solidFill>
                  <a:schemeClr val="bg1"/>
                </a:solidFill>
                <a:effectLst>
                  <a:outerShdw blurRad="38100" dist="38100" dir="2700000" algn="tl">
                    <a:srgbClr val="000000">
                      <a:alpha val="43137"/>
                    </a:srgbClr>
                  </a:outerShdw>
                </a:effectLst>
                <a:latin typeface="+mn-lt"/>
                <a:ea typeface="+mn-ea"/>
                <a:cs typeface="+mn-cs"/>
              </a:rPr>
              <a:t>alignment</a:t>
            </a:r>
            <a:r>
              <a:rPr lang="hu-HU" sz="4300" b="1" dirty="0">
                <a:solidFill>
                  <a:schemeClr val="bg1"/>
                </a:solidFill>
                <a:effectLst>
                  <a:outerShdw blurRad="38100" dist="38100" dir="2700000" algn="tl">
                    <a:srgbClr val="000000">
                      <a:alpha val="43137"/>
                    </a:srgbClr>
                  </a:outerShdw>
                </a:effectLst>
                <a:latin typeface="+mn-lt"/>
                <a:ea typeface="+mn-ea"/>
                <a:cs typeface="+mn-cs"/>
              </a:rPr>
              <a:t> image</a:t>
            </a:r>
          </a:p>
        </p:txBody>
      </p:sp>
      <p:sp>
        <p:nvSpPr>
          <p:cNvPr id="3" name="Tartalom helye 2">
            <a:extLst>
              <a:ext uri="{FF2B5EF4-FFF2-40B4-BE49-F238E27FC236}">
                <a16:creationId xmlns:a16="http://schemas.microsoft.com/office/drawing/2014/main" id="{BCAE18A2-9BDA-479F-83D6-AFFE82C00A8D}"/>
              </a:ext>
            </a:extLst>
          </p:cNvPr>
          <p:cNvSpPr>
            <a:spLocks noGrp="1"/>
          </p:cNvSpPr>
          <p:nvPr>
            <p:ph idx="1"/>
          </p:nvPr>
        </p:nvSpPr>
        <p:spPr/>
        <p:txBody>
          <a:bodyPr/>
          <a:lstStyle/>
          <a:p>
            <a:endParaRPr lang="hu-HU"/>
          </a:p>
        </p:txBody>
      </p:sp>
      <p:pic>
        <p:nvPicPr>
          <p:cNvPr id="8" name="Kép 7">
            <a:extLst>
              <a:ext uri="{FF2B5EF4-FFF2-40B4-BE49-F238E27FC236}">
                <a16:creationId xmlns:a16="http://schemas.microsoft.com/office/drawing/2014/main" id="{94765724-F190-41C9-9637-A4E3AB0CFEE4}"/>
              </a:ext>
            </a:extLst>
          </p:cNvPr>
          <p:cNvPicPr>
            <a:picLocks noChangeAspect="1"/>
          </p:cNvPicPr>
          <p:nvPr/>
        </p:nvPicPr>
        <p:blipFill>
          <a:blip r:embed="rId2"/>
          <a:stretch>
            <a:fillRect/>
          </a:stretch>
        </p:blipFill>
        <p:spPr>
          <a:xfrm>
            <a:off x="0" y="1252227"/>
            <a:ext cx="9144000" cy="5790374"/>
          </a:xfrm>
          <a:prstGeom prst="rect">
            <a:avLst/>
          </a:prstGeom>
        </p:spPr>
      </p:pic>
      <p:sp>
        <p:nvSpPr>
          <p:cNvPr id="2" name="Háromszög 1">
            <a:extLst>
              <a:ext uri="{FF2B5EF4-FFF2-40B4-BE49-F238E27FC236}">
                <a16:creationId xmlns:a16="http://schemas.microsoft.com/office/drawing/2014/main" id="{4030ADD5-22D5-4387-8127-94CD398EC5E2}"/>
              </a:ext>
            </a:extLst>
          </p:cNvPr>
          <p:cNvSpPr/>
          <p:nvPr/>
        </p:nvSpPr>
        <p:spPr>
          <a:xfrm>
            <a:off x="235527" y="859863"/>
            <a:ext cx="247119" cy="2135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a:extLst>
              <a:ext uri="{FF2B5EF4-FFF2-40B4-BE49-F238E27FC236}">
                <a16:creationId xmlns:a16="http://schemas.microsoft.com/office/drawing/2014/main" id="{F719DDF9-4873-4F4B-8804-ADB54435EFC6}"/>
              </a:ext>
            </a:extLst>
          </p:cNvPr>
          <p:cNvSpPr txBox="1"/>
          <p:nvPr/>
        </p:nvSpPr>
        <p:spPr>
          <a:xfrm>
            <a:off x="718173" y="847366"/>
            <a:ext cx="2233497" cy="369332"/>
          </a:xfrm>
          <a:prstGeom prst="rect">
            <a:avLst/>
          </a:prstGeom>
          <a:noFill/>
        </p:spPr>
        <p:txBody>
          <a:bodyPr wrap="none" rtlCol="0">
            <a:spAutoFit/>
          </a:bodyPr>
          <a:lstStyle/>
          <a:p>
            <a:r>
              <a:rPr lang="hu-HU" dirty="0">
                <a:effectLst>
                  <a:outerShdw blurRad="38100" dist="38100" dir="2700000" algn="tl">
                    <a:srgbClr val="000000">
                      <a:alpha val="43137"/>
                    </a:srgbClr>
                  </a:outerShdw>
                </a:effectLst>
              </a:rPr>
              <a:t>Evolúciós </a:t>
            </a:r>
            <a:r>
              <a:rPr lang="hu-HU" dirty="0" err="1">
                <a:effectLst>
                  <a:outerShdw blurRad="38100" dist="38100" dir="2700000" algn="tl">
                    <a:srgbClr val="000000">
                      <a:alpha val="43137"/>
                    </a:srgbClr>
                  </a:outerShdw>
                </a:effectLst>
              </a:rPr>
              <a:t>break</a:t>
            </a:r>
            <a:r>
              <a:rPr lang="hu-HU" dirty="0">
                <a:effectLst>
                  <a:outerShdw blurRad="38100" dist="38100" dir="2700000" algn="tl">
                    <a:srgbClr val="000000">
                      <a:alpha val="43137"/>
                    </a:srgbClr>
                  </a:outerShdw>
                </a:effectLst>
              </a:rPr>
              <a:t> </a:t>
            </a:r>
            <a:r>
              <a:rPr lang="hu-HU" dirty="0" err="1">
                <a:effectLst>
                  <a:outerShdw blurRad="38100" dist="38100" dir="2700000" algn="tl">
                    <a:srgbClr val="000000">
                      <a:alpha val="43137"/>
                    </a:srgbClr>
                  </a:outerShdw>
                </a:effectLst>
              </a:rPr>
              <a:t>point</a:t>
            </a:r>
            <a:endParaRPr lang="hu-H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5389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644159" y="114530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9" name="object 9"/>
          <p:cNvSpPr/>
          <p:nvPr/>
        </p:nvSpPr>
        <p:spPr>
          <a:xfrm>
            <a:off x="6398496" y="17982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11" name="object 11"/>
          <p:cNvSpPr/>
          <p:nvPr/>
        </p:nvSpPr>
        <p:spPr>
          <a:xfrm>
            <a:off x="652978" y="58462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12" name="object 12"/>
          <p:cNvSpPr/>
          <p:nvPr/>
        </p:nvSpPr>
        <p:spPr>
          <a:xfrm>
            <a:off x="8487567" y="551922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33" name="object 33"/>
          <p:cNvSpPr/>
          <p:nvPr/>
        </p:nvSpPr>
        <p:spPr>
          <a:xfrm>
            <a:off x="2644159" y="258139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34" name="object 34"/>
          <p:cNvSpPr/>
          <p:nvPr/>
        </p:nvSpPr>
        <p:spPr>
          <a:xfrm>
            <a:off x="6398496" y="323552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37" name="object 37"/>
          <p:cNvSpPr/>
          <p:nvPr/>
        </p:nvSpPr>
        <p:spPr>
          <a:xfrm>
            <a:off x="4407316" y="196181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38" name="object 38"/>
          <p:cNvSpPr/>
          <p:nvPr/>
        </p:nvSpPr>
        <p:spPr>
          <a:xfrm>
            <a:off x="4734381" y="245126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39" name="object 39"/>
          <p:cNvSpPr txBox="1"/>
          <p:nvPr/>
        </p:nvSpPr>
        <p:spPr>
          <a:xfrm>
            <a:off x="4818449" y="2033215"/>
            <a:ext cx="1674481" cy="290807"/>
          </a:xfrm>
          <a:prstGeom prst="rect">
            <a:avLst/>
          </a:prstGeom>
        </p:spPr>
        <p:txBody>
          <a:bodyPr vert="horz" wrap="square" lIns="0" tIns="11516" rIns="0" bIns="0" rtlCol="0">
            <a:spAutoFit/>
          </a:bodyPr>
          <a:lstStyle/>
          <a:p>
            <a:pPr marL="11516">
              <a:spcBef>
                <a:spcPts val="91"/>
              </a:spcBef>
            </a:pPr>
            <a:r>
              <a:rPr sz="1814" b="1" dirty="0">
                <a:solidFill>
                  <a:srgbClr val="FFFFFF"/>
                </a:solidFill>
                <a:latin typeface="Arial"/>
                <a:cs typeface="Arial"/>
              </a:rPr>
              <a:t>Gén</a:t>
            </a:r>
            <a:r>
              <a:rPr sz="1814" b="1" spc="-63" dirty="0">
                <a:solidFill>
                  <a:srgbClr val="FFFFFF"/>
                </a:solidFill>
                <a:latin typeface="Arial"/>
                <a:cs typeface="Arial"/>
              </a:rPr>
              <a:t> </a:t>
            </a:r>
            <a:r>
              <a:rPr sz="1814" b="1" spc="-5" dirty="0">
                <a:solidFill>
                  <a:srgbClr val="FFFFFF"/>
                </a:solidFill>
                <a:latin typeface="Arial"/>
                <a:cs typeface="Arial"/>
              </a:rPr>
              <a:t>duplikáció</a:t>
            </a:r>
            <a:endParaRPr sz="1814">
              <a:latin typeface="Arial"/>
              <a:cs typeface="Arial"/>
            </a:endParaRPr>
          </a:p>
        </p:txBody>
      </p:sp>
      <p:sp>
        <p:nvSpPr>
          <p:cNvPr id="42" name="object 42"/>
          <p:cNvSpPr/>
          <p:nvPr/>
        </p:nvSpPr>
        <p:spPr>
          <a:xfrm>
            <a:off x="4407316" y="196181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43" name="object 43"/>
          <p:cNvSpPr/>
          <p:nvPr/>
        </p:nvSpPr>
        <p:spPr>
          <a:xfrm>
            <a:off x="4734381" y="245126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59" name="object 59"/>
          <p:cNvSpPr/>
          <p:nvPr/>
        </p:nvSpPr>
        <p:spPr>
          <a:xfrm>
            <a:off x="783113" y="4050884"/>
            <a:ext cx="0" cy="0"/>
          </a:xfrm>
          <a:custGeom>
            <a:avLst/>
            <a:gdLst/>
            <a:ahLst/>
            <a:cxnLst/>
            <a:rect l="l" t="t" r="r" b="b"/>
            <a:pathLst>
              <a:path>
                <a:moveTo>
                  <a:pt x="0" y="0"/>
                </a:moveTo>
                <a:lnTo>
                  <a:pt x="0" y="0"/>
                </a:lnTo>
              </a:path>
            </a:pathLst>
          </a:custGeom>
          <a:ln w="3175">
            <a:solidFill>
              <a:srgbClr val="0000FF"/>
            </a:solidFill>
          </a:ln>
        </p:spPr>
        <p:txBody>
          <a:bodyPr wrap="square" lIns="0" tIns="0" rIns="0" bIns="0" rtlCol="0"/>
          <a:lstStyle/>
          <a:p>
            <a:endParaRPr sz="1632"/>
          </a:p>
        </p:txBody>
      </p:sp>
      <p:sp>
        <p:nvSpPr>
          <p:cNvPr id="60" name="object 60"/>
          <p:cNvSpPr/>
          <p:nvPr/>
        </p:nvSpPr>
        <p:spPr>
          <a:xfrm>
            <a:off x="4537451" y="4703862"/>
            <a:ext cx="0" cy="0"/>
          </a:xfrm>
          <a:custGeom>
            <a:avLst/>
            <a:gdLst/>
            <a:ahLst/>
            <a:cxnLst/>
            <a:rect l="l" t="t" r="r" b="b"/>
            <a:pathLst>
              <a:path>
                <a:moveTo>
                  <a:pt x="0" y="0"/>
                </a:moveTo>
                <a:lnTo>
                  <a:pt x="0" y="0"/>
                </a:lnTo>
              </a:path>
            </a:pathLst>
          </a:custGeom>
          <a:ln w="3175">
            <a:solidFill>
              <a:srgbClr val="0000FF"/>
            </a:solidFill>
          </a:ln>
        </p:spPr>
        <p:txBody>
          <a:bodyPr wrap="square" lIns="0" tIns="0" rIns="0" bIns="0" rtlCol="0"/>
          <a:lstStyle/>
          <a:p>
            <a:endParaRPr sz="1632"/>
          </a:p>
        </p:txBody>
      </p:sp>
      <p:sp>
        <p:nvSpPr>
          <p:cNvPr id="62" name="object 62"/>
          <p:cNvSpPr/>
          <p:nvPr/>
        </p:nvSpPr>
        <p:spPr>
          <a:xfrm>
            <a:off x="4603094" y="4050884"/>
            <a:ext cx="0" cy="0"/>
          </a:xfrm>
          <a:custGeom>
            <a:avLst/>
            <a:gdLst/>
            <a:ahLst/>
            <a:cxnLst/>
            <a:rect l="l" t="t" r="r" b="b"/>
            <a:pathLst>
              <a:path>
                <a:moveTo>
                  <a:pt x="0" y="0"/>
                </a:moveTo>
                <a:lnTo>
                  <a:pt x="0" y="0"/>
                </a:lnTo>
              </a:path>
            </a:pathLst>
          </a:custGeom>
          <a:ln w="3175">
            <a:solidFill>
              <a:srgbClr val="7F7F7F"/>
            </a:solidFill>
          </a:ln>
        </p:spPr>
        <p:txBody>
          <a:bodyPr wrap="square" lIns="0" tIns="0" rIns="0" bIns="0" rtlCol="0"/>
          <a:lstStyle/>
          <a:p>
            <a:endParaRPr sz="1632"/>
          </a:p>
        </p:txBody>
      </p:sp>
      <p:sp>
        <p:nvSpPr>
          <p:cNvPr id="63" name="object 63"/>
          <p:cNvSpPr/>
          <p:nvPr/>
        </p:nvSpPr>
        <p:spPr>
          <a:xfrm>
            <a:off x="8357432" y="4703862"/>
            <a:ext cx="0" cy="0"/>
          </a:xfrm>
          <a:custGeom>
            <a:avLst/>
            <a:gdLst/>
            <a:ahLst/>
            <a:cxnLst/>
            <a:rect l="l" t="t" r="r" b="b"/>
            <a:pathLst>
              <a:path>
                <a:moveTo>
                  <a:pt x="0" y="0"/>
                </a:moveTo>
                <a:lnTo>
                  <a:pt x="0" y="0"/>
                </a:lnTo>
              </a:path>
            </a:pathLst>
          </a:custGeom>
          <a:ln w="3175">
            <a:solidFill>
              <a:srgbClr val="7F7F7F"/>
            </a:solidFill>
          </a:ln>
        </p:spPr>
        <p:txBody>
          <a:bodyPr wrap="square" lIns="0" tIns="0" rIns="0" bIns="0" rtlCol="0"/>
          <a:lstStyle/>
          <a:p>
            <a:endParaRPr sz="1632"/>
          </a:p>
        </p:txBody>
      </p:sp>
      <p:sp>
        <p:nvSpPr>
          <p:cNvPr id="67" name="object 67"/>
          <p:cNvSpPr/>
          <p:nvPr/>
        </p:nvSpPr>
        <p:spPr>
          <a:xfrm>
            <a:off x="5162789" y="361786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68" name="object 68"/>
          <p:cNvSpPr/>
          <p:nvPr/>
        </p:nvSpPr>
        <p:spPr>
          <a:xfrm>
            <a:off x="5740912" y="373303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71" name="object 71"/>
          <p:cNvSpPr/>
          <p:nvPr/>
        </p:nvSpPr>
        <p:spPr>
          <a:xfrm>
            <a:off x="3977754" y="361786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72" name="object 72"/>
          <p:cNvSpPr/>
          <p:nvPr/>
        </p:nvSpPr>
        <p:spPr>
          <a:xfrm>
            <a:off x="3399633" y="373303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26" name="Dia számának helye 25"/>
          <p:cNvSpPr>
            <a:spLocks noGrp="1"/>
          </p:cNvSpPr>
          <p:nvPr>
            <p:ph type="sldNum" sz="quarter" idx="12"/>
          </p:nvPr>
        </p:nvSpPr>
        <p:spPr/>
        <p:txBody>
          <a:bodyPr/>
          <a:lstStyle/>
          <a:p>
            <a:pPr marL="104799">
              <a:lnSpc>
                <a:spcPts val="1478"/>
              </a:lnSpc>
            </a:pPr>
            <a:fld id="{81D60167-4931-47E6-BA6A-407CBD079E47}" type="slidenum">
              <a:rPr lang="hu-HU" smtClean="0"/>
              <a:pPr marL="104799">
                <a:lnSpc>
                  <a:spcPts val="1478"/>
                </a:lnSpc>
              </a:pPr>
              <a:t>52</a:t>
            </a:fld>
            <a:endParaRPr lang="hu-HU" dirty="0"/>
          </a:p>
        </p:txBody>
      </p:sp>
      <p:sp>
        <p:nvSpPr>
          <p:cNvPr id="27" name="Szövegdoboz 26"/>
          <p:cNvSpPr txBox="1"/>
          <p:nvPr/>
        </p:nvSpPr>
        <p:spPr>
          <a:xfrm>
            <a:off x="714015" y="1356053"/>
            <a:ext cx="8429985" cy="1906548"/>
          </a:xfrm>
          <a:prstGeom prst="rect">
            <a:avLst/>
          </a:prstGeom>
          <a:noFill/>
        </p:spPr>
        <p:txBody>
          <a:bodyPr wrap="square" rtlCol="0">
            <a:spAutoFit/>
          </a:bodyPr>
          <a:lstStyle/>
          <a:p>
            <a:pPr>
              <a:buFont typeface="Arial" pitchFamily="34" charset="0"/>
              <a:buChar char="•"/>
            </a:pPr>
            <a:r>
              <a:rPr lang="hu-HU" sz="2176" dirty="0">
                <a:solidFill>
                  <a:schemeClr val="tx2">
                    <a:lumMod val="75000"/>
                  </a:schemeClr>
                </a:solidFill>
              </a:rPr>
              <a:t> </a:t>
            </a:r>
            <a:r>
              <a:rPr lang="hu-HU" sz="1995" b="1" dirty="0">
                <a:solidFill>
                  <a:schemeClr val="tx2">
                    <a:lumMod val="75000"/>
                  </a:schemeClr>
                </a:solidFill>
                <a:effectLst>
                  <a:outerShdw blurRad="38100" dist="38100" dir="2700000" algn="tl">
                    <a:srgbClr val="000000">
                      <a:alpha val="43137"/>
                    </a:srgbClr>
                  </a:outerShdw>
                </a:effectLst>
              </a:rPr>
              <a:t>Analógia</a:t>
            </a:r>
            <a:r>
              <a:rPr lang="hu-HU" sz="1995" dirty="0">
                <a:solidFill>
                  <a:schemeClr val="tx2">
                    <a:lumMod val="75000"/>
                  </a:schemeClr>
                </a:solidFill>
                <a:effectLst>
                  <a:outerShdw blurRad="38100" dist="38100" dir="2700000" algn="tl">
                    <a:srgbClr val="000000">
                      <a:alpha val="43137"/>
                    </a:srgbClr>
                  </a:outerShdw>
                </a:effectLst>
              </a:rPr>
              <a:t>: Hasonlóság közös evolúciós eredet nélkül (konvergens evolúció).</a:t>
            </a:r>
          </a:p>
          <a:p>
            <a:r>
              <a:rPr lang="hu-HU" sz="1995" dirty="0">
                <a:solidFill>
                  <a:schemeClr val="tx2">
                    <a:lumMod val="75000"/>
                  </a:schemeClr>
                </a:solidFill>
                <a:effectLst>
                  <a:outerShdw blurRad="38100" dist="38100" dir="2700000" algn="tl">
                    <a:srgbClr val="000000">
                      <a:alpha val="43137"/>
                    </a:srgbClr>
                  </a:outerShdw>
                </a:effectLst>
              </a:rPr>
              <a:t> </a:t>
            </a:r>
          </a:p>
          <a:p>
            <a:pPr>
              <a:buFont typeface="Arial" pitchFamily="34" charset="0"/>
              <a:buChar char="•"/>
            </a:pPr>
            <a:r>
              <a:rPr lang="hu-HU" sz="1995" b="1" dirty="0" err="1">
                <a:solidFill>
                  <a:schemeClr val="tx2">
                    <a:lumMod val="75000"/>
                  </a:schemeClr>
                </a:solidFill>
                <a:effectLst>
                  <a:outerShdw blurRad="38100" dist="38100" dir="2700000" algn="tl">
                    <a:srgbClr val="000000">
                      <a:alpha val="43137"/>
                    </a:srgbClr>
                  </a:outerShdw>
                </a:effectLst>
              </a:rPr>
              <a:t>Homológia</a:t>
            </a:r>
            <a:r>
              <a:rPr lang="hu-HU" sz="1995" dirty="0">
                <a:solidFill>
                  <a:schemeClr val="tx2">
                    <a:lumMod val="75000"/>
                  </a:schemeClr>
                </a:solidFill>
                <a:effectLst>
                  <a:outerShdw blurRad="38100" dist="38100" dir="2700000" algn="tl">
                    <a:srgbClr val="000000">
                      <a:alpha val="43137"/>
                    </a:srgbClr>
                  </a:outerShdw>
                </a:effectLst>
              </a:rPr>
              <a:t>: Két szekvencia homológ, ha közös őstől származnak </a:t>
            </a:r>
          </a:p>
          <a:p>
            <a:r>
              <a:rPr lang="hu-HU" sz="1995" dirty="0">
                <a:solidFill>
                  <a:schemeClr val="tx2">
                    <a:lumMod val="75000"/>
                  </a:schemeClr>
                </a:solidFill>
                <a:effectLst>
                  <a:outerShdw blurRad="38100" dist="38100" dir="2700000" algn="tl">
                    <a:srgbClr val="000000">
                      <a:alpha val="43137"/>
                    </a:srgbClr>
                  </a:outerShdw>
                </a:effectLst>
              </a:rPr>
              <a:t>  (divergens evolúció). </a:t>
            </a:r>
          </a:p>
          <a:p>
            <a:pPr lvl="1">
              <a:buFont typeface="Wingdings" pitchFamily="2" charset="2"/>
              <a:buChar char="ü"/>
            </a:pPr>
            <a:endParaRPr lang="hu-HU" sz="1814" dirty="0">
              <a:solidFill>
                <a:schemeClr val="tx2">
                  <a:lumMod val="75000"/>
                </a:schemeClr>
              </a:solidFill>
            </a:endParaRPr>
          </a:p>
          <a:p>
            <a:pPr lvl="1">
              <a:buFont typeface="Wingdings" pitchFamily="2" charset="2"/>
              <a:buChar char="ü"/>
            </a:pPr>
            <a:endParaRPr lang="hu-HU" sz="1814" dirty="0">
              <a:solidFill>
                <a:schemeClr val="tx2">
                  <a:lumMod val="7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909793" y="4672768"/>
            <a:ext cx="2513181" cy="12437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746670" y="4741867"/>
            <a:ext cx="1637097" cy="1330141"/>
          </a:xfrm>
          <a:prstGeom prst="rect">
            <a:avLst/>
          </a:prstGeom>
          <a:noFill/>
          <a:ln w="9525">
            <a:noFill/>
            <a:miter lim="800000"/>
            <a:headEnd/>
            <a:tailEnd/>
          </a:ln>
        </p:spPr>
      </p:pic>
      <p:sp>
        <p:nvSpPr>
          <p:cNvPr id="30" name="Szövegdoboz 29"/>
          <p:cNvSpPr txBox="1"/>
          <p:nvPr/>
        </p:nvSpPr>
        <p:spPr>
          <a:xfrm>
            <a:off x="7197733" y="4880064"/>
            <a:ext cx="1488421" cy="650691"/>
          </a:xfrm>
          <a:prstGeom prst="rect">
            <a:avLst/>
          </a:prstGeom>
          <a:noFill/>
        </p:spPr>
        <p:txBody>
          <a:bodyPr wrap="none" rtlCol="0">
            <a:spAutoFit/>
          </a:bodyPr>
          <a:lstStyle/>
          <a:p>
            <a:r>
              <a:rPr lang="hu-HU" sz="1814" dirty="0">
                <a:solidFill>
                  <a:schemeClr val="tx2">
                    <a:lumMod val="75000"/>
                  </a:schemeClr>
                </a:solidFill>
              </a:rPr>
              <a:t>ősgén</a:t>
            </a:r>
          </a:p>
          <a:p>
            <a:r>
              <a:rPr lang="hu-HU" sz="1814" dirty="0" err="1">
                <a:solidFill>
                  <a:schemeClr val="tx2">
                    <a:lumMod val="75000"/>
                  </a:schemeClr>
                </a:solidFill>
              </a:rPr>
              <a:t>génduplikáció</a:t>
            </a:r>
            <a:endParaRPr lang="hu-HU" sz="1814" dirty="0">
              <a:solidFill>
                <a:schemeClr val="tx2">
                  <a:lumMod val="75000"/>
                </a:schemeClr>
              </a:solidFill>
            </a:endParaRPr>
          </a:p>
        </p:txBody>
      </p:sp>
      <p:sp>
        <p:nvSpPr>
          <p:cNvPr id="31" name="Szövegdoboz 30"/>
          <p:cNvSpPr txBox="1"/>
          <p:nvPr/>
        </p:nvSpPr>
        <p:spPr>
          <a:xfrm>
            <a:off x="1186187" y="5916537"/>
            <a:ext cx="649793" cy="371512"/>
          </a:xfrm>
          <a:prstGeom prst="rect">
            <a:avLst/>
          </a:prstGeom>
          <a:noFill/>
        </p:spPr>
        <p:txBody>
          <a:bodyPr wrap="none" rtlCol="0">
            <a:spAutoFit/>
          </a:bodyPr>
          <a:lstStyle/>
          <a:p>
            <a:r>
              <a:rPr lang="hu-HU" sz="1814" dirty="0">
                <a:solidFill>
                  <a:schemeClr val="tx2">
                    <a:lumMod val="75000"/>
                  </a:schemeClr>
                </a:solidFill>
              </a:rPr>
              <a:t>1. faj</a:t>
            </a:r>
          </a:p>
        </p:txBody>
      </p:sp>
      <p:sp>
        <p:nvSpPr>
          <p:cNvPr id="32" name="Szövegdoboz 31"/>
          <p:cNvSpPr txBox="1"/>
          <p:nvPr/>
        </p:nvSpPr>
        <p:spPr>
          <a:xfrm>
            <a:off x="2499053" y="5916537"/>
            <a:ext cx="702693" cy="371512"/>
          </a:xfrm>
          <a:prstGeom prst="rect">
            <a:avLst/>
          </a:prstGeom>
          <a:noFill/>
        </p:spPr>
        <p:txBody>
          <a:bodyPr wrap="none" rtlCol="0">
            <a:spAutoFit/>
          </a:bodyPr>
          <a:lstStyle/>
          <a:p>
            <a:r>
              <a:rPr lang="hu-HU" sz="1814" dirty="0">
                <a:solidFill>
                  <a:schemeClr val="tx2">
                    <a:lumMod val="75000"/>
                  </a:schemeClr>
                </a:solidFill>
              </a:rPr>
              <a:t>2. faj </a:t>
            </a:r>
          </a:p>
        </p:txBody>
      </p:sp>
      <p:sp>
        <p:nvSpPr>
          <p:cNvPr id="35" name="Szövegdoboz 34"/>
          <p:cNvSpPr txBox="1"/>
          <p:nvPr/>
        </p:nvSpPr>
        <p:spPr>
          <a:xfrm>
            <a:off x="495204" y="4949161"/>
            <a:ext cx="1258934" cy="371512"/>
          </a:xfrm>
          <a:prstGeom prst="rect">
            <a:avLst/>
          </a:prstGeom>
          <a:noFill/>
        </p:spPr>
        <p:txBody>
          <a:bodyPr wrap="none" rtlCol="0">
            <a:spAutoFit/>
          </a:bodyPr>
          <a:lstStyle/>
          <a:p>
            <a:r>
              <a:rPr lang="hu-HU" sz="1814" dirty="0">
                <a:solidFill>
                  <a:schemeClr val="tx2">
                    <a:lumMod val="75000"/>
                  </a:schemeClr>
                </a:solidFill>
              </a:rPr>
              <a:t>közös ős faj</a:t>
            </a:r>
          </a:p>
        </p:txBody>
      </p:sp>
      <p:sp>
        <p:nvSpPr>
          <p:cNvPr id="36" name="Szövegdoboz 35"/>
          <p:cNvSpPr txBox="1"/>
          <p:nvPr/>
        </p:nvSpPr>
        <p:spPr>
          <a:xfrm>
            <a:off x="495204" y="2738018"/>
            <a:ext cx="4007698" cy="2297745"/>
          </a:xfrm>
          <a:prstGeom prst="rect">
            <a:avLst/>
          </a:prstGeom>
          <a:noFill/>
        </p:spPr>
        <p:txBody>
          <a:bodyPr wrap="square" rtlCol="0">
            <a:spAutoFit/>
          </a:bodyPr>
          <a:lstStyle/>
          <a:p>
            <a:pPr lvl="1">
              <a:buFont typeface="Wingdings" pitchFamily="2" charset="2"/>
              <a:buChar char="ü"/>
            </a:pPr>
            <a:r>
              <a:rPr lang="hu-HU" sz="1814" b="1" dirty="0">
                <a:solidFill>
                  <a:schemeClr val="tx2">
                    <a:lumMod val="75000"/>
                  </a:schemeClr>
                </a:solidFill>
                <a:effectLst>
                  <a:outerShdw blurRad="38100" dist="38100" dir="2700000" algn="tl">
                    <a:srgbClr val="000000">
                      <a:alpha val="43137"/>
                    </a:srgbClr>
                  </a:outerShdw>
                </a:effectLst>
              </a:rPr>
              <a:t>Ortológia</a:t>
            </a:r>
            <a:r>
              <a:rPr lang="hu-HU" sz="1814" dirty="0">
                <a:solidFill>
                  <a:schemeClr val="tx2">
                    <a:lumMod val="75000"/>
                  </a:schemeClr>
                </a:solidFill>
                <a:effectLst>
                  <a:outerShdw blurRad="38100" dist="38100" dir="2700000" algn="tl">
                    <a:srgbClr val="000000">
                      <a:alpha val="43137"/>
                    </a:srgbClr>
                  </a:outerShdw>
                </a:effectLst>
              </a:rPr>
              <a:t>: </a:t>
            </a:r>
          </a:p>
          <a:p>
            <a:pPr lvl="1"/>
            <a:r>
              <a:rPr lang="hu-HU" sz="1814" dirty="0">
                <a:solidFill>
                  <a:schemeClr val="tx2">
                    <a:lumMod val="75000"/>
                  </a:schemeClr>
                </a:solidFill>
                <a:effectLst>
                  <a:outerShdw blurRad="38100" dist="38100" dir="2700000" algn="tl">
                    <a:srgbClr val="000000">
                      <a:alpha val="43137"/>
                    </a:srgbClr>
                  </a:outerShdw>
                </a:effectLst>
              </a:rPr>
              <a:t>Két gén ortológ, ha két különböző fajban találhatóak és egy közös   ősgénből származnak, amely a két faj közös ősében volt jelen, ugyanazt a funkciót szolgálják.</a:t>
            </a:r>
          </a:p>
          <a:p>
            <a:pPr lvl="1">
              <a:buFont typeface="Wingdings" pitchFamily="2" charset="2"/>
              <a:buChar char="ü"/>
            </a:pPr>
            <a:endParaRPr lang="hu-HU" sz="1814" dirty="0">
              <a:solidFill>
                <a:schemeClr val="tx2">
                  <a:lumMod val="75000"/>
                </a:schemeClr>
              </a:solidFill>
            </a:endParaRPr>
          </a:p>
          <a:p>
            <a:endParaRPr lang="hu-HU" sz="1632" dirty="0"/>
          </a:p>
        </p:txBody>
      </p:sp>
      <p:sp>
        <p:nvSpPr>
          <p:cNvPr id="40" name="Szövegdoboz 39"/>
          <p:cNvSpPr txBox="1"/>
          <p:nvPr/>
        </p:nvSpPr>
        <p:spPr>
          <a:xfrm>
            <a:off x="4364705" y="2530723"/>
            <a:ext cx="4433804" cy="2297745"/>
          </a:xfrm>
          <a:prstGeom prst="rect">
            <a:avLst/>
          </a:prstGeom>
          <a:noFill/>
        </p:spPr>
        <p:txBody>
          <a:bodyPr wrap="square" rtlCol="0">
            <a:spAutoFit/>
          </a:bodyPr>
          <a:lstStyle/>
          <a:p>
            <a:pPr lvl="1"/>
            <a:endParaRPr lang="hu-HU" sz="1814" dirty="0">
              <a:solidFill>
                <a:schemeClr val="tx2">
                  <a:lumMod val="75000"/>
                </a:schemeClr>
              </a:solidFill>
            </a:endParaRPr>
          </a:p>
          <a:p>
            <a:pPr lvl="1">
              <a:buFont typeface="Wingdings" pitchFamily="2" charset="2"/>
              <a:buChar char="ü"/>
            </a:pPr>
            <a:r>
              <a:rPr lang="hu-HU" sz="1814" b="1" dirty="0" err="1">
                <a:solidFill>
                  <a:schemeClr val="tx2">
                    <a:lumMod val="75000"/>
                  </a:schemeClr>
                </a:solidFill>
                <a:effectLst>
                  <a:outerShdw blurRad="38100" dist="38100" dir="2700000" algn="tl">
                    <a:srgbClr val="000000">
                      <a:alpha val="43137"/>
                    </a:srgbClr>
                  </a:outerShdw>
                </a:effectLst>
              </a:rPr>
              <a:t>Paralógia</a:t>
            </a:r>
            <a:r>
              <a:rPr lang="hu-HU" sz="1814" dirty="0">
                <a:solidFill>
                  <a:schemeClr val="tx2">
                    <a:lumMod val="75000"/>
                  </a:schemeClr>
                </a:solidFill>
                <a:effectLst>
                  <a:outerShdw blurRad="38100" dist="38100" dir="2700000" algn="tl">
                    <a:srgbClr val="000000">
                      <a:alpha val="43137"/>
                    </a:srgbClr>
                  </a:outerShdw>
                </a:effectLst>
              </a:rPr>
              <a:t>: </a:t>
            </a:r>
          </a:p>
          <a:p>
            <a:pPr lvl="1"/>
            <a:r>
              <a:rPr lang="hu-HU" sz="1814" dirty="0">
                <a:solidFill>
                  <a:schemeClr val="tx2">
                    <a:lumMod val="75000"/>
                  </a:schemeClr>
                </a:solidFill>
                <a:effectLst>
                  <a:outerShdw blurRad="38100" dist="38100" dir="2700000" algn="tl">
                    <a:srgbClr val="000000">
                      <a:alpha val="43137"/>
                    </a:srgbClr>
                  </a:outerShdw>
                </a:effectLst>
              </a:rPr>
              <a:t>Két gén </a:t>
            </a:r>
            <a:r>
              <a:rPr lang="hu-HU" sz="1814" dirty="0" err="1">
                <a:solidFill>
                  <a:schemeClr val="tx2">
                    <a:lumMod val="75000"/>
                  </a:schemeClr>
                </a:solidFill>
                <a:effectLst>
                  <a:outerShdw blurRad="38100" dist="38100" dir="2700000" algn="tl">
                    <a:srgbClr val="000000">
                      <a:alpha val="43137"/>
                    </a:srgbClr>
                  </a:outerShdw>
                </a:effectLst>
              </a:rPr>
              <a:t>paralóg</a:t>
            </a:r>
            <a:r>
              <a:rPr lang="hu-HU" sz="1814" dirty="0">
                <a:solidFill>
                  <a:schemeClr val="tx2">
                    <a:lumMod val="75000"/>
                  </a:schemeClr>
                </a:solidFill>
                <a:effectLst>
                  <a:outerShdw blurRad="38100" dist="38100" dir="2700000" algn="tl">
                    <a:srgbClr val="000000">
                      <a:alpha val="43137"/>
                    </a:srgbClr>
                  </a:outerShdw>
                </a:effectLst>
              </a:rPr>
              <a:t>, ha ugyanabban az organizmusban találhatóak, egy közös ősgénből duplikálódtak többnyire különböző, de egymással összefüggő funkciójuk van.</a:t>
            </a:r>
          </a:p>
          <a:p>
            <a:endParaRPr lang="hu-HU" sz="1632" dirty="0"/>
          </a:p>
        </p:txBody>
      </p:sp>
      <p:sp>
        <p:nvSpPr>
          <p:cNvPr id="41" name="Szövegdoboz 40"/>
          <p:cNvSpPr txBox="1"/>
          <p:nvPr/>
        </p:nvSpPr>
        <p:spPr>
          <a:xfrm>
            <a:off x="3051839" y="4949161"/>
            <a:ext cx="1050288" cy="901850"/>
          </a:xfrm>
          <a:prstGeom prst="rect">
            <a:avLst/>
          </a:prstGeom>
          <a:noFill/>
        </p:spPr>
        <p:txBody>
          <a:bodyPr wrap="none" rtlCol="0">
            <a:spAutoFit/>
          </a:bodyPr>
          <a:lstStyle/>
          <a:p>
            <a:r>
              <a:rPr lang="hu-HU" sz="1814" dirty="0">
                <a:solidFill>
                  <a:schemeClr val="tx2">
                    <a:lumMod val="75000"/>
                  </a:schemeClr>
                </a:solidFill>
              </a:rPr>
              <a:t>ősgén</a:t>
            </a:r>
          </a:p>
          <a:p>
            <a:r>
              <a:rPr lang="hu-HU" sz="1814" dirty="0" err="1">
                <a:solidFill>
                  <a:schemeClr val="tx2">
                    <a:lumMod val="75000"/>
                  </a:schemeClr>
                </a:solidFill>
              </a:rPr>
              <a:t>speciáció</a:t>
            </a:r>
            <a:endParaRPr lang="hu-HU" sz="1814" dirty="0">
              <a:solidFill>
                <a:schemeClr val="tx2">
                  <a:lumMod val="75000"/>
                </a:schemeClr>
              </a:solidFill>
            </a:endParaRPr>
          </a:p>
          <a:p>
            <a:endParaRPr lang="hu-HU" sz="1632" dirty="0"/>
          </a:p>
        </p:txBody>
      </p:sp>
      <p:sp>
        <p:nvSpPr>
          <p:cNvPr id="44" name="Szövegdoboz 43"/>
          <p:cNvSpPr txBox="1"/>
          <p:nvPr/>
        </p:nvSpPr>
        <p:spPr>
          <a:xfrm>
            <a:off x="7335930" y="5640144"/>
            <a:ext cx="700513" cy="371512"/>
          </a:xfrm>
          <a:prstGeom prst="rect">
            <a:avLst/>
          </a:prstGeom>
          <a:noFill/>
        </p:spPr>
        <p:txBody>
          <a:bodyPr wrap="none" rtlCol="0">
            <a:spAutoFit/>
          </a:bodyPr>
          <a:lstStyle/>
          <a:p>
            <a:r>
              <a:rPr lang="hu-HU" sz="1814" dirty="0">
                <a:solidFill>
                  <a:schemeClr val="tx2">
                    <a:lumMod val="75000"/>
                  </a:schemeClr>
                </a:solidFill>
              </a:rPr>
              <a:t>2 gén</a:t>
            </a:r>
          </a:p>
        </p:txBody>
      </p:sp>
      <p:sp>
        <p:nvSpPr>
          <p:cNvPr id="47" name="Cím 15">
            <a:extLst>
              <a:ext uri="{FF2B5EF4-FFF2-40B4-BE49-F238E27FC236}">
                <a16:creationId xmlns:a16="http://schemas.microsoft.com/office/drawing/2014/main" id="{E97887EE-91C6-4916-A15C-91E586A25CA5}"/>
              </a:ext>
            </a:extLst>
          </p:cNvPr>
          <p:cNvSpPr txBox="1">
            <a:spLocks/>
          </p:cNvSpPr>
          <p:nvPr/>
        </p:nvSpPr>
        <p:spPr>
          <a:xfrm>
            <a:off x="0" y="1"/>
            <a:ext cx="9144000" cy="84634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zövegdoboz 1">
            <a:extLst>
              <a:ext uri="{FF2B5EF4-FFF2-40B4-BE49-F238E27FC236}">
                <a16:creationId xmlns:a16="http://schemas.microsoft.com/office/drawing/2014/main" id="{742FA792-7019-442A-8C0D-204ABC3546A0}"/>
              </a:ext>
            </a:extLst>
          </p:cNvPr>
          <p:cNvSpPr txBox="1"/>
          <p:nvPr/>
        </p:nvSpPr>
        <p:spPr>
          <a:xfrm>
            <a:off x="1" y="72586"/>
            <a:ext cx="9143999" cy="1569660"/>
          </a:xfrm>
          <a:prstGeom prst="rect">
            <a:avLst/>
          </a:prstGeom>
          <a:noFill/>
        </p:spPr>
        <p:txBody>
          <a:bodyPr wrap="square" rtlCol="0">
            <a:spAutoFit/>
          </a:bodyPr>
          <a:lstStyle/>
          <a:p>
            <a:pPr algn="ctr"/>
            <a:r>
              <a:rPr lang="hu-HU" sz="4800" b="1" dirty="0">
                <a:solidFill>
                  <a:schemeClr val="bg1"/>
                </a:solidFill>
                <a:effectLst>
                  <a:outerShdw blurRad="38100" dist="38100" dir="2700000" algn="tl">
                    <a:srgbClr val="000000">
                      <a:alpha val="43137"/>
                    </a:srgbClr>
                  </a:outerShdw>
                </a:effectLst>
              </a:rPr>
              <a:t>Ortológia és </a:t>
            </a:r>
            <a:r>
              <a:rPr lang="hu-HU" sz="4800" b="1" dirty="0" err="1">
                <a:solidFill>
                  <a:schemeClr val="bg1"/>
                </a:solidFill>
                <a:effectLst>
                  <a:outerShdw blurRad="38100" dist="38100" dir="2700000" algn="tl">
                    <a:srgbClr val="000000">
                      <a:alpha val="43137"/>
                    </a:srgbClr>
                  </a:outerShdw>
                </a:effectLst>
              </a:rPr>
              <a:t>paralógia</a:t>
            </a:r>
            <a:endParaRPr lang="hu-HU" sz="4800" dirty="0">
              <a:solidFill>
                <a:schemeClr val="tx2">
                  <a:lumMod val="75000"/>
                </a:schemeClr>
              </a:solidFill>
            </a:endParaRPr>
          </a:p>
          <a:p>
            <a:pPr algn="ctr"/>
            <a:endParaRPr lang="hu-HU" sz="4800" dirty="0"/>
          </a:p>
        </p:txBody>
      </p:sp>
    </p:spTree>
    <p:extLst>
      <p:ext uri="{BB962C8B-B14F-4D97-AF65-F5344CB8AC3E}">
        <p14:creationId xmlns:p14="http://schemas.microsoft.com/office/powerpoint/2010/main" val="3903621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C:\Users\Nori\Desktop\bioinformatika\2018\g1611.png"/>
          <p:cNvPicPr>
            <a:picLocks noChangeAspect="1" noChangeArrowheads="1"/>
          </p:cNvPicPr>
          <p:nvPr/>
        </p:nvPicPr>
        <p:blipFill>
          <a:blip r:embed="rId3" cstate="print"/>
          <a:srcRect/>
          <a:stretch>
            <a:fillRect/>
          </a:stretch>
        </p:blipFill>
        <p:spPr bwMode="auto">
          <a:xfrm>
            <a:off x="1047990" y="1425151"/>
            <a:ext cx="7362160" cy="4007698"/>
          </a:xfrm>
          <a:prstGeom prst="rect">
            <a:avLst/>
          </a:prstGeom>
          <a:noFill/>
        </p:spPr>
      </p:pic>
      <p:sp>
        <p:nvSpPr>
          <p:cNvPr id="8" name="object 8"/>
          <p:cNvSpPr/>
          <p:nvPr/>
        </p:nvSpPr>
        <p:spPr>
          <a:xfrm>
            <a:off x="2644159" y="114530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9" name="object 9"/>
          <p:cNvSpPr/>
          <p:nvPr/>
        </p:nvSpPr>
        <p:spPr>
          <a:xfrm>
            <a:off x="6398496" y="17982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11" name="object 11"/>
          <p:cNvSpPr/>
          <p:nvPr/>
        </p:nvSpPr>
        <p:spPr>
          <a:xfrm>
            <a:off x="652978" y="58462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12" name="object 12"/>
          <p:cNvSpPr/>
          <p:nvPr/>
        </p:nvSpPr>
        <p:spPr>
          <a:xfrm>
            <a:off x="8487567" y="551922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13" name="object 13"/>
          <p:cNvSpPr txBox="1"/>
          <p:nvPr/>
        </p:nvSpPr>
        <p:spPr>
          <a:xfrm>
            <a:off x="2775446" y="5432849"/>
            <a:ext cx="2833028" cy="346464"/>
          </a:xfrm>
          <a:prstGeom prst="rect">
            <a:avLst/>
          </a:prstGeom>
        </p:spPr>
        <p:txBody>
          <a:bodyPr vert="horz" wrap="square" lIns="0" tIns="11516" rIns="0" bIns="0" rtlCol="0">
            <a:spAutoFit/>
          </a:bodyPr>
          <a:lstStyle/>
          <a:p>
            <a:pPr marL="11516">
              <a:spcBef>
                <a:spcPts val="91"/>
              </a:spcBef>
            </a:pPr>
            <a:r>
              <a:rPr sz="2176" b="1" spc="-5" dirty="0">
                <a:solidFill>
                  <a:schemeClr val="accent1">
                    <a:lumMod val="50000"/>
                  </a:schemeClr>
                </a:solidFill>
                <a:cs typeface="Arial"/>
              </a:rPr>
              <a:t>Homológ</a:t>
            </a:r>
            <a:r>
              <a:rPr sz="2176" b="1" spc="-50" dirty="0">
                <a:solidFill>
                  <a:schemeClr val="accent1">
                    <a:lumMod val="50000"/>
                  </a:schemeClr>
                </a:solidFill>
                <a:cs typeface="Arial"/>
              </a:rPr>
              <a:t> </a:t>
            </a:r>
            <a:r>
              <a:rPr sz="2176" b="1" spc="-5" dirty="0">
                <a:solidFill>
                  <a:schemeClr val="accent1">
                    <a:lumMod val="50000"/>
                  </a:schemeClr>
                </a:solidFill>
                <a:cs typeface="Arial"/>
              </a:rPr>
              <a:t>gének</a:t>
            </a:r>
            <a:endParaRPr sz="2176" dirty="0">
              <a:solidFill>
                <a:schemeClr val="accent1">
                  <a:lumMod val="50000"/>
                </a:schemeClr>
              </a:solidFill>
              <a:cs typeface="Arial"/>
            </a:endParaRPr>
          </a:p>
        </p:txBody>
      </p:sp>
      <p:sp>
        <p:nvSpPr>
          <p:cNvPr id="19" name="object 19"/>
          <p:cNvSpPr txBox="1"/>
          <p:nvPr/>
        </p:nvSpPr>
        <p:spPr>
          <a:xfrm>
            <a:off x="978891" y="5916537"/>
            <a:ext cx="7739003" cy="346464"/>
          </a:xfrm>
          <a:prstGeom prst="rect">
            <a:avLst/>
          </a:prstGeom>
        </p:spPr>
        <p:txBody>
          <a:bodyPr vert="horz" wrap="square" lIns="0" tIns="11516" rIns="0" bIns="0" rtlCol="0">
            <a:spAutoFit/>
          </a:bodyPr>
          <a:lstStyle/>
          <a:p>
            <a:pPr marL="11516">
              <a:spcBef>
                <a:spcPts val="91"/>
              </a:spcBef>
            </a:pPr>
            <a:r>
              <a:rPr sz="2176" dirty="0">
                <a:solidFill>
                  <a:schemeClr val="accent1">
                    <a:lumMod val="50000"/>
                  </a:schemeClr>
                </a:solidFill>
                <a:cs typeface="Arial"/>
              </a:rPr>
              <a:t>* </a:t>
            </a:r>
            <a:r>
              <a:rPr sz="2176" spc="-9" dirty="0">
                <a:solidFill>
                  <a:schemeClr val="accent1">
                    <a:lumMod val="50000"/>
                  </a:schemeClr>
                </a:solidFill>
                <a:cs typeface="Arial"/>
              </a:rPr>
              <a:t>Fajon belüli </a:t>
            </a:r>
            <a:r>
              <a:rPr sz="2176" spc="-5" dirty="0">
                <a:solidFill>
                  <a:schemeClr val="accent1">
                    <a:lumMod val="50000"/>
                  </a:schemeClr>
                </a:solidFill>
                <a:cs typeface="Arial"/>
              </a:rPr>
              <a:t>(IN) </a:t>
            </a:r>
            <a:r>
              <a:rPr sz="2176" spc="-9" dirty="0">
                <a:solidFill>
                  <a:schemeClr val="accent1">
                    <a:lumMod val="50000"/>
                  </a:schemeClr>
                </a:solidFill>
                <a:cs typeface="Arial"/>
              </a:rPr>
              <a:t>és fajok </a:t>
            </a:r>
            <a:r>
              <a:rPr sz="2176" spc="-5" dirty="0">
                <a:solidFill>
                  <a:schemeClr val="accent1">
                    <a:lumMod val="50000"/>
                  </a:schemeClr>
                </a:solidFill>
                <a:cs typeface="Arial"/>
              </a:rPr>
              <a:t>közötti </a:t>
            </a:r>
            <a:r>
              <a:rPr sz="2176" dirty="0">
                <a:solidFill>
                  <a:schemeClr val="accent1">
                    <a:lumMod val="50000"/>
                  </a:schemeClr>
                </a:solidFill>
                <a:cs typeface="Arial"/>
              </a:rPr>
              <a:t>(OUT) </a:t>
            </a:r>
            <a:r>
              <a:rPr sz="2176" spc="-9" dirty="0">
                <a:solidFill>
                  <a:schemeClr val="accent1">
                    <a:lumMod val="50000"/>
                  </a:schemeClr>
                </a:solidFill>
                <a:cs typeface="Arial"/>
              </a:rPr>
              <a:t>paralógok </a:t>
            </a:r>
            <a:r>
              <a:rPr sz="2176" spc="-5" dirty="0">
                <a:solidFill>
                  <a:schemeClr val="accent1">
                    <a:lumMod val="50000"/>
                  </a:schemeClr>
                </a:solidFill>
                <a:cs typeface="Arial"/>
              </a:rPr>
              <a:t>is</a:t>
            </a:r>
            <a:r>
              <a:rPr sz="2176" spc="100" dirty="0">
                <a:solidFill>
                  <a:schemeClr val="accent1">
                    <a:lumMod val="50000"/>
                  </a:schemeClr>
                </a:solidFill>
                <a:cs typeface="Arial"/>
              </a:rPr>
              <a:t> </a:t>
            </a:r>
            <a:r>
              <a:rPr sz="2176" spc="-9" dirty="0">
                <a:solidFill>
                  <a:schemeClr val="accent1">
                    <a:lumMod val="50000"/>
                  </a:schemeClr>
                </a:solidFill>
                <a:cs typeface="Arial"/>
              </a:rPr>
              <a:t>lehetnek!</a:t>
            </a:r>
            <a:endParaRPr sz="2176" dirty="0">
              <a:solidFill>
                <a:schemeClr val="accent1">
                  <a:lumMod val="50000"/>
                </a:schemeClr>
              </a:solidFill>
              <a:cs typeface="Arial"/>
            </a:endParaRPr>
          </a:p>
        </p:txBody>
      </p:sp>
      <p:sp>
        <p:nvSpPr>
          <p:cNvPr id="33" name="object 33"/>
          <p:cNvSpPr/>
          <p:nvPr/>
        </p:nvSpPr>
        <p:spPr>
          <a:xfrm>
            <a:off x="2644159" y="258139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34" name="object 34"/>
          <p:cNvSpPr/>
          <p:nvPr/>
        </p:nvSpPr>
        <p:spPr>
          <a:xfrm>
            <a:off x="6398496" y="323552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37" name="object 37"/>
          <p:cNvSpPr/>
          <p:nvPr/>
        </p:nvSpPr>
        <p:spPr>
          <a:xfrm>
            <a:off x="4407316" y="196181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38" name="object 38"/>
          <p:cNvSpPr/>
          <p:nvPr/>
        </p:nvSpPr>
        <p:spPr>
          <a:xfrm>
            <a:off x="4734381" y="245126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39" name="object 39"/>
          <p:cNvSpPr txBox="1"/>
          <p:nvPr/>
        </p:nvSpPr>
        <p:spPr>
          <a:xfrm>
            <a:off x="4818449" y="2033215"/>
            <a:ext cx="1674481" cy="290807"/>
          </a:xfrm>
          <a:prstGeom prst="rect">
            <a:avLst/>
          </a:prstGeom>
        </p:spPr>
        <p:txBody>
          <a:bodyPr vert="horz" wrap="square" lIns="0" tIns="11516" rIns="0" bIns="0" rtlCol="0">
            <a:spAutoFit/>
          </a:bodyPr>
          <a:lstStyle/>
          <a:p>
            <a:pPr marL="11516">
              <a:spcBef>
                <a:spcPts val="91"/>
              </a:spcBef>
            </a:pPr>
            <a:r>
              <a:rPr sz="1814" b="1" dirty="0">
                <a:solidFill>
                  <a:srgbClr val="FFFFFF"/>
                </a:solidFill>
                <a:latin typeface="Arial"/>
                <a:cs typeface="Arial"/>
              </a:rPr>
              <a:t>Gén</a:t>
            </a:r>
            <a:r>
              <a:rPr sz="1814" b="1" spc="-63" dirty="0">
                <a:solidFill>
                  <a:srgbClr val="FFFFFF"/>
                </a:solidFill>
                <a:latin typeface="Arial"/>
                <a:cs typeface="Arial"/>
              </a:rPr>
              <a:t> </a:t>
            </a:r>
            <a:r>
              <a:rPr sz="1814" b="1" spc="-5" dirty="0">
                <a:solidFill>
                  <a:srgbClr val="FFFFFF"/>
                </a:solidFill>
                <a:latin typeface="Arial"/>
                <a:cs typeface="Arial"/>
              </a:rPr>
              <a:t>duplikáció</a:t>
            </a:r>
            <a:endParaRPr sz="1814">
              <a:latin typeface="Arial"/>
              <a:cs typeface="Arial"/>
            </a:endParaRPr>
          </a:p>
        </p:txBody>
      </p:sp>
      <p:sp>
        <p:nvSpPr>
          <p:cNvPr id="42" name="object 42"/>
          <p:cNvSpPr/>
          <p:nvPr/>
        </p:nvSpPr>
        <p:spPr>
          <a:xfrm>
            <a:off x="4407316" y="196181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43" name="object 43"/>
          <p:cNvSpPr/>
          <p:nvPr/>
        </p:nvSpPr>
        <p:spPr>
          <a:xfrm>
            <a:off x="4734381" y="245126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59" name="object 59"/>
          <p:cNvSpPr/>
          <p:nvPr/>
        </p:nvSpPr>
        <p:spPr>
          <a:xfrm>
            <a:off x="783113" y="4050884"/>
            <a:ext cx="0" cy="0"/>
          </a:xfrm>
          <a:custGeom>
            <a:avLst/>
            <a:gdLst/>
            <a:ahLst/>
            <a:cxnLst/>
            <a:rect l="l" t="t" r="r" b="b"/>
            <a:pathLst>
              <a:path>
                <a:moveTo>
                  <a:pt x="0" y="0"/>
                </a:moveTo>
                <a:lnTo>
                  <a:pt x="0" y="0"/>
                </a:lnTo>
              </a:path>
            </a:pathLst>
          </a:custGeom>
          <a:ln w="3175">
            <a:solidFill>
              <a:srgbClr val="0000FF"/>
            </a:solidFill>
          </a:ln>
        </p:spPr>
        <p:txBody>
          <a:bodyPr wrap="square" lIns="0" tIns="0" rIns="0" bIns="0" rtlCol="0"/>
          <a:lstStyle/>
          <a:p>
            <a:endParaRPr sz="1632"/>
          </a:p>
        </p:txBody>
      </p:sp>
      <p:sp>
        <p:nvSpPr>
          <p:cNvPr id="60" name="object 60"/>
          <p:cNvSpPr/>
          <p:nvPr/>
        </p:nvSpPr>
        <p:spPr>
          <a:xfrm>
            <a:off x="4537451" y="4703862"/>
            <a:ext cx="0" cy="0"/>
          </a:xfrm>
          <a:custGeom>
            <a:avLst/>
            <a:gdLst/>
            <a:ahLst/>
            <a:cxnLst/>
            <a:rect l="l" t="t" r="r" b="b"/>
            <a:pathLst>
              <a:path>
                <a:moveTo>
                  <a:pt x="0" y="0"/>
                </a:moveTo>
                <a:lnTo>
                  <a:pt x="0" y="0"/>
                </a:lnTo>
              </a:path>
            </a:pathLst>
          </a:custGeom>
          <a:ln w="3175">
            <a:solidFill>
              <a:srgbClr val="0000FF"/>
            </a:solidFill>
          </a:ln>
        </p:spPr>
        <p:txBody>
          <a:bodyPr wrap="square" lIns="0" tIns="0" rIns="0" bIns="0" rtlCol="0"/>
          <a:lstStyle/>
          <a:p>
            <a:endParaRPr sz="1632"/>
          </a:p>
        </p:txBody>
      </p:sp>
      <p:sp>
        <p:nvSpPr>
          <p:cNvPr id="62" name="object 62"/>
          <p:cNvSpPr/>
          <p:nvPr/>
        </p:nvSpPr>
        <p:spPr>
          <a:xfrm>
            <a:off x="4603094" y="4050884"/>
            <a:ext cx="0" cy="0"/>
          </a:xfrm>
          <a:custGeom>
            <a:avLst/>
            <a:gdLst/>
            <a:ahLst/>
            <a:cxnLst/>
            <a:rect l="l" t="t" r="r" b="b"/>
            <a:pathLst>
              <a:path>
                <a:moveTo>
                  <a:pt x="0" y="0"/>
                </a:moveTo>
                <a:lnTo>
                  <a:pt x="0" y="0"/>
                </a:lnTo>
              </a:path>
            </a:pathLst>
          </a:custGeom>
          <a:ln w="3175">
            <a:solidFill>
              <a:srgbClr val="7F7F7F"/>
            </a:solidFill>
          </a:ln>
        </p:spPr>
        <p:txBody>
          <a:bodyPr wrap="square" lIns="0" tIns="0" rIns="0" bIns="0" rtlCol="0"/>
          <a:lstStyle/>
          <a:p>
            <a:endParaRPr sz="1632"/>
          </a:p>
        </p:txBody>
      </p:sp>
      <p:sp>
        <p:nvSpPr>
          <p:cNvPr id="63" name="object 63"/>
          <p:cNvSpPr/>
          <p:nvPr/>
        </p:nvSpPr>
        <p:spPr>
          <a:xfrm>
            <a:off x="8357432" y="4703862"/>
            <a:ext cx="0" cy="0"/>
          </a:xfrm>
          <a:custGeom>
            <a:avLst/>
            <a:gdLst/>
            <a:ahLst/>
            <a:cxnLst/>
            <a:rect l="l" t="t" r="r" b="b"/>
            <a:pathLst>
              <a:path>
                <a:moveTo>
                  <a:pt x="0" y="0"/>
                </a:moveTo>
                <a:lnTo>
                  <a:pt x="0" y="0"/>
                </a:lnTo>
              </a:path>
            </a:pathLst>
          </a:custGeom>
          <a:ln w="3175">
            <a:solidFill>
              <a:srgbClr val="7F7F7F"/>
            </a:solidFill>
          </a:ln>
        </p:spPr>
        <p:txBody>
          <a:bodyPr wrap="square" lIns="0" tIns="0" rIns="0" bIns="0" rtlCol="0"/>
          <a:lstStyle/>
          <a:p>
            <a:endParaRPr sz="1632"/>
          </a:p>
        </p:txBody>
      </p:sp>
      <p:sp>
        <p:nvSpPr>
          <p:cNvPr id="67" name="object 67"/>
          <p:cNvSpPr/>
          <p:nvPr/>
        </p:nvSpPr>
        <p:spPr>
          <a:xfrm>
            <a:off x="5162789" y="361786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68" name="object 68"/>
          <p:cNvSpPr/>
          <p:nvPr/>
        </p:nvSpPr>
        <p:spPr>
          <a:xfrm>
            <a:off x="5740912" y="373303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71" name="object 71"/>
          <p:cNvSpPr/>
          <p:nvPr/>
        </p:nvSpPr>
        <p:spPr>
          <a:xfrm>
            <a:off x="3977754" y="361786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72" name="object 72"/>
          <p:cNvSpPr/>
          <p:nvPr/>
        </p:nvSpPr>
        <p:spPr>
          <a:xfrm>
            <a:off x="3399633" y="373303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2"/>
          </a:p>
        </p:txBody>
      </p:sp>
      <p:sp>
        <p:nvSpPr>
          <p:cNvPr id="83" name="Cím 15"/>
          <p:cNvSpPr txBox="1">
            <a:spLocks/>
          </p:cNvSpPr>
          <p:nvPr/>
        </p:nvSpPr>
        <p:spPr>
          <a:xfrm>
            <a:off x="0" y="2880"/>
            <a:ext cx="9144000" cy="1075808"/>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25000" lnSpcReduction="20000"/>
          </a:bodyPr>
          <a:lstStyle>
            <a:defPPr>
              <a:defRPr lang="en-US"/>
            </a:defPPr>
            <a:lvl1pPr marR="0" lvl="0" indent="0" algn="ctr" defTabSz="685800" fontAlgn="auto">
              <a:lnSpc>
                <a:spcPct val="90000"/>
              </a:lnSpc>
              <a:spcBef>
                <a:spcPct val="0"/>
              </a:spcBef>
              <a:spcAft>
                <a:spcPts val="0"/>
              </a:spcAft>
              <a:buClrTx/>
              <a:buSzTx/>
              <a:buFontTx/>
              <a:buNone/>
              <a:tabLst/>
              <a:defRPr kumimoji="0" sz="4400" b="1" i="0" u="none" strike="noStrike" cap="none" spc="0" normalizeH="0" baseline="0">
                <a:ln>
                  <a:noFill/>
                </a:ln>
                <a:solidFill>
                  <a:prstClr val="white"/>
                </a:solidFill>
                <a:effectLst/>
                <a:uLnTx/>
                <a:uFillTx/>
                <a:latin typeface="Calibri" panose="020F0502020204030204"/>
              </a:defRPr>
            </a:lvl1pPr>
          </a:lstStyle>
          <a:p>
            <a:br>
              <a:rPr lang="hu-HU" dirty="0"/>
            </a:br>
            <a:endParaRPr lang="hu-HU" dirty="0"/>
          </a:p>
          <a:p>
            <a:endParaRPr lang="hu-HU" dirty="0"/>
          </a:p>
          <a:p>
            <a:endParaRPr lang="hu-HU" dirty="0"/>
          </a:p>
          <a:p>
            <a:r>
              <a:rPr lang="hu-HU" sz="17600" dirty="0"/>
              <a:t>   Ortológia és </a:t>
            </a:r>
            <a:r>
              <a:rPr lang="hu-HU" sz="17600" dirty="0" err="1"/>
              <a:t>paralógia</a:t>
            </a:r>
            <a:r>
              <a:rPr lang="hu-HU" sz="17600" dirty="0"/>
              <a:t>, hemoglobin</a:t>
            </a:r>
            <a:br>
              <a:rPr lang="hu-HU" dirty="0"/>
            </a:br>
            <a:endParaRPr lang="hu-HU" dirty="0"/>
          </a:p>
        </p:txBody>
      </p:sp>
      <p:sp>
        <p:nvSpPr>
          <p:cNvPr id="26" name="Dia számának helye 25"/>
          <p:cNvSpPr>
            <a:spLocks noGrp="1"/>
          </p:cNvSpPr>
          <p:nvPr>
            <p:ph type="sldNum" sz="quarter" idx="12"/>
          </p:nvPr>
        </p:nvSpPr>
        <p:spPr/>
        <p:txBody>
          <a:bodyPr/>
          <a:lstStyle/>
          <a:p>
            <a:pPr marL="104799">
              <a:lnSpc>
                <a:spcPts val="1478"/>
              </a:lnSpc>
            </a:pPr>
            <a:fld id="{81D60167-4931-47E6-BA6A-407CBD079E47}" type="slidenum">
              <a:rPr lang="hu-HU" smtClean="0"/>
              <a:pPr marL="104799">
                <a:lnSpc>
                  <a:spcPts val="1478"/>
                </a:lnSpc>
              </a:pPr>
              <a:t>53</a:t>
            </a:fld>
            <a:endParaRPr lang="hu-HU" dirty="0"/>
          </a:p>
        </p:txBody>
      </p:sp>
    </p:spTree>
    <p:extLst>
      <p:ext uri="{BB962C8B-B14F-4D97-AF65-F5344CB8AC3E}">
        <p14:creationId xmlns:p14="http://schemas.microsoft.com/office/powerpoint/2010/main" val="1601437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D87A1703-5C12-4AD0-BD1F-385282BB192E}"/>
              </a:ext>
            </a:extLst>
          </p:cNvPr>
          <p:cNvSpPr txBox="1">
            <a:spLocks/>
          </p:cNvSpPr>
          <p:nvPr/>
        </p:nvSpPr>
        <p:spPr>
          <a:xfrm>
            <a:off x="0" y="0"/>
            <a:ext cx="9144000" cy="80243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79918"/>
            <a:ext cx="9144000" cy="522515"/>
          </a:xfrm>
        </p:spPr>
        <p:txBody>
          <a:bodyPr>
            <a:normAutofit fontScale="90000"/>
          </a:bodyPr>
          <a:lstStyle/>
          <a:p>
            <a:pPr algn="ctr"/>
            <a:r>
              <a:rPr lang="hu-HU" sz="4800" b="1" dirty="0" err="1">
                <a:solidFill>
                  <a:schemeClr val="bg1"/>
                </a:solidFill>
                <a:effectLst>
                  <a:outerShdw blurRad="38100" dist="38100" dir="2700000" algn="tl">
                    <a:srgbClr val="000000">
                      <a:alpha val="43137"/>
                    </a:srgbClr>
                  </a:outerShdw>
                </a:effectLst>
                <a:latin typeface="+mn-lt"/>
                <a:ea typeface="+mn-ea"/>
                <a:cs typeface="+mn-cs"/>
              </a:rPr>
              <a:t>BRCA2</a:t>
            </a:r>
            <a:r>
              <a:rPr lang="hu-HU" sz="4800" b="1" dirty="0">
                <a:solidFill>
                  <a:schemeClr val="bg1"/>
                </a:solidFill>
                <a:effectLst>
                  <a:outerShdw blurRad="38100" dist="38100" dir="2700000" algn="tl">
                    <a:srgbClr val="000000">
                      <a:alpha val="43137"/>
                    </a:srgbClr>
                  </a:outerShdw>
                </a:effectLst>
                <a:latin typeface="+mn-lt"/>
                <a:ea typeface="+mn-ea"/>
                <a:cs typeface="+mn-cs"/>
              </a:rPr>
              <a:t> gén törzsfája</a:t>
            </a:r>
          </a:p>
        </p:txBody>
      </p:sp>
      <p:sp>
        <p:nvSpPr>
          <p:cNvPr id="4" name="Dia számának helye 3"/>
          <p:cNvSpPr>
            <a:spLocks noGrp="1"/>
          </p:cNvSpPr>
          <p:nvPr>
            <p:ph type="sldNum" sz="quarter" idx="12"/>
          </p:nvPr>
        </p:nvSpPr>
        <p:spPr/>
        <p:txBody>
          <a:bodyPr/>
          <a:lstStyle/>
          <a:p>
            <a:fld id="{B48CF42F-E737-479F-9354-EBDC0BF117C6}" type="slidenum">
              <a:rPr lang="hu-HU" smtClean="0"/>
              <a:pPr/>
              <a:t>54</a:t>
            </a:fld>
            <a:endParaRPr lang="hu-HU"/>
          </a:p>
        </p:txBody>
      </p:sp>
      <p:sp>
        <p:nvSpPr>
          <p:cNvPr id="7" name="Tartalom helye 6">
            <a:extLst>
              <a:ext uri="{FF2B5EF4-FFF2-40B4-BE49-F238E27FC236}">
                <a16:creationId xmlns:a16="http://schemas.microsoft.com/office/drawing/2014/main" id="{4EBC1591-BBB4-4C8A-82AA-E5BBFF0DF633}"/>
              </a:ext>
            </a:extLst>
          </p:cNvPr>
          <p:cNvSpPr>
            <a:spLocks noGrp="1"/>
          </p:cNvSpPr>
          <p:nvPr>
            <p:ph idx="1"/>
          </p:nvPr>
        </p:nvSpPr>
        <p:spPr>
          <a:xfrm>
            <a:off x="205272" y="954594"/>
            <a:ext cx="8907237" cy="1368886"/>
          </a:xfrm>
        </p:spPr>
        <p:txBody>
          <a:bodyPr>
            <a:normAutofit/>
          </a:bodyPr>
          <a:lstStyle/>
          <a:p>
            <a:pPr marL="0" indent="0">
              <a:buNone/>
            </a:pPr>
            <a:r>
              <a:rPr lang="hu-HU" sz="1814" dirty="0">
                <a:solidFill>
                  <a:schemeClr val="tx2">
                    <a:lumMod val="75000"/>
                  </a:schemeClr>
                </a:solidFill>
                <a:effectLst>
                  <a:outerShdw blurRad="38100" dist="38100" dir="2700000" algn="tl">
                    <a:srgbClr val="000000">
                      <a:alpha val="43137"/>
                    </a:srgbClr>
                  </a:outerShdw>
                </a:effectLst>
              </a:rPr>
              <a:t>90 faj </a:t>
            </a:r>
            <a:r>
              <a:rPr lang="hu-HU" sz="1814" dirty="0" err="1">
                <a:solidFill>
                  <a:schemeClr val="tx2">
                    <a:lumMod val="75000"/>
                  </a:schemeClr>
                </a:solidFill>
                <a:effectLst>
                  <a:outerShdw blurRad="38100" dist="38100" dir="2700000" algn="tl">
                    <a:srgbClr val="000000">
                      <a:alpha val="43137"/>
                    </a:srgbClr>
                  </a:outerShdw>
                </a:effectLst>
              </a:rPr>
              <a:t>BRCA2</a:t>
            </a:r>
            <a:r>
              <a:rPr lang="hu-HU" sz="1814" dirty="0">
                <a:solidFill>
                  <a:schemeClr val="tx2">
                    <a:lumMod val="75000"/>
                  </a:schemeClr>
                </a:solidFill>
                <a:effectLst>
                  <a:outerShdw blurRad="38100" dist="38100" dir="2700000" algn="tl">
                    <a:srgbClr val="000000">
                      <a:alpha val="43137"/>
                    </a:srgbClr>
                  </a:outerShdw>
                </a:effectLst>
              </a:rPr>
              <a:t> génje alapján </a:t>
            </a:r>
            <a:r>
              <a:rPr lang="hu-HU" sz="1814" dirty="0" err="1">
                <a:solidFill>
                  <a:schemeClr val="tx2">
                    <a:lumMod val="75000"/>
                  </a:schemeClr>
                </a:solidFill>
                <a:effectLst>
                  <a:outerShdw blurRad="38100" dist="38100" dir="2700000" algn="tl">
                    <a:srgbClr val="000000">
                      <a:alpha val="43137"/>
                    </a:srgbClr>
                  </a:outerShdw>
                </a:effectLst>
              </a:rPr>
              <a:t>gene</a:t>
            </a:r>
            <a:r>
              <a:rPr lang="hu-HU" sz="1814" dirty="0">
                <a:solidFill>
                  <a:schemeClr val="tx2">
                    <a:lumMod val="75000"/>
                  </a:schemeClr>
                </a:solidFill>
                <a:effectLst>
                  <a:outerShdw blurRad="38100" dist="38100" dir="2700000" algn="tl">
                    <a:srgbClr val="000000">
                      <a:alpha val="43137"/>
                    </a:srgbClr>
                  </a:outerShdw>
                </a:effectLst>
              </a:rPr>
              <a:t> </a:t>
            </a:r>
            <a:r>
              <a:rPr lang="hu-HU" sz="1814" dirty="0" err="1">
                <a:solidFill>
                  <a:schemeClr val="tx2">
                    <a:lumMod val="75000"/>
                  </a:schemeClr>
                </a:solidFill>
                <a:effectLst>
                  <a:outerShdw blurRad="38100" dist="38100" dir="2700000" algn="tl">
                    <a:srgbClr val="000000">
                      <a:alpha val="43137"/>
                    </a:srgbClr>
                  </a:outerShdw>
                </a:effectLst>
              </a:rPr>
              <a:t>tree</a:t>
            </a:r>
            <a:r>
              <a:rPr lang="hu-HU" sz="1814" dirty="0">
                <a:solidFill>
                  <a:schemeClr val="tx2">
                    <a:lumMod val="75000"/>
                  </a:schemeClr>
                </a:solidFill>
                <a:effectLst>
                  <a:outerShdw blurRad="38100" dist="38100" dir="2700000" algn="tl">
                    <a:srgbClr val="000000">
                      <a:alpha val="43137"/>
                    </a:srgbClr>
                  </a:outerShdw>
                </a:effectLst>
              </a:rPr>
              <a:t> a zöld szín intenzitása jelzi, hogy az adott </a:t>
            </a:r>
            <a:r>
              <a:rPr lang="hu-HU" sz="1814" dirty="0" err="1">
                <a:solidFill>
                  <a:schemeClr val="tx2">
                    <a:lumMod val="75000"/>
                  </a:schemeClr>
                </a:solidFill>
                <a:effectLst>
                  <a:outerShdw blurRad="38100" dist="38100" dir="2700000" algn="tl">
                    <a:srgbClr val="000000">
                      <a:alpha val="43137"/>
                    </a:srgbClr>
                  </a:outerShdw>
                </a:effectLst>
              </a:rPr>
              <a:t>taxonba</a:t>
            </a:r>
            <a:r>
              <a:rPr lang="hu-HU" sz="1814" dirty="0">
                <a:solidFill>
                  <a:schemeClr val="tx2">
                    <a:lumMod val="75000"/>
                  </a:schemeClr>
                </a:solidFill>
                <a:effectLst>
                  <a:outerShdw blurRad="38100" dist="38100" dir="2700000" algn="tl">
                    <a:srgbClr val="000000">
                      <a:alpha val="43137"/>
                    </a:srgbClr>
                  </a:outerShdw>
                </a:effectLst>
              </a:rPr>
              <a:t> összegyűjtött fajok között milyen erős az illesztés, a piros a mi génünk, a tölcsér összegyűjtött mód, a fehér </a:t>
            </a:r>
            <a:r>
              <a:rPr lang="hu-HU" sz="1814" dirty="0" err="1">
                <a:solidFill>
                  <a:schemeClr val="tx2">
                    <a:lumMod val="75000"/>
                  </a:schemeClr>
                </a:solidFill>
                <a:effectLst>
                  <a:outerShdw blurRad="38100" dist="38100" dir="2700000" algn="tl">
                    <a:srgbClr val="000000">
                      <a:alpha val="43137"/>
                    </a:srgbClr>
                  </a:outerShdw>
                </a:effectLst>
              </a:rPr>
              <a:t>gap-eket</a:t>
            </a:r>
            <a:r>
              <a:rPr lang="hu-HU" sz="1814" dirty="0">
                <a:solidFill>
                  <a:schemeClr val="tx2">
                    <a:lumMod val="75000"/>
                  </a:schemeClr>
                </a:solidFill>
                <a:effectLst>
                  <a:outerShdw blurRad="38100" dist="38100" dir="2700000" algn="tl">
                    <a:srgbClr val="000000">
                      <a:alpha val="43137"/>
                    </a:srgbClr>
                  </a:outerShdw>
                </a:effectLst>
              </a:rPr>
              <a:t> jelöl, a </a:t>
            </a:r>
            <a:r>
              <a:rPr lang="hu-HU" sz="1814" dirty="0" err="1">
                <a:solidFill>
                  <a:schemeClr val="tx2">
                    <a:lumMod val="75000"/>
                  </a:schemeClr>
                </a:solidFill>
                <a:effectLst>
                  <a:outerShdw blurRad="38100" dist="38100" dir="2700000" algn="tl">
                    <a:srgbClr val="000000">
                      <a:alpha val="43137"/>
                    </a:srgbClr>
                  </a:outerShdw>
                </a:effectLst>
              </a:rPr>
              <a:t>node-kra</a:t>
            </a:r>
            <a:r>
              <a:rPr lang="hu-HU" sz="1814" dirty="0">
                <a:solidFill>
                  <a:schemeClr val="tx2">
                    <a:lumMod val="75000"/>
                  </a:schemeClr>
                </a:solidFill>
                <a:effectLst>
                  <a:outerShdw blurRad="38100" dist="38100" dir="2700000" algn="tl">
                    <a:srgbClr val="000000">
                      <a:alpha val="43137"/>
                    </a:srgbClr>
                  </a:outerShdw>
                </a:effectLst>
              </a:rPr>
              <a:t> kattintva megkapjuk azok jellemzőit. A piros </a:t>
            </a:r>
            <a:r>
              <a:rPr lang="hu-HU" sz="1814" dirty="0" err="1">
                <a:solidFill>
                  <a:schemeClr val="tx2">
                    <a:lumMod val="75000"/>
                  </a:schemeClr>
                </a:solidFill>
                <a:effectLst>
                  <a:outerShdw blurRad="38100" dist="38100" dir="2700000" algn="tl">
                    <a:srgbClr val="000000">
                      <a:alpha val="43137"/>
                    </a:srgbClr>
                  </a:outerShdw>
                </a:effectLst>
              </a:rPr>
              <a:t>node</a:t>
            </a:r>
            <a:r>
              <a:rPr lang="hu-HU" sz="1814" dirty="0">
                <a:solidFill>
                  <a:schemeClr val="tx2">
                    <a:lumMod val="75000"/>
                  </a:schemeClr>
                </a:solidFill>
                <a:effectLst>
                  <a:outerShdw blurRad="38100" dist="38100" dir="2700000" algn="tl">
                    <a:srgbClr val="000000">
                      <a:alpha val="43137"/>
                    </a:srgbClr>
                  </a:outerShdw>
                </a:effectLst>
              </a:rPr>
              <a:t> </a:t>
            </a:r>
            <a:r>
              <a:rPr lang="hu-HU" sz="1814" dirty="0" err="1">
                <a:solidFill>
                  <a:schemeClr val="tx2">
                    <a:lumMod val="75000"/>
                  </a:schemeClr>
                </a:solidFill>
                <a:effectLst>
                  <a:outerShdw blurRad="38100" dist="38100" dir="2700000" algn="tl">
                    <a:srgbClr val="000000">
                      <a:alpha val="43137"/>
                    </a:srgbClr>
                  </a:outerShdw>
                </a:effectLst>
              </a:rPr>
              <a:t>duplikációt</a:t>
            </a:r>
            <a:r>
              <a:rPr lang="hu-HU" sz="1814" dirty="0">
                <a:solidFill>
                  <a:schemeClr val="tx2">
                    <a:lumMod val="75000"/>
                  </a:schemeClr>
                </a:solidFill>
                <a:effectLst>
                  <a:outerShdw blurRad="38100" dist="38100" dir="2700000" algn="tl">
                    <a:srgbClr val="000000">
                      <a:alpha val="43137"/>
                    </a:srgbClr>
                  </a:outerShdw>
                </a:effectLst>
              </a:rPr>
              <a:t> jelöl, a kék fajképződést.</a:t>
            </a:r>
          </a:p>
        </p:txBody>
      </p:sp>
      <p:pic>
        <p:nvPicPr>
          <p:cNvPr id="8" name="Kép 7">
            <a:extLst>
              <a:ext uri="{FF2B5EF4-FFF2-40B4-BE49-F238E27FC236}">
                <a16:creationId xmlns:a16="http://schemas.microsoft.com/office/drawing/2014/main" id="{E0517A54-34E7-4CE7-A0B3-B689D23CAAEF}"/>
              </a:ext>
            </a:extLst>
          </p:cNvPr>
          <p:cNvPicPr>
            <a:picLocks noChangeAspect="1"/>
          </p:cNvPicPr>
          <p:nvPr/>
        </p:nvPicPr>
        <p:blipFill>
          <a:blip r:embed="rId2"/>
          <a:stretch>
            <a:fillRect/>
          </a:stretch>
        </p:blipFill>
        <p:spPr>
          <a:xfrm>
            <a:off x="26586" y="2323479"/>
            <a:ext cx="9144000" cy="4646645"/>
          </a:xfrm>
          <a:prstGeom prst="rect">
            <a:avLst/>
          </a:prstGeom>
        </p:spPr>
      </p:pic>
      <p:sp>
        <p:nvSpPr>
          <p:cNvPr id="9" name="Téglalap 8">
            <a:extLst>
              <a:ext uri="{FF2B5EF4-FFF2-40B4-BE49-F238E27FC236}">
                <a16:creationId xmlns:a16="http://schemas.microsoft.com/office/drawing/2014/main" id="{5A7F92C0-8CC0-4482-97D2-D7D9FB2D89A5}"/>
              </a:ext>
            </a:extLst>
          </p:cNvPr>
          <p:cNvSpPr/>
          <p:nvPr/>
        </p:nvSpPr>
        <p:spPr>
          <a:xfrm>
            <a:off x="26586" y="3564293"/>
            <a:ext cx="906475" cy="130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sp>
        <p:nvSpPr>
          <p:cNvPr id="10" name="Téglalap 9">
            <a:extLst>
              <a:ext uri="{FF2B5EF4-FFF2-40B4-BE49-F238E27FC236}">
                <a16:creationId xmlns:a16="http://schemas.microsoft.com/office/drawing/2014/main" id="{61606B10-9BE4-48D3-967D-4392211A08BD}"/>
              </a:ext>
            </a:extLst>
          </p:cNvPr>
          <p:cNvSpPr/>
          <p:nvPr/>
        </p:nvSpPr>
        <p:spPr>
          <a:xfrm>
            <a:off x="1418719" y="2271545"/>
            <a:ext cx="1208782" cy="230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pic>
        <p:nvPicPr>
          <p:cNvPr id="11" name="Kép 10">
            <a:extLst>
              <a:ext uri="{FF2B5EF4-FFF2-40B4-BE49-F238E27FC236}">
                <a16:creationId xmlns:a16="http://schemas.microsoft.com/office/drawing/2014/main" id="{03CAC029-97F6-40EA-9CBF-BFB15DF198DF}"/>
              </a:ext>
            </a:extLst>
          </p:cNvPr>
          <p:cNvPicPr>
            <a:picLocks noChangeAspect="1"/>
          </p:cNvPicPr>
          <p:nvPr/>
        </p:nvPicPr>
        <p:blipFill>
          <a:blip r:embed="rId3"/>
          <a:stretch>
            <a:fillRect/>
          </a:stretch>
        </p:blipFill>
        <p:spPr>
          <a:xfrm>
            <a:off x="786265" y="2475640"/>
            <a:ext cx="8326244" cy="4546418"/>
          </a:xfrm>
          <a:prstGeom prst="rect">
            <a:avLst/>
          </a:prstGeom>
        </p:spPr>
      </p:pic>
    </p:spTree>
    <p:extLst>
      <p:ext uri="{BB962C8B-B14F-4D97-AF65-F5344CB8AC3E}">
        <p14:creationId xmlns:p14="http://schemas.microsoft.com/office/powerpoint/2010/main" val="411983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FE7DE1CB-E44C-4754-BF2B-00E1857993DC}"/>
              </a:ext>
            </a:extLst>
          </p:cNvPr>
          <p:cNvSpPr txBox="1">
            <a:spLocks/>
          </p:cNvSpPr>
          <p:nvPr/>
        </p:nvSpPr>
        <p:spPr>
          <a:xfrm>
            <a:off x="0" y="0"/>
            <a:ext cx="9144000" cy="89573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33858"/>
            <a:ext cx="9144000" cy="895739"/>
          </a:xfrm>
        </p:spPr>
        <p:txBody>
          <a:bodyPr>
            <a:normAutofit fontScale="90000"/>
          </a:bodyPr>
          <a:lstStyle/>
          <a:p>
            <a:pPr algn="ctr"/>
            <a:r>
              <a:rPr lang="hu-HU" sz="4300" b="1" dirty="0" err="1">
                <a:solidFill>
                  <a:schemeClr val="bg1"/>
                </a:solidFill>
                <a:effectLst>
                  <a:outerShdw blurRad="38100" dist="38100" dir="2700000" algn="tl">
                    <a:srgbClr val="000000">
                      <a:alpha val="43137"/>
                    </a:srgbClr>
                  </a:outerShdw>
                </a:effectLst>
                <a:latin typeface="+mn-lt"/>
                <a:ea typeface="+mn-ea"/>
                <a:cs typeface="+mn-cs"/>
              </a:rPr>
              <a:t>Ortológok</a:t>
            </a:r>
            <a:r>
              <a:rPr lang="hu-HU" sz="4300" b="1" dirty="0">
                <a:solidFill>
                  <a:schemeClr val="bg1"/>
                </a:solidFill>
                <a:effectLst>
                  <a:outerShdw blurRad="38100" dist="38100" dir="2700000" algn="tl">
                    <a:srgbClr val="000000">
                      <a:alpha val="43137"/>
                    </a:srgbClr>
                  </a:outerShdw>
                </a:effectLst>
                <a:latin typeface="+mn-lt"/>
                <a:ea typeface="+mn-ea"/>
                <a:cs typeface="+mn-cs"/>
              </a:rPr>
              <a:t> szekvenciák a </a:t>
            </a:r>
            <a:r>
              <a:rPr lang="hu-HU" sz="4300" b="1" dirty="0" err="1">
                <a:solidFill>
                  <a:schemeClr val="bg1"/>
                </a:solidFill>
                <a:effectLst>
                  <a:outerShdw blurRad="38100" dist="38100" dir="2700000" algn="tl">
                    <a:srgbClr val="000000">
                      <a:alpha val="43137"/>
                    </a:srgbClr>
                  </a:outerShdw>
                </a:effectLst>
                <a:latin typeface="+mn-lt"/>
                <a:ea typeface="+mn-ea"/>
                <a:cs typeface="+mn-cs"/>
              </a:rPr>
              <a:t>Primates-ekben</a:t>
            </a:r>
            <a:endParaRPr lang="hu-HU" sz="4300" b="1" dirty="0">
              <a:solidFill>
                <a:schemeClr val="bg1"/>
              </a:solidFill>
              <a:effectLst>
                <a:outerShdw blurRad="38100" dist="38100" dir="2700000" algn="tl">
                  <a:srgbClr val="000000">
                    <a:alpha val="43137"/>
                  </a:srgbClr>
                </a:outerShdw>
              </a:effectLst>
              <a:latin typeface="+mn-lt"/>
              <a:ea typeface="+mn-ea"/>
              <a:cs typeface="+mn-cs"/>
            </a:endParaRPr>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20442"/>
            <a:ext cx="9144000" cy="4651513"/>
          </a:xfrm>
        </p:spPr>
      </p:pic>
      <p:sp>
        <p:nvSpPr>
          <p:cNvPr id="4" name="Dia számának helye 3"/>
          <p:cNvSpPr>
            <a:spLocks noGrp="1"/>
          </p:cNvSpPr>
          <p:nvPr>
            <p:ph type="sldNum" sz="quarter" idx="12"/>
          </p:nvPr>
        </p:nvSpPr>
        <p:spPr/>
        <p:txBody>
          <a:bodyPr/>
          <a:lstStyle/>
          <a:p>
            <a:fld id="{B48CF42F-E737-479F-9354-EBDC0BF117C6}" type="slidenum">
              <a:rPr lang="hu-HU" smtClean="0"/>
              <a:pPr/>
              <a:t>55</a:t>
            </a:fld>
            <a:endParaRPr lang="hu-HU"/>
          </a:p>
        </p:txBody>
      </p:sp>
      <p:sp>
        <p:nvSpPr>
          <p:cNvPr id="3" name="Szövegdoboz 2">
            <a:extLst>
              <a:ext uri="{FF2B5EF4-FFF2-40B4-BE49-F238E27FC236}">
                <a16:creationId xmlns:a16="http://schemas.microsoft.com/office/drawing/2014/main" id="{F7B8B404-9F15-49F6-8C37-29FBF309A085}"/>
              </a:ext>
            </a:extLst>
          </p:cNvPr>
          <p:cNvSpPr txBox="1"/>
          <p:nvPr/>
        </p:nvSpPr>
        <p:spPr>
          <a:xfrm>
            <a:off x="279918" y="1084925"/>
            <a:ext cx="5480988" cy="646331"/>
          </a:xfrm>
          <a:prstGeom prst="rect">
            <a:avLst/>
          </a:prstGeom>
          <a:noFill/>
        </p:spPr>
        <p:txBody>
          <a:bodyPr wrap="none" rtlCol="0">
            <a:spAutoFit/>
          </a:bodyPr>
          <a:lstStyle/>
          <a:p>
            <a:r>
              <a:rPr lang="hu-HU" sz="1814" dirty="0" err="1">
                <a:solidFill>
                  <a:schemeClr val="tx2">
                    <a:lumMod val="75000"/>
                  </a:schemeClr>
                </a:solidFill>
                <a:effectLst>
                  <a:outerShdw blurRad="38100" dist="38100" dir="2700000" algn="tl">
                    <a:srgbClr val="000000">
                      <a:alpha val="43137"/>
                    </a:srgbClr>
                  </a:outerShdw>
                </a:effectLst>
              </a:rPr>
              <a:t>Gén:BRCA2</a:t>
            </a:r>
            <a:r>
              <a:rPr lang="hu-HU" sz="1814" dirty="0">
                <a:solidFill>
                  <a:schemeClr val="tx2">
                    <a:lumMod val="75000"/>
                  </a:schemeClr>
                </a:solidFill>
                <a:effectLst>
                  <a:outerShdw blurRad="38100" dist="38100" dir="2700000" algn="tl">
                    <a:srgbClr val="000000">
                      <a:alpha val="43137"/>
                    </a:srgbClr>
                  </a:outerShdw>
                </a:effectLst>
              </a:rPr>
              <a:t> fül,  </a:t>
            </a:r>
            <a:r>
              <a:rPr lang="hu-HU" sz="1814" dirty="0" err="1">
                <a:solidFill>
                  <a:schemeClr val="tx2">
                    <a:lumMod val="75000"/>
                  </a:schemeClr>
                </a:solidFill>
                <a:effectLst>
                  <a:outerShdw blurRad="38100" dist="38100" dir="2700000" algn="tl">
                    <a:srgbClr val="000000">
                      <a:alpha val="43137"/>
                    </a:srgbClr>
                  </a:outerShdw>
                </a:effectLst>
              </a:rPr>
              <a:t>Comparative</a:t>
            </a:r>
            <a:r>
              <a:rPr lang="hu-HU" sz="1814" dirty="0">
                <a:solidFill>
                  <a:schemeClr val="tx2">
                    <a:lumMod val="75000"/>
                  </a:schemeClr>
                </a:solidFill>
                <a:effectLst>
                  <a:outerShdw blurRad="38100" dist="38100" dir="2700000" algn="tl">
                    <a:srgbClr val="000000">
                      <a:alpha val="43137"/>
                    </a:srgbClr>
                  </a:outerShdw>
                </a:effectLst>
              </a:rPr>
              <a:t> Genomics: </a:t>
            </a:r>
            <a:r>
              <a:rPr lang="hu-HU" sz="1814" dirty="0" err="1">
                <a:solidFill>
                  <a:schemeClr val="tx2">
                    <a:lumMod val="75000"/>
                  </a:schemeClr>
                </a:solidFill>
                <a:effectLst>
                  <a:outerShdw blurRad="38100" dist="38100" dir="2700000" algn="tl">
                    <a:srgbClr val="000000">
                      <a:alpha val="43137"/>
                    </a:srgbClr>
                  </a:outerShdw>
                </a:effectLst>
              </a:rPr>
              <a:t>Orthologues</a:t>
            </a:r>
            <a:endParaRPr lang="hu-HU" sz="1814" dirty="0">
              <a:solidFill>
                <a:schemeClr val="tx2">
                  <a:lumMod val="75000"/>
                </a:schemeClr>
              </a:solidFill>
              <a:effectLst>
                <a:outerShdw blurRad="38100" dist="38100" dir="2700000" algn="tl">
                  <a:srgbClr val="000000">
                    <a:alpha val="43137"/>
                  </a:srgbClr>
                </a:outerShdw>
              </a:effectLst>
            </a:endParaRPr>
          </a:p>
          <a:p>
            <a:r>
              <a:rPr lang="hu-HU" sz="1814" dirty="0">
                <a:solidFill>
                  <a:schemeClr val="tx2">
                    <a:lumMod val="75000"/>
                  </a:schemeClr>
                </a:solidFill>
                <a:effectLst>
                  <a:outerShdw blurRad="38100" dist="38100" dir="2700000" algn="tl">
                    <a:srgbClr val="000000">
                      <a:alpha val="43137"/>
                    </a:srgbClr>
                  </a:outerShdw>
                </a:effectLst>
              </a:rPr>
              <a:t>Fajok </a:t>
            </a:r>
            <a:r>
              <a:rPr lang="hu-HU" sz="1814" dirty="0" err="1">
                <a:solidFill>
                  <a:schemeClr val="tx2">
                    <a:lumMod val="75000"/>
                  </a:schemeClr>
                </a:solidFill>
                <a:effectLst>
                  <a:outerShdw blurRad="38100" dist="38100" dir="2700000" algn="tl">
                    <a:srgbClr val="000000">
                      <a:alpha val="43137"/>
                    </a:srgbClr>
                  </a:outerShdw>
                </a:effectLst>
              </a:rPr>
              <a:t>kiválasztása:itt</a:t>
            </a:r>
            <a:r>
              <a:rPr lang="hu-HU" sz="1814" dirty="0">
                <a:solidFill>
                  <a:schemeClr val="tx2">
                    <a:lumMod val="75000"/>
                  </a:schemeClr>
                </a:solidFill>
                <a:effectLst>
                  <a:outerShdw blurRad="38100" dist="38100" dir="2700000" algn="tl">
                    <a:srgbClr val="000000">
                      <a:alpha val="43137"/>
                    </a:srgbClr>
                  </a:outerShdw>
                </a:effectLst>
              </a:rPr>
              <a:t> </a:t>
            </a:r>
            <a:r>
              <a:rPr lang="en-US" sz="1814" dirty="0">
                <a:solidFill>
                  <a:schemeClr val="tx2">
                    <a:lumMod val="75000"/>
                  </a:schemeClr>
                </a:solidFill>
                <a:effectLst>
                  <a:outerShdw blurRad="38100" dist="38100" dir="2700000" algn="tl">
                    <a:srgbClr val="000000">
                      <a:alpha val="43137"/>
                    </a:srgbClr>
                  </a:outerShdw>
                </a:effectLst>
              </a:rPr>
              <a:t>primates-</a:t>
            </a:r>
            <a:r>
              <a:rPr lang="en-US" sz="1814" dirty="0" err="1">
                <a:solidFill>
                  <a:schemeClr val="tx2">
                    <a:lumMod val="75000"/>
                  </a:schemeClr>
                </a:solidFill>
                <a:effectLst>
                  <a:outerShdw blurRad="38100" dist="38100" dir="2700000" algn="tl">
                    <a:srgbClr val="000000">
                      <a:alpha val="43137"/>
                    </a:srgbClr>
                  </a:outerShdw>
                </a:effectLst>
              </a:rPr>
              <a:t>eket</a:t>
            </a:r>
            <a:r>
              <a:rPr lang="en-US" sz="1814" dirty="0">
                <a:solidFill>
                  <a:schemeClr val="tx2">
                    <a:lumMod val="75000"/>
                  </a:schemeClr>
                </a:solidFill>
                <a:effectLst>
                  <a:outerShdw blurRad="38100" dist="38100" dir="2700000" algn="tl">
                    <a:srgbClr val="000000">
                      <a:alpha val="43137"/>
                    </a:srgbClr>
                  </a:outerShdw>
                </a:effectLst>
              </a:rPr>
              <a:t>-&gt; selected orthologs </a:t>
            </a:r>
            <a:endParaRPr lang="hu-HU" sz="1814"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037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FE7DE1CB-E44C-4754-BF2B-00E1857993DC}"/>
              </a:ext>
            </a:extLst>
          </p:cNvPr>
          <p:cNvSpPr txBox="1">
            <a:spLocks/>
          </p:cNvSpPr>
          <p:nvPr/>
        </p:nvSpPr>
        <p:spPr>
          <a:xfrm>
            <a:off x="0" y="0"/>
            <a:ext cx="9144000" cy="102636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36524"/>
            <a:ext cx="9144000" cy="889843"/>
          </a:xfrm>
        </p:spPr>
        <p:txBody>
          <a:bodyPr>
            <a:normAutofit fontScale="90000"/>
          </a:bodyPr>
          <a:lstStyle/>
          <a:p>
            <a:pPr algn="ctr"/>
            <a:r>
              <a:rPr lang="hu-HU" sz="4300" b="1" dirty="0" err="1">
                <a:solidFill>
                  <a:schemeClr val="bg1"/>
                </a:solidFill>
                <a:effectLst>
                  <a:outerShdw blurRad="38100" dist="38100" dir="2700000" algn="tl">
                    <a:srgbClr val="000000">
                      <a:alpha val="43137"/>
                    </a:srgbClr>
                  </a:outerShdw>
                </a:effectLst>
                <a:latin typeface="+mn-lt"/>
                <a:ea typeface="+mn-ea"/>
                <a:cs typeface="+mn-cs"/>
              </a:rPr>
              <a:t>Szinténia</a:t>
            </a:r>
            <a:r>
              <a:rPr lang="hu-HU" sz="4300" b="1" dirty="0">
                <a:solidFill>
                  <a:schemeClr val="bg1"/>
                </a:solidFill>
                <a:effectLst>
                  <a:outerShdw blurRad="38100" dist="38100" dir="2700000" algn="tl">
                    <a:srgbClr val="000000">
                      <a:alpha val="43137"/>
                    </a:srgbClr>
                  </a:outerShdw>
                </a:effectLst>
                <a:latin typeface="+mn-lt"/>
                <a:ea typeface="+mn-ea"/>
                <a:cs typeface="+mn-cs"/>
              </a:rPr>
              <a:t> blokkok két faj ortológ kromoszómái között</a:t>
            </a:r>
          </a:p>
        </p:txBody>
      </p:sp>
      <p:sp>
        <p:nvSpPr>
          <p:cNvPr id="4" name="Dia számának helye 3"/>
          <p:cNvSpPr>
            <a:spLocks noGrp="1"/>
          </p:cNvSpPr>
          <p:nvPr>
            <p:ph type="sldNum" sz="quarter" idx="12"/>
          </p:nvPr>
        </p:nvSpPr>
        <p:spPr/>
        <p:txBody>
          <a:bodyPr/>
          <a:lstStyle/>
          <a:p>
            <a:fld id="{B48CF42F-E737-479F-9354-EBDC0BF117C6}" type="slidenum">
              <a:rPr lang="hu-HU" smtClean="0"/>
              <a:pPr/>
              <a:t>56</a:t>
            </a:fld>
            <a:endParaRPr lang="hu-HU"/>
          </a:p>
        </p:txBody>
      </p:sp>
      <p:pic>
        <p:nvPicPr>
          <p:cNvPr id="8" name="Kép 7">
            <a:extLst>
              <a:ext uri="{FF2B5EF4-FFF2-40B4-BE49-F238E27FC236}">
                <a16:creationId xmlns:a16="http://schemas.microsoft.com/office/drawing/2014/main" id="{E0ABFDDA-B406-44AF-BC29-5DD59AB331DE}"/>
              </a:ext>
            </a:extLst>
          </p:cNvPr>
          <p:cNvPicPr>
            <a:picLocks noChangeAspect="1"/>
          </p:cNvPicPr>
          <p:nvPr/>
        </p:nvPicPr>
        <p:blipFill>
          <a:blip r:embed="rId2"/>
          <a:stretch>
            <a:fillRect/>
          </a:stretch>
        </p:blipFill>
        <p:spPr>
          <a:xfrm>
            <a:off x="0" y="2444621"/>
            <a:ext cx="9144000" cy="4459991"/>
          </a:xfrm>
          <a:prstGeom prst="rect">
            <a:avLst/>
          </a:prstGeom>
        </p:spPr>
      </p:pic>
      <p:sp>
        <p:nvSpPr>
          <p:cNvPr id="9" name="Téglalap 8">
            <a:extLst>
              <a:ext uri="{FF2B5EF4-FFF2-40B4-BE49-F238E27FC236}">
                <a16:creationId xmlns:a16="http://schemas.microsoft.com/office/drawing/2014/main" id="{D36BA022-54C8-42DC-8E98-1EB2608DB31F}"/>
              </a:ext>
            </a:extLst>
          </p:cNvPr>
          <p:cNvSpPr/>
          <p:nvPr/>
        </p:nvSpPr>
        <p:spPr>
          <a:xfrm>
            <a:off x="0" y="3928189"/>
            <a:ext cx="906475" cy="130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sp>
        <p:nvSpPr>
          <p:cNvPr id="10" name="Téglalap 9">
            <a:extLst>
              <a:ext uri="{FF2B5EF4-FFF2-40B4-BE49-F238E27FC236}">
                <a16:creationId xmlns:a16="http://schemas.microsoft.com/office/drawing/2014/main" id="{66D95107-6924-42E4-8CFF-451B3CAF5269}"/>
              </a:ext>
            </a:extLst>
          </p:cNvPr>
          <p:cNvSpPr/>
          <p:nvPr/>
        </p:nvSpPr>
        <p:spPr>
          <a:xfrm>
            <a:off x="0" y="3121091"/>
            <a:ext cx="1567543" cy="130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sp>
        <p:nvSpPr>
          <p:cNvPr id="11" name="Szövegdoboz 10">
            <a:extLst>
              <a:ext uri="{FF2B5EF4-FFF2-40B4-BE49-F238E27FC236}">
                <a16:creationId xmlns:a16="http://schemas.microsoft.com/office/drawing/2014/main" id="{9E60B94B-8BE4-4176-BB82-D142A2F9250F}"/>
              </a:ext>
            </a:extLst>
          </p:cNvPr>
          <p:cNvSpPr txBox="1"/>
          <p:nvPr/>
        </p:nvSpPr>
        <p:spPr>
          <a:xfrm>
            <a:off x="0" y="1223539"/>
            <a:ext cx="6008915" cy="646331"/>
          </a:xfrm>
          <a:prstGeom prst="rect">
            <a:avLst/>
          </a:prstGeom>
          <a:noFill/>
        </p:spPr>
        <p:txBody>
          <a:bodyPr wrap="square" rtlCol="0">
            <a:spAutoFit/>
          </a:bodyPr>
          <a:lstStyle/>
          <a:p>
            <a:r>
              <a:rPr lang="hu-HU" sz="1814" dirty="0">
                <a:solidFill>
                  <a:schemeClr val="tx2">
                    <a:lumMod val="75000"/>
                  </a:schemeClr>
                </a:solidFill>
                <a:effectLst>
                  <a:outerShdw blurRad="38100" dist="38100" dir="2700000" algn="tl">
                    <a:srgbClr val="000000">
                      <a:alpha val="43137"/>
                    </a:srgbClr>
                  </a:outerShdw>
                </a:effectLst>
              </a:rPr>
              <a:t>A </a:t>
            </a:r>
            <a:r>
              <a:rPr lang="hu-HU" sz="1814" dirty="0" err="1">
                <a:solidFill>
                  <a:schemeClr val="tx2">
                    <a:lumMod val="75000"/>
                  </a:schemeClr>
                </a:solidFill>
                <a:effectLst>
                  <a:outerShdw blurRad="38100" dist="38100" dir="2700000" algn="tl">
                    <a:srgbClr val="000000">
                      <a:alpha val="43137"/>
                    </a:srgbClr>
                  </a:outerShdw>
                </a:effectLst>
              </a:rPr>
              <a:t>szinténia</a:t>
            </a:r>
            <a:r>
              <a:rPr lang="hu-HU" sz="1814" dirty="0">
                <a:solidFill>
                  <a:schemeClr val="tx2">
                    <a:lumMod val="75000"/>
                  </a:schemeClr>
                </a:solidFill>
                <a:effectLst>
                  <a:outerShdw blurRad="38100" dist="38100" dir="2700000" algn="tl">
                    <a:srgbClr val="000000">
                      <a:alpha val="43137"/>
                    </a:srgbClr>
                  </a:outerShdw>
                </a:effectLst>
              </a:rPr>
              <a:t> </a:t>
            </a:r>
            <a:r>
              <a:rPr lang="hu-HU" sz="1814" dirty="0" err="1">
                <a:solidFill>
                  <a:schemeClr val="tx2">
                    <a:lumMod val="75000"/>
                  </a:schemeClr>
                </a:solidFill>
                <a:effectLst>
                  <a:outerShdw blurRad="38100" dist="38100" dir="2700000" algn="tl">
                    <a:srgbClr val="000000">
                      <a:alpha val="43137"/>
                    </a:srgbClr>
                  </a:outerShdw>
                </a:effectLst>
              </a:rPr>
              <a:t>boxok</a:t>
            </a:r>
            <a:r>
              <a:rPr lang="hu-HU" sz="1814" dirty="0">
                <a:solidFill>
                  <a:schemeClr val="tx2">
                    <a:lumMod val="75000"/>
                  </a:schemeClr>
                </a:solidFill>
                <a:effectLst>
                  <a:outerShdw blurRad="38100" dist="38100" dir="2700000" algn="tl">
                    <a:srgbClr val="000000">
                      <a:alpha val="43137"/>
                    </a:srgbClr>
                  </a:outerShdw>
                </a:effectLst>
              </a:rPr>
              <a:t> színesek, a különböző kromoszómáról származó blokk különböző színű, fajokat lehet </a:t>
            </a:r>
            <a:r>
              <a:rPr lang="hu-HU" sz="1814" dirty="0" err="1">
                <a:solidFill>
                  <a:schemeClr val="tx2">
                    <a:lumMod val="75000"/>
                  </a:schemeClr>
                </a:solidFill>
                <a:effectLst>
                  <a:outerShdw blurRad="38100" dist="38100" dir="2700000" algn="tl">
                    <a:srgbClr val="000000">
                      <a:alpha val="43137"/>
                    </a:srgbClr>
                  </a:outerShdw>
                </a:effectLst>
              </a:rPr>
              <a:t>változtani</a:t>
            </a:r>
            <a:r>
              <a:rPr lang="hu-HU" sz="1814" dirty="0">
                <a:solidFill>
                  <a:schemeClr val="tx2">
                    <a:lumMod val="75000"/>
                  </a:schemeClr>
                </a:solidFill>
                <a:effectLst>
                  <a:outerShdw blurRad="38100" dist="38100" dir="2700000" algn="tl">
                    <a:srgbClr val="000000">
                      <a:alpha val="43137"/>
                    </a:srgbClr>
                  </a:outerShdw>
                </a:effectLst>
              </a:rPr>
              <a:t>. </a:t>
            </a:r>
          </a:p>
        </p:txBody>
      </p:sp>
      <p:pic>
        <p:nvPicPr>
          <p:cNvPr id="12" name="Kép 11">
            <a:extLst>
              <a:ext uri="{FF2B5EF4-FFF2-40B4-BE49-F238E27FC236}">
                <a16:creationId xmlns:a16="http://schemas.microsoft.com/office/drawing/2014/main" id="{1E5DFF18-3A10-4659-9278-D8D742D6B68A}"/>
              </a:ext>
            </a:extLst>
          </p:cNvPr>
          <p:cNvPicPr>
            <a:picLocks noChangeAspect="1"/>
          </p:cNvPicPr>
          <p:nvPr/>
        </p:nvPicPr>
        <p:blipFill>
          <a:blip r:embed="rId3"/>
          <a:stretch>
            <a:fillRect/>
          </a:stretch>
        </p:blipFill>
        <p:spPr>
          <a:xfrm>
            <a:off x="1567542" y="2404413"/>
            <a:ext cx="6195527" cy="4500199"/>
          </a:xfrm>
          <a:prstGeom prst="rect">
            <a:avLst/>
          </a:prstGeom>
        </p:spPr>
      </p:pic>
    </p:spTree>
    <p:extLst>
      <p:ext uri="{BB962C8B-B14F-4D97-AF65-F5344CB8AC3E}">
        <p14:creationId xmlns:p14="http://schemas.microsoft.com/office/powerpoint/2010/main" val="287154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56054C20-69D7-4B2A-9213-0935F1A75581}"/>
              </a:ext>
            </a:extLst>
          </p:cNvPr>
          <p:cNvSpPr txBox="1">
            <a:spLocks/>
          </p:cNvSpPr>
          <p:nvPr/>
        </p:nvSpPr>
        <p:spPr>
          <a:xfrm>
            <a:off x="0" y="0"/>
            <a:ext cx="9144000" cy="1065615"/>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86611"/>
            <a:ext cx="9144000" cy="879004"/>
          </a:xfrm>
        </p:spPr>
        <p:txBody>
          <a:bodyPr/>
          <a:lstStyle/>
          <a:p>
            <a:pPr algn="ctr"/>
            <a:r>
              <a:rPr lang="hu-HU" sz="3900" b="1" dirty="0">
                <a:solidFill>
                  <a:schemeClr val="bg1"/>
                </a:solidFill>
                <a:effectLst>
                  <a:outerShdw blurRad="38100" dist="38100" dir="2700000" algn="tl">
                    <a:srgbClr val="000000">
                      <a:alpha val="43137"/>
                    </a:srgbClr>
                  </a:outerShdw>
                </a:effectLst>
                <a:latin typeface="+mn-lt"/>
                <a:ea typeface="+mn-ea"/>
                <a:cs typeface="+mn-cs"/>
              </a:rPr>
              <a:t>Kromoszóma nézet</a:t>
            </a:r>
          </a:p>
        </p:txBody>
      </p:sp>
      <p:sp>
        <p:nvSpPr>
          <p:cNvPr id="4" name="Dia számának helye 3"/>
          <p:cNvSpPr>
            <a:spLocks noGrp="1"/>
          </p:cNvSpPr>
          <p:nvPr>
            <p:ph type="sldNum" sz="quarter" idx="12"/>
          </p:nvPr>
        </p:nvSpPr>
        <p:spPr/>
        <p:txBody>
          <a:bodyPr/>
          <a:lstStyle/>
          <a:p>
            <a:fld id="{B48CF42F-E737-479F-9354-EBDC0BF117C6}" type="slidenum">
              <a:rPr lang="hu-HU" smtClean="0"/>
              <a:pPr/>
              <a:t>57</a:t>
            </a:fld>
            <a:endParaRPr lang="hu-HU"/>
          </a:p>
        </p:txBody>
      </p:sp>
      <p:pic>
        <p:nvPicPr>
          <p:cNvPr id="10" name="Kép 9">
            <a:extLst>
              <a:ext uri="{FF2B5EF4-FFF2-40B4-BE49-F238E27FC236}">
                <a16:creationId xmlns:a16="http://schemas.microsoft.com/office/drawing/2014/main" id="{9D24FCFB-C4FD-4F50-835B-A753A733D9B1}"/>
              </a:ext>
            </a:extLst>
          </p:cNvPr>
          <p:cNvPicPr>
            <a:picLocks noChangeAspect="1"/>
          </p:cNvPicPr>
          <p:nvPr/>
        </p:nvPicPr>
        <p:blipFill>
          <a:blip r:embed="rId3"/>
          <a:stretch>
            <a:fillRect/>
          </a:stretch>
        </p:blipFill>
        <p:spPr>
          <a:xfrm>
            <a:off x="0" y="1737146"/>
            <a:ext cx="9144000" cy="4619205"/>
          </a:xfrm>
          <a:prstGeom prst="rect">
            <a:avLst/>
          </a:prstGeom>
        </p:spPr>
      </p:pic>
      <p:sp>
        <p:nvSpPr>
          <p:cNvPr id="11" name="Téglalap 10">
            <a:extLst>
              <a:ext uri="{FF2B5EF4-FFF2-40B4-BE49-F238E27FC236}">
                <a16:creationId xmlns:a16="http://schemas.microsoft.com/office/drawing/2014/main" id="{8E487B05-FA43-4645-93B0-06306CD3FC58}"/>
              </a:ext>
            </a:extLst>
          </p:cNvPr>
          <p:cNvSpPr/>
          <p:nvPr/>
        </p:nvSpPr>
        <p:spPr>
          <a:xfrm>
            <a:off x="0" y="2009392"/>
            <a:ext cx="1141445" cy="309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sp>
        <p:nvSpPr>
          <p:cNvPr id="12" name="Téglalap 11">
            <a:extLst>
              <a:ext uri="{FF2B5EF4-FFF2-40B4-BE49-F238E27FC236}">
                <a16:creationId xmlns:a16="http://schemas.microsoft.com/office/drawing/2014/main" id="{AEB246D8-477E-4E86-9A3A-09C9402C33F0}"/>
              </a:ext>
            </a:extLst>
          </p:cNvPr>
          <p:cNvSpPr/>
          <p:nvPr/>
        </p:nvSpPr>
        <p:spPr>
          <a:xfrm>
            <a:off x="0" y="1644267"/>
            <a:ext cx="1735494" cy="3095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pic>
        <p:nvPicPr>
          <p:cNvPr id="13" name="Kép 12">
            <a:extLst>
              <a:ext uri="{FF2B5EF4-FFF2-40B4-BE49-F238E27FC236}">
                <a16:creationId xmlns:a16="http://schemas.microsoft.com/office/drawing/2014/main" id="{F8F9363C-FD39-4367-ACC5-C28EEA2FB95B}"/>
              </a:ext>
            </a:extLst>
          </p:cNvPr>
          <p:cNvPicPr>
            <a:picLocks noChangeAspect="1"/>
          </p:cNvPicPr>
          <p:nvPr/>
        </p:nvPicPr>
        <p:blipFill>
          <a:blip r:embed="rId4"/>
          <a:stretch>
            <a:fillRect/>
          </a:stretch>
        </p:blipFill>
        <p:spPr>
          <a:xfrm>
            <a:off x="-27432" y="2318948"/>
            <a:ext cx="9171432" cy="4037403"/>
          </a:xfrm>
          <a:prstGeom prst="rect">
            <a:avLst/>
          </a:prstGeom>
        </p:spPr>
      </p:pic>
      <p:sp>
        <p:nvSpPr>
          <p:cNvPr id="14" name="Szövegdoboz 13">
            <a:extLst>
              <a:ext uri="{FF2B5EF4-FFF2-40B4-BE49-F238E27FC236}">
                <a16:creationId xmlns:a16="http://schemas.microsoft.com/office/drawing/2014/main" id="{534A74C3-9826-4CCE-8F33-799F1EB8157D}"/>
              </a:ext>
            </a:extLst>
          </p:cNvPr>
          <p:cNvSpPr txBox="1"/>
          <p:nvPr/>
        </p:nvSpPr>
        <p:spPr>
          <a:xfrm>
            <a:off x="0" y="1147979"/>
            <a:ext cx="1552348" cy="369332"/>
          </a:xfrm>
          <a:prstGeom prst="rect">
            <a:avLst/>
          </a:prstGeom>
          <a:noFill/>
        </p:spPr>
        <p:txBody>
          <a:bodyPr wrap="none" rtlCol="0">
            <a:spAutoFit/>
          </a:bodyPr>
          <a:lstStyle/>
          <a:p>
            <a:r>
              <a:rPr lang="hu-HU" sz="1814" dirty="0">
                <a:solidFill>
                  <a:schemeClr val="tx2">
                    <a:lumMod val="75000"/>
                  </a:schemeClr>
                </a:solidFill>
                <a:effectLst>
                  <a:outerShdw blurRad="38100" dist="38100" dir="2700000" algn="tl">
                    <a:srgbClr val="000000">
                      <a:alpha val="43137"/>
                    </a:srgbClr>
                  </a:outerShdw>
                </a:effectLst>
              </a:rPr>
              <a:t>+ Add </a:t>
            </a:r>
            <a:r>
              <a:rPr lang="hu-HU" sz="1814" dirty="0" err="1">
                <a:solidFill>
                  <a:schemeClr val="tx2">
                    <a:lumMod val="75000"/>
                  </a:schemeClr>
                </a:solidFill>
                <a:effectLst>
                  <a:outerShdw blurRad="38100" dist="38100" dir="2700000" algn="tl">
                    <a:srgbClr val="000000">
                      <a:alpha val="43137"/>
                    </a:srgbClr>
                  </a:outerShdw>
                </a:effectLst>
              </a:rPr>
              <a:t>features</a:t>
            </a:r>
            <a:endParaRPr lang="hu-HU" sz="1814"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991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5">
            <a:extLst>
              <a:ext uri="{FF2B5EF4-FFF2-40B4-BE49-F238E27FC236}">
                <a16:creationId xmlns:a16="http://schemas.microsoft.com/office/drawing/2014/main" id="{56054C20-69D7-4B2A-9213-0935F1A75581}"/>
              </a:ext>
            </a:extLst>
          </p:cNvPr>
          <p:cNvSpPr txBox="1">
            <a:spLocks/>
          </p:cNvSpPr>
          <p:nvPr/>
        </p:nvSpPr>
        <p:spPr>
          <a:xfrm>
            <a:off x="0" y="0"/>
            <a:ext cx="9144000" cy="1065615"/>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186611"/>
            <a:ext cx="9144000" cy="879004"/>
          </a:xfrm>
        </p:spPr>
        <p:txBody>
          <a:bodyPr/>
          <a:lstStyle/>
          <a:p>
            <a:pPr algn="ctr"/>
            <a:r>
              <a:rPr lang="hu-HU" sz="3900" b="1" dirty="0" err="1">
                <a:solidFill>
                  <a:schemeClr val="bg1"/>
                </a:solidFill>
                <a:effectLst>
                  <a:outerShdw blurRad="38100" dist="38100" dir="2700000" algn="tl">
                    <a:srgbClr val="000000">
                      <a:alpha val="43137"/>
                    </a:srgbClr>
                  </a:outerShdw>
                </a:effectLst>
                <a:latin typeface="+mn-lt"/>
                <a:ea typeface="+mn-ea"/>
                <a:cs typeface="+mn-cs"/>
              </a:rPr>
              <a:t>Ensembl</a:t>
            </a:r>
            <a:r>
              <a:rPr lang="hu-HU" sz="3900" b="1" dirty="0">
                <a:solidFill>
                  <a:schemeClr val="bg1"/>
                </a:solidFill>
                <a:effectLst>
                  <a:outerShdw blurRad="38100" dist="38100" dir="2700000" algn="tl">
                    <a:srgbClr val="000000">
                      <a:alpha val="43137"/>
                    </a:srgbClr>
                  </a:outerShdw>
                </a:effectLst>
                <a:latin typeface="+mn-lt"/>
                <a:ea typeface="+mn-ea"/>
                <a:cs typeface="+mn-cs"/>
              </a:rPr>
              <a:t> protein család</a:t>
            </a:r>
          </a:p>
        </p:txBody>
      </p:sp>
      <p:sp>
        <p:nvSpPr>
          <p:cNvPr id="4" name="Dia számának helye 3"/>
          <p:cNvSpPr>
            <a:spLocks noGrp="1"/>
          </p:cNvSpPr>
          <p:nvPr>
            <p:ph type="sldNum" sz="quarter" idx="12"/>
          </p:nvPr>
        </p:nvSpPr>
        <p:spPr/>
        <p:txBody>
          <a:bodyPr/>
          <a:lstStyle/>
          <a:p>
            <a:fld id="{B48CF42F-E737-479F-9354-EBDC0BF117C6}" type="slidenum">
              <a:rPr lang="hu-HU" smtClean="0"/>
              <a:pPr/>
              <a:t>58</a:t>
            </a:fld>
            <a:endParaRPr lang="hu-HU"/>
          </a:p>
        </p:txBody>
      </p:sp>
      <p:pic>
        <p:nvPicPr>
          <p:cNvPr id="3" name="Kép 2">
            <a:extLst>
              <a:ext uri="{FF2B5EF4-FFF2-40B4-BE49-F238E27FC236}">
                <a16:creationId xmlns:a16="http://schemas.microsoft.com/office/drawing/2014/main" id="{9A0460EB-0C27-495D-924E-6918813A6C69}"/>
              </a:ext>
            </a:extLst>
          </p:cNvPr>
          <p:cNvPicPr>
            <a:picLocks noChangeAspect="1"/>
          </p:cNvPicPr>
          <p:nvPr/>
        </p:nvPicPr>
        <p:blipFill>
          <a:blip r:embed="rId3"/>
          <a:stretch>
            <a:fillRect/>
          </a:stretch>
        </p:blipFill>
        <p:spPr>
          <a:xfrm>
            <a:off x="0" y="1871335"/>
            <a:ext cx="9144000" cy="4133959"/>
          </a:xfrm>
          <a:prstGeom prst="rect">
            <a:avLst/>
          </a:prstGeom>
        </p:spPr>
      </p:pic>
      <p:pic>
        <p:nvPicPr>
          <p:cNvPr id="5" name="Kép 4">
            <a:extLst>
              <a:ext uri="{FF2B5EF4-FFF2-40B4-BE49-F238E27FC236}">
                <a16:creationId xmlns:a16="http://schemas.microsoft.com/office/drawing/2014/main" id="{F75F2087-1AA8-47E2-B68D-3AFAC91B839C}"/>
              </a:ext>
            </a:extLst>
          </p:cNvPr>
          <p:cNvPicPr>
            <a:picLocks noChangeAspect="1"/>
          </p:cNvPicPr>
          <p:nvPr/>
        </p:nvPicPr>
        <p:blipFill>
          <a:blip r:embed="rId4"/>
          <a:stretch>
            <a:fillRect/>
          </a:stretch>
        </p:blipFill>
        <p:spPr>
          <a:xfrm>
            <a:off x="0" y="4315049"/>
            <a:ext cx="9144000" cy="1772732"/>
          </a:xfrm>
          <a:prstGeom prst="rect">
            <a:avLst/>
          </a:prstGeom>
        </p:spPr>
      </p:pic>
      <p:sp>
        <p:nvSpPr>
          <p:cNvPr id="12" name="Téglalap 11">
            <a:extLst>
              <a:ext uri="{FF2B5EF4-FFF2-40B4-BE49-F238E27FC236}">
                <a16:creationId xmlns:a16="http://schemas.microsoft.com/office/drawing/2014/main" id="{AEB246D8-477E-4E86-9A3A-09C9402C33F0}"/>
              </a:ext>
            </a:extLst>
          </p:cNvPr>
          <p:cNvSpPr/>
          <p:nvPr/>
        </p:nvSpPr>
        <p:spPr>
          <a:xfrm>
            <a:off x="1511558" y="1801748"/>
            <a:ext cx="783773" cy="241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sp>
        <p:nvSpPr>
          <p:cNvPr id="11" name="Téglalap 10">
            <a:extLst>
              <a:ext uri="{FF2B5EF4-FFF2-40B4-BE49-F238E27FC236}">
                <a16:creationId xmlns:a16="http://schemas.microsoft.com/office/drawing/2014/main" id="{8E487B05-FA43-4645-93B0-06306CD3FC58}"/>
              </a:ext>
            </a:extLst>
          </p:cNvPr>
          <p:cNvSpPr/>
          <p:nvPr/>
        </p:nvSpPr>
        <p:spPr>
          <a:xfrm>
            <a:off x="48208" y="3602635"/>
            <a:ext cx="1463351" cy="241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36000" rtlCol="0" anchor="ctr"/>
          <a:lstStyle/>
          <a:p>
            <a:pPr algn="ctr"/>
            <a:endParaRPr lang="hu-HU"/>
          </a:p>
        </p:txBody>
      </p:sp>
    </p:spTree>
    <p:extLst>
      <p:ext uri="{BB962C8B-B14F-4D97-AF65-F5344CB8AC3E}">
        <p14:creationId xmlns:p14="http://schemas.microsoft.com/office/powerpoint/2010/main" val="66447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47A8EF78-CB27-40F2-B4DA-E121E8CB0F05}"/>
              </a:ext>
            </a:extLst>
          </p:cNvPr>
          <p:cNvSpPr txBox="1">
            <a:spLocks/>
          </p:cNvSpPr>
          <p:nvPr/>
        </p:nvSpPr>
        <p:spPr>
          <a:xfrm>
            <a:off x="0" y="1"/>
            <a:ext cx="9144000" cy="690466"/>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3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628650" y="105098"/>
            <a:ext cx="7886700" cy="585368"/>
          </a:xfrm>
        </p:spPr>
        <p:txBody>
          <a:bodyPr>
            <a:normAutofit fontScale="90000"/>
          </a:bodyPr>
          <a:lstStyle/>
          <a:p>
            <a:pPr algn="ctr"/>
            <a:r>
              <a:rPr lang="hu-HU" sz="6000" b="1" dirty="0" err="1">
                <a:solidFill>
                  <a:schemeClr val="bg1"/>
                </a:solidFill>
                <a:effectLst>
                  <a:outerShdw blurRad="38100" dist="38100" dir="2700000" algn="tl">
                    <a:srgbClr val="000000">
                      <a:alpha val="43137"/>
                    </a:srgbClr>
                  </a:outerShdw>
                </a:effectLst>
                <a:latin typeface="+mn-lt"/>
                <a:ea typeface="+mn-ea"/>
                <a:cs typeface="+mn-cs"/>
              </a:rPr>
              <a:t>Biomart</a:t>
            </a:r>
            <a:endParaRPr lang="hu-HU" sz="60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3" name="Dia számának helye 2"/>
          <p:cNvSpPr>
            <a:spLocks noGrp="1"/>
          </p:cNvSpPr>
          <p:nvPr>
            <p:ph type="sldNum" sz="quarter" idx="12"/>
          </p:nvPr>
        </p:nvSpPr>
        <p:spPr/>
        <p:txBody>
          <a:bodyPr/>
          <a:lstStyle/>
          <a:p>
            <a:fld id="{B48CF42F-E737-479F-9354-EBDC0BF117C6}" type="slidenum">
              <a:rPr lang="hu-HU" smtClean="0"/>
              <a:pPr/>
              <a:t>59</a:t>
            </a:fld>
            <a:endParaRPr lang="hu-HU"/>
          </a:p>
        </p:txBody>
      </p:sp>
      <p:sp>
        <p:nvSpPr>
          <p:cNvPr id="4" name="Téglalap 3">
            <a:extLst>
              <a:ext uri="{FF2B5EF4-FFF2-40B4-BE49-F238E27FC236}">
                <a16:creationId xmlns:a16="http://schemas.microsoft.com/office/drawing/2014/main" id="{097F7939-AA7F-404F-B5FF-502A55F5B508}"/>
              </a:ext>
            </a:extLst>
          </p:cNvPr>
          <p:cNvSpPr/>
          <p:nvPr/>
        </p:nvSpPr>
        <p:spPr>
          <a:xfrm>
            <a:off x="444954" y="345234"/>
            <a:ext cx="8254092" cy="2400657"/>
          </a:xfrm>
          <a:prstGeom prst="rect">
            <a:avLst/>
          </a:prstGeom>
        </p:spPr>
        <p:txBody>
          <a:bodyPr wrap="square">
            <a:spAutoFit/>
          </a:bodyPr>
          <a:lstStyle/>
          <a:p>
            <a:endParaRPr lang="hu-HU" sz="2000" dirty="0">
              <a:solidFill>
                <a:srgbClr val="000000"/>
              </a:solidFill>
              <a:latin typeface="Calibri" panose="020F0502020204030204" pitchFamily="34" charset="0"/>
            </a:endParaRPr>
          </a:p>
          <a:p>
            <a:pPr marL="457200" indent="-457200">
              <a:lnSpc>
                <a:spcPct val="150000"/>
              </a:lnSpc>
              <a:buFont typeface="Arial" panose="020B0604020202020204" pitchFamily="34" charset="0"/>
              <a:buChar char="•"/>
            </a:pPr>
            <a:r>
              <a:rPr lang="hu-HU" sz="2000" dirty="0">
                <a:effectLst>
                  <a:outerShdw blurRad="38100" dist="38100" dir="2700000" algn="tl">
                    <a:srgbClr val="000000">
                      <a:alpha val="43137"/>
                    </a:srgbClr>
                  </a:outerShdw>
                </a:effectLst>
              </a:rPr>
              <a:t>Ez egy alkalmazás az </a:t>
            </a:r>
            <a:r>
              <a:rPr lang="hu-HU" sz="2000" dirty="0" err="1">
                <a:effectLst>
                  <a:outerShdw blurRad="38100" dist="38100" dir="2700000" algn="tl">
                    <a:srgbClr val="000000">
                      <a:alpha val="43137"/>
                    </a:srgbClr>
                  </a:outerShdw>
                </a:effectLst>
              </a:rPr>
              <a:t>Ensembl</a:t>
            </a:r>
            <a:r>
              <a:rPr lang="hu-HU" sz="2000" dirty="0">
                <a:effectLst>
                  <a:outerShdw blurRad="38100" dist="38100" dir="2700000" algn="tl">
                    <a:srgbClr val="000000">
                      <a:alpha val="43137"/>
                    </a:srgbClr>
                  </a:outerShdw>
                </a:effectLst>
              </a:rPr>
              <a:t> böngészőn belül </a:t>
            </a:r>
          </a:p>
          <a:p>
            <a:pPr marL="457200" indent="-457200">
              <a:lnSpc>
                <a:spcPct val="150000"/>
              </a:lnSpc>
              <a:buFont typeface="Arial" panose="020B0604020202020204" pitchFamily="34" charset="0"/>
              <a:buChar char="•"/>
            </a:pPr>
            <a:r>
              <a:rPr lang="hu-HU" sz="2000" dirty="0">
                <a:effectLst>
                  <a:outerShdw blurRad="38100" dist="38100" dir="2700000" algn="tl">
                    <a:srgbClr val="000000">
                      <a:alpha val="43137"/>
                    </a:srgbClr>
                  </a:outerShdw>
                </a:effectLst>
              </a:rPr>
              <a:t>Nem kell programozni az adatok kiexportálásához </a:t>
            </a:r>
          </a:p>
          <a:p>
            <a:pPr marL="457200" indent="-457200">
              <a:lnSpc>
                <a:spcPct val="150000"/>
              </a:lnSpc>
              <a:buFont typeface="Arial" panose="020B0604020202020204" pitchFamily="34" charset="0"/>
              <a:buChar char="•"/>
            </a:pPr>
            <a:r>
              <a:rPr lang="hu-HU" sz="2000" dirty="0">
                <a:effectLst>
                  <a:outerShdw blurRad="38100" dist="38100" dir="2700000" algn="tl">
                    <a:srgbClr val="000000">
                      <a:alpha val="43137"/>
                    </a:srgbClr>
                  </a:outerShdw>
                </a:effectLst>
              </a:rPr>
              <a:t>Néhány klikkel kereső szekvenciát hozhatsz létre </a:t>
            </a:r>
          </a:p>
          <a:p>
            <a:pPr marL="457200" indent="-457200">
              <a:buFont typeface="Arial" panose="020B0604020202020204" pitchFamily="34" charset="0"/>
              <a:buChar char="•"/>
            </a:pPr>
            <a:r>
              <a:rPr lang="hu-HU" sz="2000" dirty="0">
                <a:effectLst>
                  <a:outerShdw blurRad="38100" dist="38100" dir="2700000" algn="tl">
                    <a:srgbClr val="000000">
                      <a:alpha val="43137"/>
                    </a:srgbClr>
                  </a:outerShdw>
                </a:effectLst>
              </a:rPr>
              <a:t>Az eredményeket megnézheted online vagy </a:t>
            </a:r>
            <a:r>
              <a:rPr lang="hu-HU" sz="2000" dirty="0" err="1">
                <a:effectLst>
                  <a:outerShdw blurRad="38100" dist="38100" dir="2700000" algn="tl">
                    <a:srgbClr val="000000">
                      <a:alpha val="43137"/>
                    </a:srgbClr>
                  </a:outerShdw>
                </a:effectLst>
              </a:rPr>
              <a:t>letöltheted</a:t>
            </a:r>
            <a:r>
              <a:rPr lang="hu-HU" sz="2000" dirty="0">
                <a:effectLst>
                  <a:outerShdw blurRad="38100" dist="38100" dir="2700000" algn="tl">
                    <a:srgbClr val="000000">
                      <a:alpha val="43137"/>
                    </a:srgbClr>
                  </a:outerShdw>
                </a:effectLst>
              </a:rPr>
              <a:t> fasta, </a:t>
            </a:r>
            <a:r>
              <a:rPr lang="hu-HU" sz="2000" dirty="0" err="1">
                <a:effectLst>
                  <a:outerShdw blurRad="38100" dist="38100" dir="2700000" algn="tl">
                    <a:srgbClr val="000000">
                      <a:alpha val="43137"/>
                    </a:srgbClr>
                  </a:outerShdw>
                </a:effectLst>
              </a:rPr>
              <a:t>xls</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csv</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tsv</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html</a:t>
            </a:r>
            <a:r>
              <a:rPr lang="hu-HU" sz="2000" dirty="0">
                <a:effectLst>
                  <a:outerShdw blurRad="38100" dist="38100" dir="2700000" algn="tl">
                    <a:srgbClr val="000000">
                      <a:alpha val="43137"/>
                    </a:srgbClr>
                  </a:outerShdw>
                </a:effectLst>
              </a:rPr>
              <a:t> formátumokban </a:t>
            </a:r>
          </a:p>
        </p:txBody>
      </p:sp>
      <p:pic>
        <p:nvPicPr>
          <p:cNvPr id="8" name="Picture 3">
            <a:extLst>
              <a:ext uri="{FF2B5EF4-FFF2-40B4-BE49-F238E27FC236}">
                <a16:creationId xmlns:a16="http://schemas.microsoft.com/office/drawing/2014/main" id="{C4A56D6C-17F8-4983-A041-7C2E0F37FD8D}"/>
              </a:ext>
            </a:extLst>
          </p:cNvPr>
          <p:cNvPicPr>
            <a:picLocks noChangeAspect="1" noChangeArrowheads="1"/>
          </p:cNvPicPr>
          <p:nvPr/>
        </p:nvPicPr>
        <p:blipFill>
          <a:blip r:embed="rId2" cstate="print"/>
          <a:srcRect/>
          <a:stretch>
            <a:fillRect/>
          </a:stretch>
        </p:blipFill>
        <p:spPr bwMode="auto">
          <a:xfrm>
            <a:off x="153909" y="2745891"/>
            <a:ext cx="8836182" cy="4443673"/>
          </a:xfrm>
          <a:prstGeom prst="rect">
            <a:avLst/>
          </a:prstGeom>
          <a:noFill/>
          <a:ln w="9525">
            <a:noFill/>
            <a:miter lim="800000"/>
            <a:headEnd/>
            <a:tailEnd/>
          </a:ln>
        </p:spPr>
      </p:pic>
    </p:spTree>
    <p:extLst>
      <p:ext uri="{BB962C8B-B14F-4D97-AF65-F5344CB8AC3E}">
        <p14:creationId xmlns:p14="http://schemas.microsoft.com/office/powerpoint/2010/main" val="183511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DFFF7EE7-4005-4EF8-ABB3-972DEE24E539}"/>
              </a:ext>
            </a:extLst>
          </p:cNvPr>
          <p:cNvPicPr>
            <a:picLocks noChangeAspect="1"/>
          </p:cNvPicPr>
          <p:nvPr/>
        </p:nvPicPr>
        <p:blipFill>
          <a:blip r:embed="rId3"/>
          <a:stretch>
            <a:fillRect/>
          </a:stretch>
        </p:blipFill>
        <p:spPr>
          <a:xfrm>
            <a:off x="1" y="0"/>
            <a:ext cx="9143998" cy="6858000"/>
          </a:xfrm>
          <a:prstGeom prst="rect">
            <a:avLst/>
          </a:prstGeom>
        </p:spPr>
      </p:pic>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369277" y="605896"/>
            <a:ext cx="2313633" cy="5646208"/>
          </a:xfrm>
        </p:spPr>
        <p:txBody>
          <a:bodyPr anchor="ctr">
            <a:normAutofit/>
          </a:bodyPr>
          <a:lstStyle/>
          <a:p>
            <a:r>
              <a:rPr lang="hu-HU" sz="3100" dirty="0">
                <a:solidFill>
                  <a:srgbClr val="FFFFFF"/>
                </a:solidFill>
              </a:rPr>
              <a:t>Kurzus információk</a:t>
            </a:r>
          </a:p>
        </p:txBody>
      </p:sp>
      <p:sp>
        <p:nvSpPr>
          <p:cNvPr id="7" name="Szövegdoboz 6">
            <a:extLst>
              <a:ext uri="{FF2B5EF4-FFF2-40B4-BE49-F238E27FC236}">
                <a16:creationId xmlns:a16="http://schemas.microsoft.com/office/drawing/2014/main" id="{C047FD70-B8D2-473D-8C8D-CF5DB0E31C1F}"/>
              </a:ext>
            </a:extLst>
          </p:cNvPr>
          <p:cNvSpPr txBox="1"/>
          <p:nvPr/>
        </p:nvSpPr>
        <p:spPr>
          <a:xfrm>
            <a:off x="0" y="421230"/>
            <a:ext cx="9143999"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4800" b="1" i="0" u="none" strike="noStrike" kern="1200" cap="none" spc="0" normalizeH="0" baseline="0" noProof="0" dirty="0" err="1">
                <a:ln>
                  <a:noFill/>
                </a:ln>
                <a:solidFill>
                  <a:srgbClr val="FF0000"/>
                </a:solidFill>
                <a:effectLst/>
                <a:uLnTx/>
                <a:uFillTx/>
                <a:latin typeface="Calibri" panose="020F0502020204030204"/>
                <a:ea typeface="+mn-ea"/>
                <a:cs typeface="+mn-cs"/>
              </a:rPr>
              <a:t>ENSEMBL</a:t>
            </a:r>
            <a:endParaRPr kumimoji="0" lang="hu-HU"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621495" y="3689208"/>
            <a:ext cx="815322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10599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47A8EF78-CB27-40F2-B4DA-E121E8CB0F05}"/>
              </a:ext>
            </a:extLst>
          </p:cNvPr>
          <p:cNvSpPr txBox="1">
            <a:spLocks/>
          </p:cNvSpPr>
          <p:nvPr/>
        </p:nvSpPr>
        <p:spPr>
          <a:xfrm>
            <a:off x="0" y="1"/>
            <a:ext cx="9144000" cy="778476"/>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Dia számának helye 2"/>
          <p:cNvSpPr>
            <a:spLocks noGrp="1"/>
          </p:cNvSpPr>
          <p:nvPr>
            <p:ph type="sldNum" sz="quarter" idx="12"/>
          </p:nvPr>
        </p:nvSpPr>
        <p:spPr/>
        <p:txBody>
          <a:bodyPr/>
          <a:lstStyle/>
          <a:p>
            <a:fld id="{B48CF42F-E737-479F-9354-EBDC0BF117C6}" type="slidenum">
              <a:rPr lang="hu-HU" smtClean="0"/>
              <a:pPr/>
              <a:t>60</a:t>
            </a:fld>
            <a:endParaRPr lang="hu-HU"/>
          </a:p>
        </p:txBody>
      </p:sp>
      <p:pic>
        <p:nvPicPr>
          <p:cNvPr id="4" name="Kép 3">
            <a:extLst>
              <a:ext uri="{FF2B5EF4-FFF2-40B4-BE49-F238E27FC236}">
                <a16:creationId xmlns:a16="http://schemas.microsoft.com/office/drawing/2014/main" id="{55739C8F-B362-420D-85AD-7BF5E2D08F79}"/>
              </a:ext>
            </a:extLst>
          </p:cNvPr>
          <p:cNvPicPr>
            <a:picLocks noChangeAspect="1"/>
          </p:cNvPicPr>
          <p:nvPr/>
        </p:nvPicPr>
        <p:blipFill>
          <a:blip r:embed="rId2"/>
          <a:stretch>
            <a:fillRect/>
          </a:stretch>
        </p:blipFill>
        <p:spPr>
          <a:xfrm>
            <a:off x="400050" y="778477"/>
            <a:ext cx="8193325" cy="6079522"/>
          </a:xfrm>
          <a:prstGeom prst="rect">
            <a:avLst/>
          </a:prstGeom>
        </p:spPr>
      </p:pic>
      <p:sp>
        <p:nvSpPr>
          <p:cNvPr id="7" name="Cím 1">
            <a:extLst>
              <a:ext uri="{FF2B5EF4-FFF2-40B4-BE49-F238E27FC236}">
                <a16:creationId xmlns:a16="http://schemas.microsoft.com/office/drawing/2014/main" id="{C89DCAB3-8043-4D7F-BF7B-BCEA509A5DBF}"/>
              </a:ext>
            </a:extLst>
          </p:cNvPr>
          <p:cNvSpPr txBox="1">
            <a:spLocks/>
          </p:cNvSpPr>
          <p:nvPr/>
        </p:nvSpPr>
        <p:spPr>
          <a:xfrm>
            <a:off x="0" y="-329407"/>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4800" b="1">
                <a:solidFill>
                  <a:schemeClr val="bg1"/>
                </a:solidFill>
                <a:effectLst>
                  <a:outerShdw blurRad="38100" dist="38100" dir="2700000" algn="tl">
                    <a:srgbClr val="000000">
                      <a:alpha val="43137"/>
                    </a:srgbClr>
                  </a:outerShdw>
                </a:effectLst>
                <a:latin typeface="+mn-lt"/>
                <a:ea typeface="+mn-ea"/>
                <a:cs typeface="+mn-cs"/>
              </a:rPr>
              <a:t>Biomart</a:t>
            </a:r>
            <a:endParaRPr lang="hu-HU" sz="4800" b="1" dirty="0">
              <a:solidFill>
                <a:schemeClr val="bg1"/>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1545572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47A8EF78-CB27-40F2-B4DA-E121E8CB0F05}"/>
              </a:ext>
            </a:extLst>
          </p:cNvPr>
          <p:cNvSpPr txBox="1">
            <a:spLocks/>
          </p:cNvSpPr>
          <p:nvPr/>
        </p:nvSpPr>
        <p:spPr>
          <a:xfrm>
            <a:off x="0" y="0"/>
            <a:ext cx="9144000" cy="80243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0"/>
            <a:ext cx="9144000" cy="802433"/>
          </a:xfrm>
        </p:spPr>
        <p:txBody>
          <a:bodyPr>
            <a:normAutofit/>
          </a:bodyPr>
          <a:lstStyle/>
          <a:p>
            <a:pPr algn="ctr"/>
            <a:r>
              <a:rPr lang="hu-HU" sz="4800" b="1" dirty="0" err="1">
                <a:solidFill>
                  <a:schemeClr val="bg1"/>
                </a:solidFill>
                <a:effectLst>
                  <a:outerShdw blurRad="38100" dist="38100" dir="2700000" algn="tl">
                    <a:srgbClr val="000000">
                      <a:alpha val="43137"/>
                    </a:srgbClr>
                  </a:outerShdw>
                </a:effectLst>
                <a:latin typeface="+mn-lt"/>
                <a:ea typeface="+mn-ea"/>
                <a:cs typeface="+mn-cs"/>
              </a:rPr>
              <a:t>Variant</a:t>
            </a:r>
            <a:r>
              <a:rPr lang="hu-HU" sz="4800" b="1" dirty="0">
                <a:solidFill>
                  <a:schemeClr val="bg1"/>
                </a:solidFill>
                <a:effectLst>
                  <a:outerShdw blurRad="38100" dist="38100" dir="2700000" algn="tl">
                    <a:srgbClr val="000000">
                      <a:alpha val="43137"/>
                    </a:srgbClr>
                  </a:outerShdw>
                </a:effectLst>
                <a:latin typeface="+mn-lt"/>
                <a:ea typeface="+mn-ea"/>
                <a:cs typeface="+mn-cs"/>
              </a:rPr>
              <a:t> </a:t>
            </a:r>
            <a:r>
              <a:rPr lang="hu-HU" sz="4800" b="1" dirty="0" err="1">
                <a:solidFill>
                  <a:schemeClr val="bg1"/>
                </a:solidFill>
                <a:effectLst>
                  <a:outerShdw blurRad="38100" dist="38100" dir="2700000" algn="tl">
                    <a:srgbClr val="000000">
                      <a:alpha val="43137"/>
                    </a:srgbClr>
                  </a:outerShdw>
                </a:effectLst>
                <a:latin typeface="+mn-lt"/>
                <a:ea typeface="+mn-ea"/>
                <a:cs typeface="+mn-cs"/>
              </a:rPr>
              <a:t>Effect</a:t>
            </a:r>
            <a:r>
              <a:rPr lang="hu-HU" sz="4800" b="1" dirty="0">
                <a:solidFill>
                  <a:schemeClr val="bg1"/>
                </a:solidFill>
                <a:effectLst>
                  <a:outerShdw blurRad="38100" dist="38100" dir="2700000" algn="tl">
                    <a:srgbClr val="000000">
                      <a:alpha val="43137"/>
                    </a:srgbClr>
                  </a:outerShdw>
                </a:effectLst>
                <a:latin typeface="+mn-lt"/>
                <a:ea typeface="+mn-ea"/>
                <a:cs typeface="+mn-cs"/>
              </a:rPr>
              <a:t> </a:t>
            </a:r>
            <a:r>
              <a:rPr lang="hu-HU" sz="4800" b="1" dirty="0" err="1">
                <a:solidFill>
                  <a:schemeClr val="bg1"/>
                </a:solidFill>
                <a:effectLst>
                  <a:outerShdw blurRad="38100" dist="38100" dir="2700000" algn="tl">
                    <a:srgbClr val="000000">
                      <a:alpha val="43137"/>
                    </a:srgbClr>
                  </a:outerShdw>
                </a:effectLst>
                <a:latin typeface="+mn-lt"/>
                <a:ea typeface="+mn-ea"/>
                <a:cs typeface="+mn-cs"/>
              </a:rPr>
              <a:t>Predictor</a:t>
            </a:r>
            <a:endParaRPr lang="hu-HU" sz="48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3" name="Dia számának helye 2"/>
          <p:cNvSpPr>
            <a:spLocks noGrp="1"/>
          </p:cNvSpPr>
          <p:nvPr>
            <p:ph type="sldNum" sz="quarter" idx="12"/>
          </p:nvPr>
        </p:nvSpPr>
        <p:spPr/>
        <p:txBody>
          <a:bodyPr/>
          <a:lstStyle/>
          <a:p>
            <a:fld id="{B48CF42F-E737-479F-9354-EBDC0BF117C6}" type="slidenum">
              <a:rPr lang="hu-HU" smtClean="0"/>
              <a:pPr/>
              <a:t>61</a:t>
            </a:fld>
            <a:endParaRPr lang="hu-HU"/>
          </a:p>
        </p:txBody>
      </p:sp>
      <p:pic>
        <p:nvPicPr>
          <p:cNvPr id="4" name="Kép 3">
            <a:extLst>
              <a:ext uri="{FF2B5EF4-FFF2-40B4-BE49-F238E27FC236}">
                <a16:creationId xmlns:a16="http://schemas.microsoft.com/office/drawing/2014/main" id="{64472F9C-54C5-4D7F-AC4C-456E1EFAD8FE}"/>
              </a:ext>
            </a:extLst>
          </p:cNvPr>
          <p:cNvPicPr>
            <a:picLocks noChangeAspect="1"/>
          </p:cNvPicPr>
          <p:nvPr/>
        </p:nvPicPr>
        <p:blipFill>
          <a:blip r:embed="rId2"/>
          <a:stretch>
            <a:fillRect/>
          </a:stretch>
        </p:blipFill>
        <p:spPr>
          <a:xfrm>
            <a:off x="0" y="2160770"/>
            <a:ext cx="9144000" cy="4773881"/>
          </a:xfrm>
          <a:prstGeom prst="rect">
            <a:avLst/>
          </a:prstGeom>
        </p:spPr>
      </p:pic>
      <p:sp>
        <p:nvSpPr>
          <p:cNvPr id="6" name="Szövegdoboz 5">
            <a:extLst>
              <a:ext uri="{FF2B5EF4-FFF2-40B4-BE49-F238E27FC236}">
                <a16:creationId xmlns:a16="http://schemas.microsoft.com/office/drawing/2014/main" id="{D783B95C-DBE0-4C01-A50E-574791011BF0}"/>
              </a:ext>
            </a:extLst>
          </p:cNvPr>
          <p:cNvSpPr txBox="1"/>
          <p:nvPr/>
        </p:nvSpPr>
        <p:spPr>
          <a:xfrm>
            <a:off x="0" y="951721"/>
            <a:ext cx="9311951" cy="1209049"/>
          </a:xfrm>
          <a:prstGeom prst="rect">
            <a:avLst/>
          </a:prstGeom>
          <a:noFill/>
        </p:spPr>
        <p:txBody>
          <a:bodyPr wrap="square" rtlCol="0">
            <a:spAutoFit/>
          </a:bodyPr>
          <a:lstStyle/>
          <a:p>
            <a:r>
              <a:rPr lang="hu-HU" sz="1814" dirty="0">
                <a:solidFill>
                  <a:schemeClr val="tx2">
                    <a:lumMod val="75000"/>
                  </a:schemeClr>
                </a:solidFill>
                <a:effectLst>
                  <a:outerShdw blurRad="38100" dist="38100" dir="2700000" algn="tl">
                    <a:srgbClr val="000000">
                      <a:alpha val="43137"/>
                    </a:srgbClr>
                  </a:outerShdw>
                </a:effectLst>
              </a:rPr>
              <a:t>Saját illesztéseinkből származó SNP-</a:t>
            </a:r>
            <a:r>
              <a:rPr lang="hu-HU" sz="1814" dirty="0" err="1">
                <a:solidFill>
                  <a:schemeClr val="tx2">
                    <a:lumMod val="75000"/>
                  </a:schemeClr>
                </a:solidFill>
                <a:effectLst>
                  <a:outerShdw blurRad="38100" dist="38100" dir="2700000" algn="tl">
                    <a:srgbClr val="000000">
                      <a:alpha val="43137"/>
                    </a:srgbClr>
                  </a:outerShdw>
                </a:effectLst>
              </a:rPr>
              <a:t>ink</a:t>
            </a:r>
            <a:r>
              <a:rPr lang="hu-HU" sz="1814" dirty="0">
                <a:solidFill>
                  <a:schemeClr val="tx2">
                    <a:lumMod val="75000"/>
                  </a:schemeClr>
                </a:solidFill>
                <a:effectLst>
                  <a:outerShdw blurRad="38100" dist="38100" dir="2700000" algn="tl">
                    <a:srgbClr val="000000">
                      <a:alpha val="43137"/>
                    </a:srgbClr>
                  </a:outerShdw>
                </a:effectLst>
              </a:rPr>
              <a:t> annotációja, úgy hogy a </a:t>
            </a:r>
            <a:r>
              <a:rPr lang="hu-HU" sz="1814" dirty="0" err="1">
                <a:solidFill>
                  <a:schemeClr val="tx2">
                    <a:lumMod val="75000"/>
                  </a:schemeClr>
                </a:solidFill>
                <a:effectLst>
                  <a:outerShdw blurRad="38100" dist="38100" dir="2700000" algn="tl">
                    <a:srgbClr val="000000">
                      <a:alpha val="43137"/>
                    </a:srgbClr>
                  </a:outerShdw>
                </a:effectLst>
              </a:rPr>
              <a:t>VEP</a:t>
            </a:r>
            <a:r>
              <a:rPr lang="hu-HU" sz="1814" dirty="0">
                <a:solidFill>
                  <a:schemeClr val="tx2">
                    <a:lumMod val="75000"/>
                  </a:schemeClr>
                </a:solidFill>
                <a:effectLst>
                  <a:outerShdw blurRad="38100" dist="38100" dir="2700000" algn="tl">
                    <a:srgbClr val="000000">
                      <a:alpha val="43137"/>
                    </a:srgbClr>
                  </a:outerShdw>
                </a:effectLst>
              </a:rPr>
              <a:t> megmondja okoznak-e az SNP-ek aminosav változást, ha gén kódoló régiót érintenek .</a:t>
            </a:r>
          </a:p>
          <a:p>
            <a:r>
              <a:rPr lang="hu-HU" sz="1814" dirty="0">
                <a:solidFill>
                  <a:schemeClr val="tx2">
                    <a:lumMod val="75000"/>
                  </a:schemeClr>
                </a:solidFill>
                <a:effectLst>
                  <a:outerShdw blurRad="38100" dist="38100" dir="2700000" algn="tl">
                    <a:srgbClr val="000000">
                      <a:alpha val="43137"/>
                    </a:srgbClr>
                  </a:outerShdw>
                </a:effectLst>
              </a:rPr>
              <a:t>Pl. saját BWA illesztés (ref.genomra, </a:t>
            </a:r>
            <a:r>
              <a:rPr lang="hu-HU" sz="1814" dirty="0" err="1">
                <a:solidFill>
                  <a:schemeClr val="tx2">
                    <a:lumMod val="75000"/>
                  </a:schemeClr>
                </a:solidFill>
                <a:effectLst>
                  <a:outerShdw blurRad="38100" dist="38100" dir="2700000" algn="tl">
                    <a:srgbClr val="000000">
                      <a:alpha val="43137"/>
                    </a:srgbClr>
                  </a:outerShdw>
                </a:effectLst>
              </a:rPr>
              <a:t>NGS</a:t>
            </a:r>
            <a:r>
              <a:rPr lang="hu-HU" sz="1814" dirty="0">
                <a:solidFill>
                  <a:schemeClr val="tx2">
                    <a:lumMod val="75000"/>
                  </a:schemeClr>
                </a:solidFill>
                <a:effectLst>
                  <a:outerShdw blurRad="38100" dist="38100" dir="2700000" algn="tl">
                    <a:srgbClr val="000000">
                      <a:alpha val="43137"/>
                    </a:srgbClr>
                  </a:outerShdw>
                </a:effectLst>
              </a:rPr>
              <a:t> </a:t>
            </a:r>
            <a:r>
              <a:rPr lang="hu-HU" sz="1814" dirty="0" err="1">
                <a:solidFill>
                  <a:schemeClr val="tx2">
                    <a:lumMod val="75000"/>
                  </a:schemeClr>
                </a:solidFill>
                <a:effectLst>
                  <a:outerShdw blurRad="38100" dist="38100" dir="2700000" algn="tl">
                    <a:srgbClr val="000000">
                      <a:alpha val="43137"/>
                    </a:srgbClr>
                  </a:outerShdw>
                </a:effectLst>
              </a:rPr>
              <a:t>read</a:t>
            </a:r>
            <a:r>
              <a:rPr lang="hu-HU" sz="1814" dirty="0">
                <a:solidFill>
                  <a:schemeClr val="tx2">
                    <a:lumMod val="75000"/>
                  </a:schemeClr>
                </a:solidFill>
                <a:effectLst>
                  <a:outerShdw blurRad="38100" dist="38100" dir="2700000" algn="tl">
                    <a:srgbClr val="000000">
                      <a:alpha val="43137"/>
                    </a:srgbClr>
                  </a:outerShdw>
                </a:effectLst>
              </a:rPr>
              <a:t>-ek)=&gt;</a:t>
            </a:r>
            <a:r>
              <a:rPr lang="hu-HU" sz="1814" dirty="0" err="1">
                <a:solidFill>
                  <a:schemeClr val="tx2">
                    <a:lumMod val="75000"/>
                  </a:schemeClr>
                </a:solidFill>
                <a:effectLst>
                  <a:outerShdw blurRad="38100" dist="38100" dir="2700000" algn="tl">
                    <a:srgbClr val="000000">
                      <a:alpha val="43137"/>
                    </a:srgbClr>
                  </a:outerShdw>
                </a:effectLst>
              </a:rPr>
              <a:t>bam</a:t>
            </a:r>
            <a:r>
              <a:rPr lang="hu-HU" sz="1814" dirty="0">
                <a:solidFill>
                  <a:schemeClr val="tx2">
                    <a:lumMod val="75000"/>
                  </a:schemeClr>
                </a:solidFill>
                <a:effectLst>
                  <a:outerShdw blurRad="38100" dist="38100" dir="2700000" algn="tl">
                    <a:srgbClr val="000000">
                      <a:alpha val="43137"/>
                    </a:srgbClr>
                  </a:outerShdw>
                </a:effectLst>
              </a:rPr>
              <a:t> file </a:t>
            </a:r>
          </a:p>
          <a:p>
            <a:r>
              <a:rPr lang="hu-HU" sz="1814" dirty="0">
                <a:solidFill>
                  <a:schemeClr val="tx2">
                    <a:lumMod val="75000"/>
                  </a:schemeClr>
                </a:solidFill>
                <a:effectLst>
                  <a:outerShdw blurRad="38100" dist="38100" dir="2700000" algn="tl">
                    <a:srgbClr val="000000">
                      <a:alpha val="43137"/>
                    </a:srgbClr>
                  </a:outerShdw>
                </a:effectLst>
              </a:rPr>
              <a:t>-&gt;SNP keresés </a:t>
            </a:r>
            <a:r>
              <a:rPr lang="hu-HU" sz="1814" dirty="0" err="1">
                <a:solidFill>
                  <a:schemeClr val="tx2">
                    <a:lumMod val="75000"/>
                  </a:schemeClr>
                </a:solidFill>
                <a:effectLst>
                  <a:outerShdw blurRad="38100" dist="38100" dir="2700000" algn="tl">
                    <a:srgbClr val="000000">
                      <a:alpha val="43137"/>
                    </a:srgbClr>
                  </a:outerShdw>
                </a:effectLst>
              </a:rPr>
              <a:t>Picard.jar&amp;GATK</a:t>
            </a:r>
            <a:r>
              <a:rPr lang="hu-HU" sz="1814" dirty="0">
                <a:solidFill>
                  <a:schemeClr val="tx2">
                    <a:lumMod val="75000"/>
                  </a:schemeClr>
                </a:solidFill>
                <a:effectLst>
                  <a:outerShdw blurRad="38100" dist="38100" dir="2700000" algn="tl">
                    <a:srgbClr val="000000">
                      <a:alpha val="43137"/>
                    </a:srgbClr>
                  </a:outerShdw>
                </a:effectLst>
              </a:rPr>
              <a:t>/</a:t>
            </a:r>
            <a:r>
              <a:rPr lang="hu-HU" sz="1814" dirty="0" err="1">
                <a:solidFill>
                  <a:schemeClr val="tx2">
                    <a:lumMod val="75000"/>
                  </a:schemeClr>
                </a:solidFill>
                <a:effectLst>
                  <a:outerShdw blurRad="38100" dist="38100" dir="2700000" algn="tl">
                    <a:srgbClr val="000000">
                      <a:alpha val="43137"/>
                    </a:srgbClr>
                  </a:outerShdw>
                </a:effectLst>
              </a:rPr>
              <a:t>samtools</a:t>
            </a:r>
            <a:r>
              <a:rPr lang="hu-HU" sz="1814" dirty="0">
                <a:solidFill>
                  <a:schemeClr val="tx2">
                    <a:lumMod val="75000"/>
                  </a:schemeClr>
                </a:solidFill>
                <a:effectLst>
                  <a:outerShdw blurRad="38100" dist="38100" dir="2700000" algn="tl">
                    <a:srgbClr val="000000">
                      <a:alpha val="43137"/>
                    </a:srgbClr>
                  </a:outerShdw>
                </a:effectLst>
              </a:rPr>
              <a:t>=&gt;</a:t>
            </a:r>
            <a:r>
              <a:rPr lang="hu-HU" sz="1814" dirty="0" err="1">
                <a:solidFill>
                  <a:schemeClr val="tx2">
                    <a:lumMod val="75000"/>
                  </a:schemeClr>
                </a:solidFill>
                <a:effectLst>
                  <a:outerShdw blurRad="38100" dist="38100" dir="2700000" algn="tl">
                    <a:srgbClr val="000000">
                      <a:alpha val="43137"/>
                    </a:srgbClr>
                  </a:outerShdw>
                </a:effectLst>
              </a:rPr>
              <a:t>VCF</a:t>
            </a:r>
            <a:endParaRPr lang="hu-HU" sz="1814" dirty="0">
              <a:solidFill>
                <a:schemeClr val="tx2">
                  <a:lumMod val="75000"/>
                </a:schemeClr>
              </a:solidFill>
              <a:effectLst>
                <a:outerShdw blurRad="38100" dist="38100" dir="2700000" algn="tl">
                  <a:srgbClr val="000000">
                    <a:alpha val="43137"/>
                  </a:srgbClr>
                </a:outerShdw>
              </a:effectLst>
            </a:endParaRPr>
          </a:p>
        </p:txBody>
      </p:sp>
      <p:sp>
        <p:nvSpPr>
          <p:cNvPr id="7" name="Téglalap 6">
            <a:extLst>
              <a:ext uri="{FF2B5EF4-FFF2-40B4-BE49-F238E27FC236}">
                <a16:creationId xmlns:a16="http://schemas.microsoft.com/office/drawing/2014/main" id="{F71F85A1-280E-4FEF-B2E9-9F958001471B}"/>
              </a:ext>
            </a:extLst>
          </p:cNvPr>
          <p:cNvSpPr/>
          <p:nvPr/>
        </p:nvSpPr>
        <p:spPr>
          <a:xfrm>
            <a:off x="4086808" y="1818111"/>
            <a:ext cx="485192" cy="279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a:extLst>
              <a:ext uri="{FF2B5EF4-FFF2-40B4-BE49-F238E27FC236}">
                <a16:creationId xmlns:a16="http://schemas.microsoft.com/office/drawing/2014/main" id="{294C0614-6D5C-4675-82E2-E8A05B19F25F}"/>
              </a:ext>
            </a:extLst>
          </p:cNvPr>
          <p:cNvSpPr txBox="1"/>
          <p:nvPr/>
        </p:nvSpPr>
        <p:spPr>
          <a:xfrm>
            <a:off x="4422710" y="3582955"/>
            <a:ext cx="959750" cy="369332"/>
          </a:xfrm>
          <a:prstGeom prst="rect">
            <a:avLst/>
          </a:prstGeom>
          <a:noFill/>
        </p:spPr>
        <p:txBody>
          <a:bodyPr wrap="none" rtlCol="0">
            <a:spAutoFit/>
          </a:bodyPr>
          <a:lstStyle/>
          <a:p>
            <a:r>
              <a:rPr lang="hu-HU" dirty="0" err="1"/>
              <a:t>Saját.vcf</a:t>
            </a:r>
            <a:endParaRPr lang="hu-HU" dirty="0"/>
          </a:p>
        </p:txBody>
      </p:sp>
      <p:sp>
        <p:nvSpPr>
          <p:cNvPr id="9" name="Téglalap 8">
            <a:extLst>
              <a:ext uri="{FF2B5EF4-FFF2-40B4-BE49-F238E27FC236}">
                <a16:creationId xmlns:a16="http://schemas.microsoft.com/office/drawing/2014/main" id="{96AFE150-7E4C-42D8-B7DE-B200AB3EE8B5}"/>
              </a:ext>
            </a:extLst>
          </p:cNvPr>
          <p:cNvSpPr/>
          <p:nvPr/>
        </p:nvSpPr>
        <p:spPr>
          <a:xfrm>
            <a:off x="4422710" y="4453383"/>
            <a:ext cx="959750" cy="369332"/>
          </a:xfrm>
          <a:prstGeom prst="rect">
            <a:avLst/>
          </a:prstGeom>
        </p:spPr>
        <p:txBody>
          <a:bodyPr wrap="none">
            <a:spAutoFit/>
          </a:bodyPr>
          <a:lstStyle/>
          <a:p>
            <a:r>
              <a:rPr lang="hu-HU" dirty="0" err="1"/>
              <a:t>Saját.vcf</a:t>
            </a:r>
            <a:endParaRPr lang="hu-HU" dirty="0"/>
          </a:p>
        </p:txBody>
      </p:sp>
    </p:spTree>
    <p:extLst>
      <p:ext uri="{BB962C8B-B14F-4D97-AF65-F5344CB8AC3E}">
        <p14:creationId xmlns:p14="http://schemas.microsoft.com/office/powerpoint/2010/main" val="15880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5">
            <a:extLst>
              <a:ext uri="{FF2B5EF4-FFF2-40B4-BE49-F238E27FC236}">
                <a16:creationId xmlns:a16="http://schemas.microsoft.com/office/drawing/2014/main" id="{47A8EF78-CB27-40F2-B4DA-E121E8CB0F05}"/>
              </a:ext>
            </a:extLst>
          </p:cNvPr>
          <p:cNvSpPr txBox="1">
            <a:spLocks/>
          </p:cNvSpPr>
          <p:nvPr/>
        </p:nvSpPr>
        <p:spPr>
          <a:xfrm>
            <a:off x="0" y="1"/>
            <a:ext cx="9144000" cy="67520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3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ím 1"/>
          <p:cNvSpPr>
            <a:spLocks noGrp="1"/>
          </p:cNvSpPr>
          <p:nvPr>
            <p:ph type="title"/>
          </p:nvPr>
        </p:nvSpPr>
        <p:spPr>
          <a:xfrm>
            <a:off x="0" y="-281842"/>
            <a:ext cx="9138168" cy="1252227"/>
          </a:xfrm>
        </p:spPr>
        <p:txBody>
          <a:bodyPr>
            <a:normAutofit/>
          </a:bodyPr>
          <a:lstStyle/>
          <a:p>
            <a:pPr algn="ctr"/>
            <a:r>
              <a:rPr lang="hu-HU" b="1" spc="-1" dirty="0">
                <a:solidFill>
                  <a:srgbClr val="FFFFFF"/>
                </a:solidFill>
                <a:effectLst>
                  <a:outerShdw blurRad="38100" dist="38100" dir="2700000" algn="tl">
                    <a:srgbClr val="000000">
                      <a:alpha val="43137"/>
                    </a:srgbClr>
                  </a:outerShdw>
                </a:effectLst>
                <a:uFill>
                  <a:solidFill>
                    <a:srgbClr val="FFFFFF"/>
                  </a:solidFill>
                </a:uFill>
                <a:latin typeface="Calibri" pitchFamily="34" charset="0"/>
                <a:ea typeface="+mn-ea"/>
                <a:cs typeface="+mn-cs"/>
              </a:rPr>
              <a:t>Segítség</a:t>
            </a:r>
          </a:p>
        </p:txBody>
      </p:sp>
      <p:sp>
        <p:nvSpPr>
          <p:cNvPr id="3" name="Dia számának helye 2"/>
          <p:cNvSpPr>
            <a:spLocks noGrp="1"/>
          </p:cNvSpPr>
          <p:nvPr>
            <p:ph type="sldNum" sz="quarter" idx="12"/>
          </p:nvPr>
        </p:nvSpPr>
        <p:spPr/>
        <p:txBody>
          <a:bodyPr/>
          <a:lstStyle/>
          <a:p>
            <a:fld id="{B48CF42F-E737-479F-9354-EBDC0BF117C6}" type="slidenum">
              <a:rPr lang="hu-HU" smtClean="0"/>
              <a:pPr/>
              <a:t>62</a:t>
            </a:fld>
            <a:endParaRPr lang="hu-HU"/>
          </a:p>
        </p:txBody>
      </p:sp>
      <p:sp>
        <p:nvSpPr>
          <p:cNvPr id="4" name="Szövegdoboz 3">
            <a:extLst>
              <a:ext uri="{FF2B5EF4-FFF2-40B4-BE49-F238E27FC236}">
                <a16:creationId xmlns:a16="http://schemas.microsoft.com/office/drawing/2014/main" id="{0E820046-FCB5-4BEF-8E18-F4F2BC62D71A}"/>
              </a:ext>
            </a:extLst>
          </p:cNvPr>
          <p:cNvSpPr txBox="1"/>
          <p:nvPr/>
        </p:nvSpPr>
        <p:spPr>
          <a:xfrm>
            <a:off x="314324" y="675205"/>
            <a:ext cx="8509519" cy="586160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hu-HU" sz="2000" dirty="0" err="1">
                <a:solidFill>
                  <a:prstClr val="black"/>
                </a:solidFill>
                <a:effectLst>
                  <a:outerShdw blurRad="38100" dist="38100" dir="2700000" algn="tl">
                    <a:srgbClr val="000000">
                      <a:alpha val="43137"/>
                    </a:srgbClr>
                  </a:outerShdw>
                </a:effectLst>
                <a:latin typeface="Calibri" panose="020F0502020204030204"/>
              </a:rPr>
              <a:t>Ensembl</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documentaciók</a:t>
            </a:r>
            <a:r>
              <a:rPr lang="hu-HU" sz="2000" dirty="0">
                <a:solidFill>
                  <a:prstClr val="black"/>
                </a:solidFill>
                <a:effectLst>
                  <a:outerShdw blurRad="38100" dist="38100" dir="2700000" algn="tl">
                    <a:srgbClr val="000000">
                      <a:alpha val="43137"/>
                    </a:srgbClr>
                  </a:outerShdw>
                </a:effectLst>
                <a:latin typeface="Calibri" panose="020F0502020204030204"/>
              </a:rPr>
              <a:t>, videó segédlet (</a:t>
            </a:r>
            <a:r>
              <a:rPr lang="hu-HU" sz="2000" dirty="0" err="1">
                <a:solidFill>
                  <a:prstClr val="black"/>
                </a:solidFill>
                <a:effectLst>
                  <a:outerShdw blurRad="38100" dist="38100" dir="2700000" algn="tl">
                    <a:srgbClr val="000000">
                      <a:alpha val="43137"/>
                    </a:srgbClr>
                  </a:outerShdw>
                </a:effectLst>
                <a:latin typeface="Calibri" panose="020F0502020204030204"/>
              </a:rPr>
              <a:t>tutorials</a:t>
            </a:r>
            <a:r>
              <a:rPr lang="hu-HU" sz="2000" dirty="0">
                <a:solidFill>
                  <a:prstClr val="black"/>
                </a:solidFill>
                <a:effectLst>
                  <a:outerShdw blurRad="38100" dist="38100" dir="2700000" algn="tl">
                    <a:srgbClr val="000000">
                      <a:alpha val="43137"/>
                    </a:srgbClr>
                  </a:outerShdw>
                </a:effectLst>
                <a:latin typeface="Calibri" panose="020F0502020204030204"/>
              </a:rPr>
              <a:t>) a YouTube-on, </a:t>
            </a:r>
            <a:r>
              <a:rPr lang="hu-HU" sz="2000" dirty="0" err="1">
                <a:solidFill>
                  <a:prstClr val="black"/>
                </a:solidFill>
                <a:effectLst>
                  <a:outerShdw blurRad="38100" dist="38100" dir="2700000" algn="tl">
                    <a:srgbClr val="000000">
                      <a:alpha val="43137"/>
                    </a:srgbClr>
                  </a:outerShdw>
                </a:effectLst>
                <a:latin typeface="Calibri" panose="020F0502020204030204"/>
              </a:rPr>
              <a:t>FAQs</a:t>
            </a:r>
            <a:r>
              <a:rPr lang="hu-HU" sz="2000" dirty="0">
                <a:solidFill>
                  <a:prstClr val="black"/>
                </a:solidFill>
                <a:effectLst>
                  <a:outerShdw blurRad="38100" dist="38100" dir="2700000" algn="tl">
                    <a:srgbClr val="000000">
                      <a:alpha val="43137"/>
                    </a:srgbClr>
                  </a:outerShdw>
                </a:effectLst>
                <a:latin typeface="Calibri" panose="020F0502020204030204"/>
              </a:rPr>
              <a:t>, gyakorlati példák, publikációk, online kurzusok </a:t>
            </a:r>
          </a:p>
          <a:p>
            <a:pPr marL="342900" indent="-342900" algn="just">
              <a:lnSpc>
                <a:spcPct val="150000"/>
              </a:lnSpc>
              <a:buFont typeface="Arial" panose="020B0604020202020204" pitchFamily="34" charset="0"/>
              <a:buChar char="•"/>
            </a:pPr>
            <a:r>
              <a:rPr lang="hu-HU" sz="2000" dirty="0" err="1">
                <a:solidFill>
                  <a:prstClr val="black"/>
                </a:solidFill>
                <a:effectLst>
                  <a:outerShdw blurRad="38100" dist="38100" dir="2700000" algn="tl">
                    <a:srgbClr val="000000">
                      <a:alpha val="43137"/>
                    </a:srgbClr>
                  </a:outerShdw>
                </a:effectLst>
                <a:latin typeface="Calibri" panose="020F0502020204030204"/>
              </a:rPr>
              <a:t>helpdesk-nek</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400" dirty="0" err="1">
                <a:solidFill>
                  <a:srgbClr val="0066FF"/>
                </a:solidFill>
                <a:effectLst>
                  <a:outerShdw blurRad="38100" dist="38100" dir="2700000" algn="tl">
                    <a:srgbClr val="000000">
                      <a:alpha val="43137"/>
                    </a:srgbClr>
                  </a:outerShdw>
                </a:effectLst>
              </a:rPr>
              <a:t>helpdesk@ensembl.org</a:t>
            </a:r>
            <a:endParaRPr lang="hu-HU" sz="2400" dirty="0">
              <a:solidFill>
                <a:srgbClr val="0066FF"/>
              </a:solidFill>
              <a:effectLst>
                <a:outerShdw blurRad="38100" dist="38100" dir="2700000" algn="tl">
                  <a:srgbClr val="000000">
                    <a:alpha val="43137"/>
                  </a:srgbClr>
                </a:outerShdw>
              </a:effectLst>
            </a:endParaRPr>
          </a:p>
          <a:p>
            <a:pPr marL="342900" indent="-342900" algn="just">
              <a:lnSpc>
                <a:spcPct val="150000"/>
              </a:lnSpc>
              <a:buFont typeface="Arial" panose="020B0604020202020204" pitchFamily="34" charset="0"/>
              <a:buChar char="•"/>
            </a:pPr>
            <a:r>
              <a:rPr lang="en-US" sz="2000" dirty="0" err="1">
                <a:solidFill>
                  <a:prstClr val="black"/>
                </a:solidFill>
                <a:effectLst>
                  <a:outerShdw blurRad="38100" dist="38100" dir="2700000" algn="tl">
                    <a:srgbClr val="000000">
                      <a:alpha val="43137"/>
                    </a:srgbClr>
                  </a:outerShdw>
                </a:effectLst>
                <a:latin typeface="Calibri" panose="020F0502020204030204"/>
              </a:rPr>
              <a:t>Flicek</a:t>
            </a:r>
            <a:r>
              <a:rPr lang="en-US" sz="2000" dirty="0">
                <a:solidFill>
                  <a:prstClr val="black"/>
                </a:solidFill>
                <a:effectLst>
                  <a:outerShdw blurRad="38100" dist="38100" dir="2700000" algn="tl">
                    <a:srgbClr val="000000">
                      <a:alpha val="43137"/>
                    </a:srgbClr>
                  </a:outerShdw>
                </a:effectLst>
                <a:latin typeface="Calibri" panose="020F0502020204030204"/>
              </a:rPr>
              <a:t>, P. et al </a:t>
            </a:r>
            <a:r>
              <a:rPr lang="en-US" sz="2000" dirty="0" err="1">
                <a:solidFill>
                  <a:prstClr val="black"/>
                </a:solidFill>
                <a:effectLst>
                  <a:outerShdw blurRad="38100" dist="38100" dir="2700000" algn="tl">
                    <a:srgbClr val="000000">
                      <a:alpha val="43137"/>
                    </a:srgbClr>
                  </a:outerShdw>
                </a:effectLst>
                <a:latin typeface="Calibri" panose="020F0502020204030204"/>
              </a:rPr>
              <a:t>Ensembl</a:t>
            </a:r>
            <a:r>
              <a:rPr lang="en-US" sz="2000" dirty="0">
                <a:solidFill>
                  <a:prstClr val="black"/>
                </a:solidFill>
                <a:effectLst>
                  <a:outerShdw blurRad="38100" dist="38100" dir="2700000" algn="tl">
                    <a:srgbClr val="000000">
                      <a:alpha val="43137"/>
                    </a:srgbClr>
                  </a:outerShdw>
                </a:effectLst>
                <a:latin typeface="Calibri" panose="020F0502020204030204"/>
              </a:rPr>
              <a:t> 2013 Nucleic Acids Res. Advanced Access (</a:t>
            </a:r>
            <a:r>
              <a:rPr lang="en-US" sz="2000" dirty="0" err="1">
                <a:solidFill>
                  <a:prstClr val="black"/>
                </a:solidFill>
                <a:effectLst>
                  <a:outerShdw blurRad="38100" dist="38100" dir="2700000" algn="tl">
                    <a:srgbClr val="000000">
                      <a:alpha val="43137"/>
                    </a:srgbClr>
                  </a:outerShdw>
                </a:effectLst>
                <a:latin typeface="Calibri" panose="020F0502020204030204"/>
              </a:rPr>
              <a:t>DatabaseIssue</a:t>
            </a:r>
            <a:r>
              <a:rPr lang="en-US" sz="2000" dirty="0">
                <a:solidFill>
                  <a:prstClr val="black"/>
                </a:solidFill>
                <a:effectLst>
                  <a:outerShdw blurRad="38100" dist="38100" dir="2700000" algn="tl">
                    <a:srgbClr val="000000">
                      <a:alpha val="43137"/>
                    </a:srgbClr>
                  </a:outerShdw>
                </a:effectLst>
                <a:latin typeface="Calibri" panose="020F0502020204030204"/>
              </a:rPr>
              <a:t>) </a:t>
            </a:r>
            <a:r>
              <a:rPr lang="en-US" sz="2400" dirty="0">
                <a:solidFill>
                  <a:srgbClr val="0066FF"/>
                </a:solidFill>
                <a:effectLst>
                  <a:outerShdw blurRad="38100" dist="38100" dir="2700000" algn="tl">
                    <a:srgbClr val="000000">
                      <a:alpha val="43137"/>
                    </a:srgbClr>
                  </a:outerShdw>
                </a:effectLst>
              </a:rPr>
              <a:t>http://www.ncbi.nlm.nih.gov/</a:t>
            </a:r>
            <a:r>
              <a:rPr lang="en-US" sz="2400" dirty="0" err="1">
                <a:solidFill>
                  <a:srgbClr val="0066FF"/>
                </a:solidFill>
                <a:effectLst>
                  <a:outerShdw blurRad="38100" dist="38100" dir="2700000" algn="tl">
                    <a:srgbClr val="000000">
                      <a:alpha val="43137"/>
                    </a:srgbClr>
                  </a:outerShdw>
                </a:effectLst>
              </a:rPr>
              <a:t>pubmed</a:t>
            </a:r>
            <a:r>
              <a:rPr lang="en-US" sz="2400" dirty="0">
                <a:solidFill>
                  <a:srgbClr val="0066FF"/>
                </a:solidFill>
                <a:effectLst>
                  <a:outerShdw blurRad="38100" dist="38100" dir="2700000" algn="tl">
                    <a:srgbClr val="000000">
                      <a:alpha val="43137"/>
                    </a:srgbClr>
                  </a:outerShdw>
                </a:effectLst>
              </a:rPr>
              <a:t>/23203987 </a:t>
            </a:r>
          </a:p>
          <a:p>
            <a:pPr marL="342900" indent="-342900">
              <a:lnSpc>
                <a:spcPct val="150000"/>
              </a:lnSpc>
              <a:buFont typeface="Arial" panose="020B0604020202020204" pitchFamily="34" charset="0"/>
              <a:buChar char="•"/>
            </a:pPr>
            <a:r>
              <a:rPr lang="en-US" sz="2000" dirty="0" err="1">
                <a:solidFill>
                  <a:prstClr val="black"/>
                </a:solidFill>
                <a:effectLst>
                  <a:outerShdw blurRad="38100" dist="38100" dir="2700000" algn="tl">
                    <a:srgbClr val="000000">
                      <a:alpha val="43137"/>
                    </a:srgbClr>
                  </a:outerShdw>
                </a:effectLst>
                <a:latin typeface="Calibri" panose="020F0502020204030204"/>
              </a:rPr>
              <a:t>Ensembl</a:t>
            </a:r>
            <a:r>
              <a:rPr lang="en-US" sz="2000" dirty="0">
                <a:solidFill>
                  <a:prstClr val="black"/>
                </a:solidFill>
                <a:effectLst>
                  <a:outerShdw blurRad="38100" dist="38100" dir="2700000" algn="tl">
                    <a:srgbClr val="000000">
                      <a:alpha val="43137"/>
                    </a:srgbClr>
                  </a:outerShdw>
                </a:effectLst>
                <a:latin typeface="Calibri" panose="020F0502020204030204"/>
              </a:rPr>
              <a:t> Methods Series </a:t>
            </a:r>
            <a:r>
              <a:rPr lang="en-US" sz="2400" dirty="0">
                <a:solidFill>
                  <a:srgbClr val="0066FF"/>
                </a:solidFill>
                <a:effectLst>
                  <a:outerShdw blurRad="38100" dist="38100" dir="2700000" algn="tl">
                    <a:srgbClr val="000000">
                      <a:alpha val="43137"/>
                    </a:srgbClr>
                  </a:outerShdw>
                </a:effectLst>
              </a:rPr>
              <a:t>http://</a:t>
            </a:r>
            <a:r>
              <a:rPr lang="en-US" sz="2400" dirty="0" err="1">
                <a:solidFill>
                  <a:srgbClr val="0066FF"/>
                </a:solidFill>
                <a:effectLst>
                  <a:outerShdw blurRad="38100" dist="38100" dir="2700000" algn="tl">
                    <a:srgbClr val="000000">
                      <a:alpha val="43137"/>
                    </a:srgbClr>
                  </a:outerShdw>
                </a:effectLst>
              </a:rPr>
              <a:t>www.biomedcentral.com</a:t>
            </a:r>
            <a:r>
              <a:rPr lang="en-US" sz="2400" dirty="0">
                <a:solidFill>
                  <a:srgbClr val="0066FF"/>
                </a:solidFill>
                <a:effectLst>
                  <a:outerShdw blurRad="38100" dist="38100" dir="2700000" algn="tl">
                    <a:srgbClr val="000000">
                      <a:alpha val="43137"/>
                    </a:srgbClr>
                  </a:outerShdw>
                </a:effectLst>
              </a:rPr>
              <a:t>/series/</a:t>
            </a:r>
            <a:r>
              <a:rPr lang="en-US" sz="2400" dirty="0" err="1">
                <a:solidFill>
                  <a:srgbClr val="0066FF"/>
                </a:solidFill>
                <a:effectLst>
                  <a:outerShdw blurRad="38100" dist="38100" dir="2700000" algn="tl">
                    <a:srgbClr val="000000">
                      <a:alpha val="43137"/>
                    </a:srgbClr>
                  </a:outerShdw>
                </a:effectLst>
              </a:rPr>
              <a:t>ENSEMBL2010</a:t>
            </a:r>
            <a:r>
              <a:rPr lang="en-US" sz="2400" dirty="0">
                <a:solidFill>
                  <a:srgbClr val="0066FF"/>
                </a:solidFill>
                <a:effectLst>
                  <a:outerShdw blurRad="38100" dist="38100" dir="2700000" algn="tl">
                    <a:srgbClr val="000000">
                      <a:alpha val="43137"/>
                    </a:srgbClr>
                  </a:outerShdw>
                </a:effectLst>
              </a:rPr>
              <a:t> </a:t>
            </a:r>
          </a:p>
          <a:p>
            <a:pPr marL="342900" indent="-342900" algn="just">
              <a:lnSpc>
                <a:spcPct val="150000"/>
              </a:lnSpc>
              <a:buFont typeface="Arial" panose="020B0604020202020204" pitchFamily="34" charset="0"/>
              <a:buChar char="•"/>
            </a:pPr>
            <a:r>
              <a:rPr lang="hu-HU" sz="2000" dirty="0" err="1">
                <a:solidFill>
                  <a:prstClr val="black"/>
                </a:solidFill>
                <a:effectLst>
                  <a:outerShdw blurRad="38100" dist="38100" dir="2700000" algn="tl">
                    <a:srgbClr val="000000">
                      <a:alpha val="43137"/>
                    </a:srgbClr>
                  </a:outerShdw>
                </a:effectLst>
                <a:latin typeface="Calibri" panose="020F0502020204030204"/>
              </a:rPr>
              <a:t>Xosé</a:t>
            </a:r>
            <a:r>
              <a:rPr lang="hu-HU" sz="2000" dirty="0">
                <a:solidFill>
                  <a:prstClr val="black"/>
                </a:solidFill>
                <a:effectLst>
                  <a:outerShdw blurRad="38100" dist="38100" dir="2700000" algn="tl">
                    <a:srgbClr val="000000">
                      <a:alpha val="43137"/>
                    </a:srgbClr>
                  </a:outerShdw>
                </a:effectLst>
                <a:latin typeface="Calibri" panose="020F0502020204030204"/>
              </a:rPr>
              <a:t> M. </a:t>
            </a:r>
            <a:r>
              <a:rPr lang="hu-HU" sz="2000" dirty="0" err="1">
                <a:solidFill>
                  <a:prstClr val="black"/>
                </a:solidFill>
                <a:effectLst>
                  <a:outerShdw blurRad="38100" dist="38100" dir="2700000" algn="tl">
                    <a:srgbClr val="000000">
                      <a:alpha val="43137"/>
                    </a:srgbClr>
                  </a:outerShdw>
                </a:effectLst>
                <a:latin typeface="Calibri" panose="020F0502020204030204"/>
              </a:rPr>
              <a:t>Fernández-Suárez</a:t>
            </a:r>
            <a:r>
              <a:rPr lang="hu-HU" sz="2000" dirty="0">
                <a:solidFill>
                  <a:prstClr val="black"/>
                </a:solidFill>
                <a:effectLst>
                  <a:outerShdw blurRad="38100" dist="38100" dir="2700000" algn="tl">
                    <a:srgbClr val="000000">
                      <a:alpha val="43137"/>
                    </a:srgbClr>
                  </a:outerShdw>
                </a:effectLst>
                <a:latin typeface="Calibri" panose="020F0502020204030204"/>
              </a:rPr>
              <a:t> and Michael K. Schuster </a:t>
            </a:r>
            <a:r>
              <a:rPr lang="hu-HU" sz="2000" dirty="0" err="1">
                <a:solidFill>
                  <a:prstClr val="black"/>
                </a:solidFill>
                <a:effectLst>
                  <a:outerShdw blurRad="38100" dist="38100" dir="2700000" algn="tl">
                    <a:srgbClr val="000000">
                      <a:alpha val="43137"/>
                    </a:srgbClr>
                  </a:outerShdw>
                </a:effectLst>
                <a:latin typeface="Calibri" panose="020F0502020204030204"/>
              </a:rPr>
              <a:t>Using</a:t>
            </a:r>
            <a:r>
              <a:rPr lang="hu-HU" sz="2000" dirty="0">
                <a:solidFill>
                  <a:prstClr val="black"/>
                </a:solidFill>
                <a:effectLst>
                  <a:outerShdw blurRad="38100" dist="38100" dir="2700000" algn="tl">
                    <a:srgbClr val="000000">
                      <a:alpha val="43137"/>
                    </a:srgbClr>
                  </a:outerShdw>
                </a:effectLst>
                <a:latin typeface="Calibri" panose="020F0502020204030204"/>
              </a:rPr>
              <a:t> the </a:t>
            </a:r>
            <a:r>
              <a:rPr lang="hu-HU" sz="2000" dirty="0" err="1">
                <a:solidFill>
                  <a:prstClr val="black"/>
                </a:solidFill>
                <a:effectLst>
                  <a:outerShdw blurRad="38100" dist="38100" dir="2700000" algn="tl">
                    <a:srgbClr val="000000">
                      <a:alpha val="43137"/>
                    </a:srgbClr>
                  </a:outerShdw>
                </a:effectLst>
                <a:latin typeface="Calibri" panose="020F0502020204030204"/>
              </a:rPr>
              <a:t>Ensembl</a:t>
            </a:r>
            <a:r>
              <a:rPr lang="hu-HU" sz="2000" dirty="0">
                <a:solidFill>
                  <a:prstClr val="black"/>
                </a:solidFill>
                <a:effectLst>
                  <a:outerShdw blurRad="38100" dist="38100" dir="2700000" algn="tl">
                    <a:srgbClr val="000000">
                      <a:alpha val="43137"/>
                    </a:srgbClr>
                  </a:outerShdw>
                </a:effectLst>
                <a:latin typeface="Calibri" panose="020F0502020204030204"/>
              </a:rPr>
              <a:t> Genome Server </a:t>
            </a:r>
            <a:r>
              <a:rPr lang="hu-HU" sz="2000" dirty="0" err="1">
                <a:solidFill>
                  <a:prstClr val="black"/>
                </a:solidFill>
                <a:effectLst>
                  <a:outerShdw blurRad="38100" dist="38100" dir="2700000" algn="tl">
                    <a:srgbClr val="000000">
                      <a:alpha val="43137"/>
                    </a:srgbClr>
                  </a:outerShdw>
                </a:effectLst>
                <a:latin typeface="Calibri" panose="020F0502020204030204"/>
              </a:rPr>
              <a:t>to</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Browse</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Genomic</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Sequence</a:t>
            </a:r>
            <a:r>
              <a:rPr lang="hu-HU" sz="2000" dirty="0">
                <a:solidFill>
                  <a:prstClr val="black"/>
                </a:solidFill>
                <a:effectLst>
                  <a:outerShdw blurRad="38100" dist="38100" dir="2700000" algn="tl">
                    <a:srgbClr val="000000">
                      <a:alpha val="43137"/>
                    </a:srgbClr>
                  </a:outerShdw>
                </a:effectLst>
                <a:latin typeface="Calibri" panose="020F0502020204030204"/>
              </a:rPr>
              <a:t> Data. UNIT 1.15 in </a:t>
            </a:r>
            <a:r>
              <a:rPr lang="hu-HU" sz="2000" dirty="0" err="1">
                <a:solidFill>
                  <a:prstClr val="black"/>
                </a:solidFill>
                <a:effectLst>
                  <a:outerShdw blurRad="38100" dist="38100" dir="2700000" algn="tl">
                    <a:srgbClr val="000000">
                      <a:alpha val="43137"/>
                    </a:srgbClr>
                  </a:outerShdw>
                </a:effectLst>
                <a:latin typeface="Calibri" panose="020F0502020204030204"/>
              </a:rPr>
              <a:t>Current</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Protocols</a:t>
            </a:r>
            <a:r>
              <a:rPr lang="hu-HU" sz="2000" dirty="0">
                <a:solidFill>
                  <a:prstClr val="black"/>
                </a:solidFill>
                <a:effectLst>
                  <a:outerShdw blurRad="38100" dist="38100" dir="2700000" algn="tl">
                    <a:srgbClr val="000000">
                      <a:alpha val="43137"/>
                    </a:srgbClr>
                  </a:outerShdw>
                </a:effectLst>
                <a:latin typeface="Calibri" panose="020F0502020204030204"/>
              </a:rPr>
              <a:t> in </a:t>
            </a:r>
            <a:r>
              <a:rPr lang="hu-HU" sz="2000" dirty="0" err="1">
                <a:solidFill>
                  <a:prstClr val="black"/>
                </a:solidFill>
                <a:effectLst>
                  <a:outerShdw blurRad="38100" dist="38100" dir="2700000" algn="tl">
                    <a:srgbClr val="000000">
                      <a:alpha val="43137"/>
                    </a:srgbClr>
                  </a:outerShdw>
                </a:effectLst>
                <a:latin typeface="Calibri" panose="020F0502020204030204"/>
              </a:rPr>
              <a:t>Bioinformatics</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Jun</a:t>
            </a:r>
            <a:r>
              <a:rPr lang="hu-HU" sz="2000" dirty="0">
                <a:solidFill>
                  <a:prstClr val="black"/>
                </a:solidFill>
                <a:effectLst>
                  <a:outerShdw blurRad="38100" dist="38100" dir="2700000" algn="tl">
                    <a:srgbClr val="000000">
                      <a:alpha val="43137"/>
                    </a:srgbClr>
                  </a:outerShdw>
                </a:effectLst>
                <a:latin typeface="Calibri" panose="020F0502020204030204"/>
              </a:rPr>
              <a:t> 2010. </a:t>
            </a:r>
          </a:p>
          <a:p>
            <a:pPr marL="342900" indent="-342900" algn="just">
              <a:lnSpc>
                <a:spcPct val="150000"/>
              </a:lnSpc>
              <a:buFont typeface="Arial" panose="020B0604020202020204" pitchFamily="34" charset="0"/>
              <a:buChar char="•"/>
            </a:pPr>
            <a:r>
              <a:rPr lang="hu-HU" sz="2000" dirty="0" err="1">
                <a:solidFill>
                  <a:prstClr val="black"/>
                </a:solidFill>
                <a:effectLst>
                  <a:outerShdw blurRad="38100" dist="38100" dir="2700000" algn="tl">
                    <a:srgbClr val="000000">
                      <a:alpha val="43137"/>
                    </a:srgbClr>
                  </a:outerShdw>
                </a:effectLst>
                <a:latin typeface="Calibri" panose="020F0502020204030204"/>
              </a:rPr>
              <a:t>Giulietta</a:t>
            </a:r>
            <a:r>
              <a:rPr lang="hu-HU" sz="2000" dirty="0">
                <a:solidFill>
                  <a:prstClr val="black"/>
                </a:solidFill>
                <a:effectLst>
                  <a:outerShdw blurRad="38100" dist="38100" dir="2700000" algn="tl">
                    <a:srgbClr val="000000">
                      <a:alpha val="43137"/>
                    </a:srgbClr>
                  </a:outerShdw>
                </a:effectLst>
                <a:latin typeface="Calibri" panose="020F0502020204030204"/>
              </a:rPr>
              <a:t> M </a:t>
            </a:r>
            <a:r>
              <a:rPr lang="hu-HU" sz="2000" dirty="0" err="1">
                <a:solidFill>
                  <a:prstClr val="black"/>
                </a:solidFill>
                <a:effectLst>
                  <a:outerShdw blurRad="38100" dist="38100" dir="2700000" algn="tl">
                    <a:srgbClr val="000000">
                      <a:alpha val="43137"/>
                    </a:srgbClr>
                  </a:outerShdw>
                </a:effectLst>
                <a:latin typeface="Calibri" panose="020F0502020204030204"/>
              </a:rPr>
              <a:t>Spudich</a:t>
            </a:r>
            <a:r>
              <a:rPr lang="hu-HU" sz="2000" dirty="0">
                <a:solidFill>
                  <a:prstClr val="black"/>
                </a:solidFill>
                <a:effectLst>
                  <a:outerShdw blurRad="38100" dist="38100" dir="2700000" algn="tl">
                    <a:srgbClr val="000000">
                      <a:alpha val="43137"/>
                    </a:srgbClr>
                  </a:outerShdw>
                </a:effectLst>
                <a:latin typeface="Calibri" panose="020F0502020204030204"/>
              </a:rPr>
              <a:t> and </a:t>
            </a:r>
            <a:r>
              <a:rPr lang="hu-HU" sz="2000" dirty="0" err="1">
                <a:solidFill>
                  <a:prstClr val="black"/>
                </a:solidFill>
                <a:effectLst>
                  <a:outerShdw blurRad="38100" dist="38100" dir="2700000" algn="tl">
                    <a:srgbClr val="000000">
                      <a:alpha val="43137"/>
                    </a:srgbClr>
                  </a:outerShdw>
                </a:effectLst>
                <a:latin typeface="Calibri" panose="020F0502020204030204"/>
              </a:rPr>
              <a:t>Xosé</a:t>
            </a:r>
            <a:r>
              <a:rPr lang="hu-HU" sz="2000" dirty="0">
                <a:solidFill>
                  <a:prstClr val="black"/>
                </a:solidFill>
                <a:effectLst>
                  <a:outerShdw blurRad="38100" dist="38100" dir="2700000" algn="tl">
                    <a:srgbClr val="000000">
                      <a:alpha val="43137"/>
                    </a:srgbClr>
                  </a:outerShdw>
                </a:effectLst>
                <a:latin typeface="Calibri" panose="020F0502020204030204"/>
              </a:rPr>
              <a:t> M </a:t>
            </a:r>
            <a:r>
              <a:rPr lang="hu-HU" sz="2000" dirty="0" err="1">
                <a:solidFill>
                  <a:prstClr val="black"/>
                </a:solidFill>
                <a:effectLst>
                  <a:outerShdw blurRad="38100" dist="38100" dir="2700000" algn="tl">
                    <a:srgbClr val="000000">
                      <a:alpha val="43137"/>
                    </a:srgbClr>
                  </a:outerShdw>
                </a:effectLst>
                <a:latin typeface="Calibri" panose="020F0502020204030204"/>
              </a:rPr>
              <a:t>Fernández-Suárez</a:t>
            </a:r>
            <a:r>
              <a:rPr lang="hu-HU" sz="2000" dirty="0">
                <a:solidFill>
                  <a:prstClr val="black"/>
                </a:solidFill>
                <a:effectLst>
                  <a:outerShdw blurRad="38100" dist="38100" dir="2700000" algn="tl">
                    <a:srgbClr val="000000">
                      <a:alpha val="43137"/>
                    </a:srgbClr>
                  </a:outerShdw>
                </a:effectLst>
                <a:latin typeface="Calibri" panose="020F0502020204030204"/>
              </a:rPr>
              <a:t> Touring </a:t>
            </a:r>
            <a:r>
              <a:rPr lang="hu-HU" sz="2000" dirty="0" err="1">
                <a:solidFill>
                  <a:prstClr val="black"/>
                </a:solidFill>
                <a:effectLst>
                  <a:outerShdw blurRad="38100" dist="38100" dir="2700000" algn="tl">
                    <a:srgbClr val="000000">
                      <a:alpha val="43137"/>
                    </a:srgbClr>
                  </a:outerShdw>
                </a:effectLst>
                <a:latin typeface="Calibri" panose="020F0502020204030204"/>
              </a:rPr>
              <a:t>Ensembl</a:t>
            </a:r>
            <a:r>
              <a:rPr lang="hu-HU" sz="2000" dirty="0">
                <a:solidFill>
                  <a:prstClr val="black"/>
                </a:solidFill>
                <a:effectLst>
                  <a:outerShdw blurRad="38100" dist="38100" dir="2700000" algn="tl">
                    <a:srgbClr val="000000">
                      <a:alpha val="43137"/>
                    </a:srgbClr>
                  </a:outerShdw>
                </a:effectLst>
                <a:latin typeface="Calibri" panose="020F0502020204030204"/>
              </a:rPr>
              <a:t>: A </a:t>
            </a:r>
            <a:r>
              <a:rPr lang="hu-HU" sz="2000" dirty="0" err="1">
                <a:solidFill>
                  <a:prstClr val="black"/>
                </a:solidFill>
                <a:effectLst>
                  <a:outerShdw blurRad="38100" dist="38100" dir="2700000" algn="tl">
                    <a:srgbClr val="000000">
                      <a:alpha val="43137"/>
                    </a:srgbClr>
                  </a:outerShdw>
                </a:effectLst>
                <a:latin typeface="Calibri" panose="020F0502020204030204"/>
              </a:rPr>
              <a:t>practical</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guide</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to</a:t>
            </a:r>
            <a:r>
              <a:rPr lang="hu-HU" sz="2000" dirty="0">
                <a:solidFill>
                  <a:prstClr val="black"/>
                </a:solidFill>
                <a:effectLst>
                  <a:outerShdw blurRad="38100" dist="38100" dir="2700000" algn="tl">
                    <a:srgbClr val="000000">
                      <a:alpha val="43137"/>
                    </a:srgbClr>
                  </a:outerShdw>
                </a:effectLst>
                <a:latin typeface="Calibri" panose="020F0502020204030204"/>
              </a:rPr>
              <a:t> genome </a:t>
            </a:r>
            <a:r>
              <a:rPr lang="hu-HU" sz="2000" dirty="0" err="1">
                <a:solidFill>
                  <a:prstClr val="black"/>
                </a:solidFill>
                <a:effectLst>
                  <a:outerShdw blurRad="38100" dist="38100" dir="2700000" algn="tl">
                    <a:srgbClr val="000000">
                      <a:alpha val="43137"/>
                    </a:srgbClr>
                  </a:outerShdw>
                </a:effectLst>
                <a:latin typeface="Calibri" panose="020F0502020204030204"/>
              </a:rPr>
              <a:t>browsing</a:t>
            </a:r>
            <a:r>
              <a:rPr lang="hu-HU" sz="2000" dirty="0">
                <a:solidFill>
                  <a:prstClr val="black"/>
                </a:solidFill>
                <a:effectLst>
                  <a:outerShdw blurRad="38100" dist="38100" dir="2700000" algn="tl">
                    <a:srgbClr val="000000">
                      <a:alpha val="43137"/>
                    </a:srgbClr>
                  </a:outerShdw>
                </a:effectLst>
                <a:latin typeface="Calibri" panose="020F0502020204030204"/>
              </a:rPr>
              <a:t> </a:t>
            </a:r>
            <a:r>
              <a:rPr lang="hu-HU" sz="2000" dirty="0" err="1">
                <a:solidFill>
                  <a:prstClr val="black"/>
                </a:solidFill>
                <a:effectLst>
                  <a:outerShdw blurRad="38100" dist="38100" dir="2700000" algn="tl">
                    <a:srgbClr val="000000">
                      <a:alpha val="43137"/>
                    </a:srgbClr>
                  </a:outerShdw>
                </a:effectLst>
                <a:latin typeface="Calibri" panose="020F0502020204030204"/>
              </a:rPr>
              <a:t>BMC</a:t>
            </a:r>
            <a:r>
              <a:rPr lang="hu-HU" sz="2000" dirty="0">
                <a:solidFill>
                  <a:prstClr val="black"/>
                </a:solidFill>
                <a:effectLst>
                  <a:outerShdw blurRad="38100" dist="38100" dir="2700000" algn="tl">
                    <a:srgbClr val="000000">
                      <a:alpha val="43137"/>
                    </a:srgbClr>
                  </a:outerShdw>
                </a:effectLst>
                <a:latin typeface="Calibri" panose="020F0502020204030204"/>
              </a:rPr>
              <a:t> Genomics 2010.</a:t>
            </a:r>
          </a:p>
        </p:txBody>
      </p:sp>
    </p:spTree>
    <p:extLst>
      <p:ext uri="{BB962C8B-B14F-4D97-AF65-F5344CB8AC3E}">
        <p14:creationId xmlns:p14="http://schemas.microsoft.com/office/powerpoint/2010/main" val="312384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369277" y="605896"/>
            <a:ext cx="2313633" cy="5646208"/>
          </a:xfrm>
        </p:spPr>
        <p:txBody>
          <a:bodyPr anchor="ctr">
            <a:normAutofit/>
          </a:bodyPr>
          <a:lstStyle/>
          <a:p>
            <a:r>
              <a:rPr lang="hu-HU" sz="3100" dirty="0">
                <a:solidFill>
                  <a:srgbClr val="FFFFFF"/>
                </a:solidFill>
              </a:rPr>
              <a:t>Kurzus információk</a:t>
            </a:r>
          </a:p>
        </p:txBody>
      </p:sp>
      <p:sp>
        <p:nvSpPr>
          <p:cNvPr id="13" name="Cím 15">
            <a:extLst>
              <a:ext uri="{FF2B5EF4-FFF2-40B4-BE49-F238E27FC236}">
                <a16:creationId xmlns:a16="http://schemas.microsoft.com/office/drawing/2014/main" id="{DA4EEE47-C6B7-4DA1-8BB3-DC11AFBEDF20}"/>
              </a:ext>
            </a:extLst>
          </p:cNvPr>
          <p:cNvSpPr txBox="1">
            <a:spLocks/>
          </p:cNvSpPr>
          <p:nvPr/>
        </p:nvSpPr>
        <p:spPr>
          <a:xfrm>
            <a:off x="0" y="0"/>
            <a:ext cx="9144000" cy="83099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621495" y="3689208"/>
            <a:ext cx="815322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Szövegdoboz 3">
            <a:extLst>
              <a:ext uri="{FF2B5EF4-FFF2-40B4-BE49-F238E27FC236}">
                <a16:creationId xmlns:a16="http://schemas.microsoft.com/office/drawing/2014/main" id="{0DB6ABFD-CCBD-4FBD-9FFB-0647F4258C32}"/>
              </a:ext>
            </a:extLst>
          </p:cNvPr>
          <p:cNvSpPr txBox="1"/>
          <p:nvPr/>
        </p:nvSpPr>
        <p:spPr>
          <a:xfrm>
            <a:off x="369276" y="486183"/>
            <a:ext cx="8455424" cy="6775381"/>
          </a:xfrm>
          <a:prstGeom prst="rect">
            <a:avLst/>
          </a:prstGeom>
          <a:noFill/>
        </p:spPr>
        <p:txBody>
          <a:bodyPr wrap="square" rtlCol="0">
            <a:spAutoFit/>
          </a:bodyPr>
          <a:lstStyle/>
          <a:p>
            <a:endParaRPr lang="hu-HU" dirty="0"/>
          </a:p>
          <a:p>
            <a:r>
              <a:rPr lang="hu-HU" sz="2400" dirty="0">
                <a:solidFill>
                  <a:srgbClr val="0066FF"/>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http://www.ensembl.org/index.html</a:t>
            </a:r>
            <a:endParaRPr lang="hu-HU" sz="2400" dirty="0"/>
          </a:p>
          <a:p>
            <a:pPr>
              <a:lnSpc>
                <a:spcPct val="150000"/>
              </a:lnSpc>
            </a:pPr>
            <a:r>
              <a:rPr lang="hu-HU" sz="2400" dirty="0">
                <a:solidFill>
                  <a:prstClr val="black"/>
                </a:solidFill>
                <a:effectLst>
                  <a:outerShdw blurRad="38100" dist="38100" dir="2700000" algn="tl">
                    <a:srgbClr val="000000">
                      <a:alpha val="43137"/>
                    </a:srgbClr>
                  </a:outerShdw>
                </a:effectLst>
                <a:latin typeface="Calibri" panose="020F0502020204030204"/>
              </a:rPr>
              <a:t>1999-indult EBI (European </a:t>
            </a:r>
            <a:r>
              <a:rPr lang="hu-HU" sz="2400" dirty="0" err="1">
                <a:solidFill>
                  <a:prstClr val="black"/>
                </a:solidFill>
                <a:effectLst>
                  <a:outerShdw blurRad="38100" dist="38100" dir="2700000" algn="tl">
                    <a:srgbClr val="000000">
                      <a:alpha val="43137"/>
                    </a:srgbClr>
                  </a:outerShdw>
                </a:effectLst>
                <a:latin typeface="Calibri" panose="020F0502020204030204"/>
              </a:rPr>
              <a:t>Bioinformatics</a:t>
            </a:r>
            <a:r>
              <a:rPr lang="hu-HU" sz="2400" dirty="0">
                <a:solidFill>
                  <a:prstClr val="black"/>
                </a:solidFill>
                <a:effectLst>
                  <a:outerShdw blurRad="38100" dist="38100" dir="2700000" algn="tl">
                    <a:srgbClr val="000000">
                      <a:alpha val="43137"/>
                    </a:srgbClr>
                  </a:outerShdw>
                </a:effectLst>
                <a:latin typeface="Calibri" panose="020F0502020204030204"/>
              </a:rPr>
              <a:t> Institute) &amp; </a:t>
            </a:r>
            <a:r>
              <a:rPr lang="hu-HU" sz="2400" dirty="0" err="1">
                <a:solidFill>
                  <a:prstClr val="black"/>
                </a:solidFill>
                <a:effectLst>
                  <a:outerShdw blurRad="38100" dist="38100" dir="2700000" algn="tl">
                    <a:srgbClr val="000000">
                      <a:alpha val="43137"/>
                    </a:srgbClr>
                  </a:outerShdw>
                </a:effectLst>
                <a:latin typeface="Calibri" panose="020F0502020204030204"/>
              </a:rPr>
              <a:t>Wellcome</a:t>
            </a:r>
            <a:r>
              <a:rPr lang="hu-HU" sz="2400" dirty="0">
                <a:solidFill>
                  <a:prstClr val="black"/>
                </a:solidFill>
                <a:effectLst>
                  <a:outerShdw blurRad="38100" dist="38100" dir="2700000" algn="tl">
                    <a:srgbClr val="000000">
                      <a:alpha val="43137"/>
                    </a:srgbClr>
                  </a:outerShdw>
                </a:effectLst>
                <a:latin typeface="Calibri" panose="020F0502020204030204"/>
              </a:rPr>
              <a:t> </a:t>
            </a:r>
            <a:r>
              <a:rPr lang="hu-HU" sz="2400" dirty="0" err="1">
                <a:solidFill>
                  <a:prstClr val="black"/>
                </a:solidFill>
                <a:effectLst>
                  <a:outerShdw blurRad="38100" dist="38100" dir="2700000" algn="tl">
                    <a:srgbClr val="000000">
                      <a:alpha val="43137"/>
                    </a:srgbClr>
                  </a:outerShdw>
                </a:effectLst>
                <a:latin typeface="Calibri" panose="020F0502020204030204"/>
              </a:rPr>
              <a:t>Trust</a:t>
            </a:r>
            <a:r>
              <a:rPr lang="hu-HU" sz="2400" dirty="0">
                <a:solidFill>
                  <a:prstClr val="black"/>
                </a:solidFill>
                <a:effectLst>
                  <a:outerShdw blurRad="38100" dist="38100" dir="2700000" algn="tl">
                    <a:srgbClr val="000000">
                      <a:alpha val="43137"/>
                    </a:srgbClr>
                  </a:outerShdw>
                </a:effectLst>
                <a:latin typeface="Calibri" panose="020F0502020204030204"/>
              </a:rPr>
              <a:t> Sanger Institute</a:t>
            </a:r>
          </a:p>
          <a:p>
            <a:pPr indent="-342900">
              <a:lnSpc>
                <a:spcPct val="150000"/>
              </a:lnSpc>
              <a:buFont typeface="Arial" panose="020B0604020202020204" pitchFamily="34" charset="0"/>
              <a:buChar char="•"/>
            </a:pPr>
            <a:r>
              <a:rPr lang="hu-HU" sz="2400" dirty="0">
                <a:solidFill>
                  <a:prstClr val="black"/>
                </a:solidFill>
                <a:effectLst>
                  <a:outerShdw blurRad="38100" dist="38100" dir="2700000" algn="tl">
                    <a:srgbClr val="000000">
                      <a:alpha val="43137"/>
                    </a:srgbClr>
                  </a:outerShdw>
                </a:effectLst>
                <a:latin typeface="Calibri" panose="020F0502020204030204"/>
              </a:rPr>
              <a:t>Első humán </a:t>
            </a:r>
            <a:r>
              <a:rPr lang="hu-HU" sz="2400" dirty="0" err="1">
                <a:solidFill>
                  <a:prstClr val="black"/>
                </a:solidFill>
                <a:effectLst>
                  <a:outerShdw blurRad="38100" dist="38100" dir="2700000" algn="tl">
                    <a:srgbClr val="000000">
                      <a:alpha val="43137"/>
                    </a:srgbClr>
                  </a:outerShdw>
                </a:effectLst>
                <a:latin typeface="Calibri" panose="020F0502020204030204"/>
              </a:rPr>
              <a:t>draft</a:t>
            </a:r>
            <a:r>
              <a:rPr lang="hu-HU" sz="2400" dirty="0">
                <a:solidFill>
                  <a:prstClr val="black"/>
                </a:solidFill>
                <a:effectLst>
                  <a:outerShdw blurRad="38100" dist="38100" dir="2700000" algn="tl">
                    <a:srgbClr val="000000">
                      <a:alpha val="43137"/>
                    </a:srgbClr>
                  </a:outerShdw>
                </a:effectLst>
                <a:latin typeface="Calibri" panose="020F0502020204030204"/>
              </a:rPr>
              <a:t> genom bemutatása</a:t>
            </a:r>
          </a:p>
          <a:p>
            <a:pPr indent="-342900">
              <a:lnSpc>
                <a:spcPct val="150000"/>
              </a:lnSpc>
              <a:buFont typeface="Arial" panose="020B0604020202020204" pitchFamily="34" charset="0"/>
              <a:buChar char="•"/>
            </a:pPr>
            <a:r>
              <a:rPr lang="hu-HU" sz="2400" dirty="0">
                <a:solidFill>
                  <a:prstClr val="black"/>
                </a:solidFill>
                <a:effectLst>
                  <a:outerShdw blurRad="38100" dist="38100" dir="2700000" algn="tl">
                    <a:srgbClr val="000000">
                      <a:alpha val="43137"/>
                    </a:srgbClr>
                  </a:outerShdw>
                </a:effectLst>
                <a:latin typeface="Calibri" panose="020F0502020204030204"/>
              </a:rPr>
              <a:t>Gerinces és gerinchúros élőlények genom annotációja</a:t>
            </a:r>
          </a:p>
          <a:p>
            <a:pPr indent="-342900">
              <a:lnSpc>
                <a:spcPct val="150000"/>
              </a:lnSpc>
              <a:buFont typeface="Arial" panose="020B0604020202020204" pitchFamily="34" charset="0"/>
              <a:buChar char="•"/>
            </a:pPr>
            <a:r>
              <a:rPr lang="hu-HU" sz="2400" dirty="0">
                <a:solidFill>
                  <a:prstClr val="black"/>
                </a:solidFill>
                <a:effectLst>
                  <a:outerShdw blurRad="38100" dist="38100" dir="2700000" algn="tl">
                    <a:srgbClr val="000000">
                      <a:alpha val="43137"/>
                    </a:srgbClr>
                  </a:outerShdw>
                </a:effectLst>
                <a:latin typeface="Calibri" panose="020F0502020204030204"/>
              </a:rPr>
              <a:t>Kéthavonta frissítik, New </a:t>
            </a:r>
            <a:r>
              <a:rPr lang="hu-HU" sz="2400" dirty="0" err="1">
                <a:solidFill>
                  <a:prstClr val="black"/>
                </a:solidFill>
                <a:effectLst>
                  <a:outerShdw blurRad="38100" dist="38100" dir="2700000" algn="tl">
                    <a:srgbClr val="000000">
                      <a:alpha val="43137"/>
                    </a:srgbClr>
                  </a:outerShdw>
                </a:effectLst>
                <a:latin typeface="Calibri" panose="020F0502020204030204"/>
              </a:rPr>
              <a:t>release</a:t>
            </a:r>
            <a:r>
              <a:rPr lang="hu-HU" sz="2400" dirty="0">
                <a:solidFill>
                  <a:prstClr val="black"/>
                </a:solidFill>
                <a:effectLst>
                  <a:outerShdw blurRad="38100" dist="38100" dir="2700000" algn="tl">
                    <a:srgbClr val="000000">
                      <a:alpha val="43137"/>
                    </a:srgbClr>
                  </a:outerShdw>
                </a:effectLst>
                <a:latin typeface="Calibri" panose="020F0502020204030204"/>
              </a:rPr>
              <a:t> version</a:t>
            </a:r>
          </a:p>
          <a:p>
            <a:pPr indent="-342900">
              <a:lnSpc>
                <a:spcPct val="150000"/>
              </a:lnSpc>
              <a:buFont typeface="Arial" panose="020B0604020202020204" pitchFamily="34" charset="0"/>
              <a:buChar char="•"/>
            </a:pPr>
            <a:r>
              <a:rPr lang="hu-HU" sz="2400" dirty="0">
                <a:solidFill>
                  <a:prstClr val="black"/>
                </a:solidFill>
                <a:effectLst>
                  <a:outerShdw blurRad="38100" dist="38100" dir="2700000" algn="tl">
                    <a:srgbClr val="000000">
                      <a:alpha val="43137"/>
                    </a:srgbClr>
                  </a:outerShdw>
                </a:effectLst>
                <a:latin typeface="Calibri" panose="020F0502020204030204"/>
              </a:rPr>
              <a:t>Elérhető genomok</a:t>
            </a:r>
          </a:p>
          <a:p>
            <a:pPr indent="-342900">
              <a:lnSpc>
                <a:spcPct val="150000"/>
              </a:lnSpc>
              <a:buFont typeface="Arial" panose="020B0604020202020204" pitchFamily="34" charset="0"/>
              <a:buChar char="•"/>
            </a:pPr>
            <a:r>
              <a:rPr lang="hu-HU" sz="2400" dirty="0">
                <a:solidFill>
                  <a:prstClr val="black"/>
                </a:solidFill>
                <a:effectLst>
                  <a:outerShdw blurRad="38100" dist="38100" dir="2700000" algn="tl">
                    <a:srgbClr val="000000">
                      <a:alpha val="43137"/>
                    </a:srgbClr>
                  </a:outerShdw>
                </a:effectLst>
                <a:latin typeface="Calibri" panose="020F0502020204030204"/>
              </a:rPr>
              <a:t>Web és program alapú </a:t>
            </a:r>
            <a:r>
              <a:rPr lang="hu-HU" sz="2400" dirty="0" err="1">
                <a:solidFill>
                  <a:prstClr val="black"/>
                </a:solidFill>
                <a:effectLst>
                  <a:outerShdw blurRad="38100" dist="38100" dir="2700000" algn="tl">
                    <a:srgbClr val="000000">
                      <a:alpha val="43137"/>
                    </a:srgbClr>
                  </a:outerShdw>
                </a:effectLst>
                <a:latin typeface="Calibri" panose="020F0502020204030204"/>
              </a:rPr>
              <a:t>interface</a:t>
            </a:r>
            <a:r>
              <a:rPr lang="hu-HU" sz="2400" dirty="0">
                <a:solidFill>
                  <a:prstClr val="black"/>
                </a:solidFill>
                <a:effectLst>
                  <a:outerShdw blurRad="38100" dist="38100" dir="2700000" algn="tl">
                    <a:srgbClr val="000000">
                      <a:alpha val="43137"/>
                    </a:srgbClr>
                  </a:outerShdw>
                </a:effectLst>
                <a:latin typeface="Calibri" panose="020F0502020204030204"/>
              </a:rPr>
              <a:t> </a:t>
            </a:r>
          </a:p>
          <a:p>
            <a:pPr indent="-342900">
              <a:lnSpc>
                <a:spcPct val="150000"/>
              </a:lnSpc>
              <a:buFont typeface="Arial" panose="020B0604020202020204" pitchFamily="34" charset="0"/>
              <a:buChar char="•"/>
            </a:pPr>
            <a:r>
              <a:rPr lang="hu-HU" sz="2400" dirty="0">
                <a:solidFill>
                  <a:prstClr val="black"/>
                </a:solidFill>
                <a:effectLst>
                  <a:outerShdw blurRad="38100" dist="38100" dir="2700000" algn="tl">
                    <a:srgbClr val="000000">
                      <a:alpha val="43137"/>
                    </a:srgbClr>
                  </a:outerShdw>
                </a:effectLst>
                <a:latin typeface="Calibri" panose="020F0502020204030204"/>
              </a:rPr>
              <a:t>A PERL programnyelvet használók pedig közvetlenül hozzátudnak férni az ENSEMBL adatbázisokhoz az </a:t>
            </a:r>
            <a:r>
              <a:rPr lang="hu-HU" sz="2400" dirty="0" err="1">
                <a:solidFill>
                  <a:prstClr val="black"/>
                </a:solidFill>
                <a:effectLst>
                  <a:outerShdw blurRad="38100" dist="38100" dir="2700000" algn="tl">
                    <a:srgbClr val="000000">
                      <a:alpha val="43137"/>
                    </a:srgbClr>
                  </a:outerShdw>
                </a:effectLst>
                <a:latin typeface="Calibri" panose="020F0502020204030204"/>
              </a:rPr>
              <a:t>Application</a:t>
            </a:r>
            <a:r>
              <a:rPr lang="hu-HU" sz="2400" dirty="0">
                <a:solidFill>
                  <a:prstClr val="black"/>
                </a:solidFill>
                <a:effectLst>
                  <a:outerShdw blurRad="38100" dist="38100" dir="2700000" algn="tl">
                    <a:srgbClr val="000000">
                      <a:alpha val="43137"/>
                    </a:srgbClr>
                  </a:outerShdw>
                </a:effectLst>
                <a:latin typeface="Calibri" panose="020F0502020204030204"/>
              </a:rPr>
              <a:t> </a:t>
            </a:r>
            <a:r>
              <a:rPr lang="hu-HU" sz="2400" dirty="0" err="1">
                <a:solidFill>
                  <a:prstClr val="black"/>
                </a:solidFill>
                <a:effectLst>
                  <a:outerShdw blurRad="38100" dist="38100" dir="2700000" algn="tl">
                    <a:srgbClr val="000000">
                      <a:alpha val="43137"/>
                    </a:srgbClr>
                  </a:outerShdw>
                </a:effectLst>
                <a:latin typeface="Calibri" panose="020F0502020204030204"/>
              </a:rPr>
              <a:t>Programming</a:t>
            </a:r>
            <a:r>
              <a:rPr lang="hu-HU" sz="2400" dirty="0">
                <a:solidFill>
                  <a:prstClr val="black"/>
                </a:solidFill>
                <a:effectLst>
                  <a:outerShdw blurRad="38100" dist="38100" dir="2700000" algn="tl">
                    <a:srgbClr val="000000">
                      <a:alpha val="43137"/>
                    </a:srgbClr>
                  </a:outerShdw>
                </a:effectLst>
                <a:latin typeface="Calibri" panose="020F0502020204030204"/>
              </a:rPr>
              <a:t> </a:t>
            </a:r>
            <a:r>
              <a:rPr lang="hu-HU" sz="2400" dirty="0" err="1">
                <a:solidFill>
                  <a:prstClr val="black"/>
                </a:solidFill>
                <a:effectLst>
                  <a:outerShdw blurRad="38100" dist="38100" dir="2700000" algn="tl">
                    <a:srgbClr val="000000">
                      <a:alpha val="43137"/>
                    </a:srgbClr>
                  </a:outerShdw>
                </a:effectLst>
                <a:latin typeface="Calibri" panose="020F0502020204030204"/>
              </a:rPr>
              <a:t>Interfaces</a:t>
            </a:r>
            <a:r>
              <a:rPr lang="hu-HU" sz="2400" dirty="0">
                <a:solidFill>
                  <a:prstClr val="black"/>
                </a:solidFill>
                <a:effectLst>
                  <a:outerShdw blurRad="38100" dist="38100" dir="2700000" algn="tl">
                    <a:srgbClr val="000000">
                      <a:alpha val="43137"/>
                    </a:srgbClr>
                  </a:outerShdw>
                </a:effectLst>
                <a:latin typeface="Calibri" panose="020F0502020204030204"/>
              </a:rPr>
              <a:t> (</a:t>
            </a:r>
            <a:r>
              <a:rPr lang="hu-HU" sz="2400" dirty="0" err="1">
                <a:solidFill>
                  <a:prstClr val="black"/>
                </a:solidFill>
                <a:effectLst>
                  <a:outerShdw blurRad="38100" dist="38100" dir="2700000" algn="tl">
                    <a:srgbClr val="000000">
                      <a:alpha val="43137"/>
                    </a:srgbClr>
                  </a:outerShdw>
                </a:effectLst>
                <a:latin typeface="Calibri" panose="020F0502020204030204"/>
              </a:rPr>
              <a:t>Perl</a:t>
            </a:r>
            <a:r>
              <a:rPr lang="hu-HU" sz="2400" dirty="0">
                <a:solidFill>
                  <a:prstClr val="black"/>
                </a:solidFill>
                <a:effectLst>
                  <a:outerShdw blurRad="38100" dist="38100" dir="2700000" algn="tl">
                    <a:srgbClr val="000000">
                      <a:alpha val="43137"/>
                    </a:srgbClr>
                  </a:outerShdw>
                </a:effectLst>
                <a:latin typeface="Calibri" panose="020F0502020204030204"/>
              </a:rPr>
              <a:t> </a:t>
            </a:r>
            <a:r>
              <a:rPr lang="hu-HU" sz="2400" dirty="0" err="1">
                <a:solidFill>
                  <a:prstClr val="black"/>
                </a:solidFill>
                <a:effectLst>
                  <a:outerShdw blurRad="38100" dist="38100" dir="2700000" algn="tl">
                    <a:srgbClr val="000000">
                      <a:alpha val="43137"/>
                    </a:srgbClr>
                  </a:outerShdw>
                </a:effectLst>
                <a:latin typeface="Calibri" panose="020F0502020204030204"/>
              </a:rPr>
              <a:t>APIs</a:t>
            </a:r>
            <a:r>
              <a:rPr lang="hu-HU" sz="2400" dirty="0">
                <a:solidFill>
                  <a:prstClr val="black"/>
                </a:solidFill>
                <a:effectLst>
                  <a:outerShdw blurRad="38100" dist="38100" dir="2700000" algn="tl">
                    <a:srgbClr val="000000">
                      <a:alpha val="43137"/>
                    </a:srgbClr>
                  </a:outerShdw>
                </a:effectLst>
                <a:latin typeface="Calibri" panose="020F0502020204030204"/>
              </a:rPr>
              <a:t>) –</a:t>
            </a:r>
            <a:r>
              <a:rPr lang="hu-HU" sz="2400" dirty="0" err="1">
                <a:solidFill>
                  <a:prstClr val="black"/>
                </a:solidFill>
                <a:effectLst>
                  <a:outerShdw blurRad="38100" dist="38100" dir="2700000" algn="tl">
                    <a:srgbClr val="000000">
                      <a:alpha val="43137"/>
                    </a:srgbClr>
                  </a:outerShdw>
                </a:effectLst>
                <a:latin typeface="Calibri" panose="020F0502020204030204"/>
              </a:rPr>
              <a:t>en</a:t>
            </a:r>
            <a:r>
              <a:rPr lang="hu-HU" sz="2400" dirty="0">
                <a:solidFill>
                  <a:prstClr val="black"/>
                </a:solidFill>
                <a:effectLst>
                  <a:outerShdw blurRad="38100" dist="38100" dir="2700000" algn="tl">
                    <a:srgbClr val="000000">
                      <a:alpha val="43137"/>
                    </a:srgbClr>
                  </a:outerShdw>
                </a:effectLst>
                <a:latin typeface="Calibri" panose="020F0502020204030204"/>
              </a:rPr>
              <a:t> keresztül. </a:t>
            </a:r>
          </a:p>
          <a:p>
            <a:pPr indent="-342900">
              <a:lnSpc>
                <a:spcPct val="150000"/>
              </a:lnSpc>
              <a:buFont typeface="Arial" panose="020B0604020202020204" pitchFamily="34" charset="0"/>
              <a:buChar char="•"/>
            </a:pPr>
            <a:endParaRPr lang="hu-HU" sz="2400" dirty="0">
              <a:solidFill>
                <a:prstClr val="black"/>
              </a:solidFill>
              <a:effectLst>
                <a:outerShdw blurRad="38100" dist="38100" dir="2700000" algn="tl">
                  <a:srgbClr val="000000">
                    <a:alpha val="43137"/>
                  </a:srgbClr>
                </a:outerShdw>
              </a:effectLst>
              <a:latin typeface="Calibri" panose="020F0502020204030204"/>
            </a:endParaRPr>
          </a:p>
        </p:txBody>
      </p:sp>
      <p:sp>
        <p:nvSpPr>
          <p:cNvPr id="8" name="Szövegdoboz 7">
            <a:extLst>
              <a:ext uri="{FF2B5EF4-FFF2-40B4-BE49-F238E27FC236}">
                <a16:creationId xmlns:a16="http://schemas.microsoft.com/office/drawing/2014/main" id="{39C8A858-361F-4D20-9CF0-76D1D2805C9C}"/>
              </a:ext>
            </a:extLst>
          </p:cNvPr>
          <p:cNvSpPr txBox="1"/>
          <p:nvPr/>
        </p:nvSpPr>
        <p:spPr>
          <a:xfrm>
            <a:off x="1" y="31618"/>
            <a:ext cx="9143999"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4800" b="1" dirty="0">
                <a:solidFill>
                  <a:prstClr val="white"/>
                </a:solidFill>
                <a:latin typeface="Calibri" panose="020F0502020204030204"/>
              </a:rPr>
              <a:t>Bevezetés az </a:t>
            </a:r>
            <a:r>
              <a:rPr lang="hu-HU" sz="4800" b="1" dirty="0" err="1">
                <a:solidFill>
                  <a:prstClr val="white"/>
                </a:solidFill>
                <a:latin typeface="Calibri" panose="020F0502020204030204"/>
              </a:rPr>
              <a:t>Ensembl</a:t>
            </a:r>
            <a:r>
              <a:rPr lang="hu-HU" sz="4800" b="1" dirty="0">
                <a:solidFill>
                  <a:prstClr val="white"/>
                </a:solidFill>
                <a:latin typeface="Calibri" panose="020F0502020204030204"/>
              </a:rPr>
              <a:t>-be </a:t>
            </a:r>
            <a:endParaRPr kumimoji="0" lang="hu-HU"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2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369277" y="605896"/>
            <a:ext cx="2313633" cy="5646208"/>
          </a:xfrm>
        </p:spPr>
        <p:txBody>
          <a:bodyPr anchor="ctr">
            <a:normAutofit/>
          </a:bodyPr>
          <a:lstStyle/>
          <a:p>
            <a:r>
              <a:rPr lang="hu-HU" sz="3100" dirty="0">
                <a:solidFill>
                  <a:srgbClr val="FFFFFF"/>
                </a:solidFill>
              </a:rPr>
              <a:t>Kurzus információk</a:t>
            </a:r>
          </a:p>
        </p:txBody>
      </p:sp>
      <p:sp>
        <p:nvSpPr>
          <p:cNvPr id="13" name="Cím 15">
            <a:extLst>
              <a:ext uri="{FF2B5EF4-FFF2-40B4-BE49-F238E27FC236}">
                <a16:creationId xmlns:a16="http://schemas.microsoft.com/office/drawing/2014/main" id="{DA4EEE47-C6B7-4DA1-8BB3-DC11AFBEDF20}"/>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621495" y="3689208"/>
            <a:ext cx="815322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Szövegdoboz 3">
            <a:extLst>
              <a:ext uri="{FF2B5EF4-FFF2-40B4-BE49-F238E27FC236}">
                <a16:creationId xmlns:a16="http://schemas.microsoft.com/office/drawing/2014/main" id="{0DB6ABFD-CCBD-4FBD-9FFB-0647F4258C32}"/>
              </a:ext>
            </a:extLst>
          </p:cNvPr>
          <p:cNvSpPr txBox="1"/>
          <p:nvPr/>
        </p:nvSpPr>
        <p:spPr>
          <a:xfrm>
            <a:off x="741405" y="1518637"/>
            <a:ext cx="8033317" cy="5021055"/>
          </a:xfrm>
          <a:prstGeom prst="rect">
            <a:avLst/>
          </a:prstGeom>
          <a:noFill/>
        </p:spPr>
        <p:txBody>
          <a:bodyPr wrap="square" rtlCol="0">
            <a:spAutoFit/>
          </a:bodyPr>
          <a:lstStyle/>
          <a:p>
            <a:pPr indent="-342900">
              <a:lnSpc>
                <a:spcPct val="150000"/>
              </a:lnSpc>
              <a:buFont typeface="Wingdings" panose="05000000000000000000" pitchFamily="2" charset="2"/>
              <a:buChar char="ü"/>
            </a:pPr>
            <a:r>
              <a:rPr lang="hu-HU" sz="2400" dirty="0">
                <a:solidFill>
                  <a:prstClr val="black"/>
                </a:solidFill>
                <a:effectLst>
                  <a:outerShdw blurRad="38100" dist="38100" dir="2700000" algn="tl">
                    <a:srgbClr val="000000">
                      <a:alpha val="43137"/>
                    </a:srgbClr>
                  </a:outerShdw>
                </a:effectLst>
              </a:rPr>
              <a:t>a humán gének annotációja gén modellek alapján</a:t>
            </a:r>
          </a:p>
          <a:p>
            <a:pPr indent="-342900">
              <a:lnSpc>
                <a:spcPct val="150000"/>
              </a:lnSpc>
              <a:buFont typeface="Wingdings" panose="05000000000000000000" pitchFamily="2" charset="2"/>
              <a:buChar char="ü"/>
            </a:pPr>
            <a:r>
              <a:rPr lang="hu-HU" sz="2400" dirty="0">
                <a:solidFill>
                  <a:prstClr val="black"/>
                </a:solidFill>
                <a:effectLst>
                  <a:outerShdw blurRad="38100" dist="38100" dir="2700000" algn="tl">
                    <a:srgbClr val="000000">
                      <a:alpha val="43137"/>
                    </a:srgbClr>
                  </a:outerShdw>
                </a:effectLst>
              </a:rPr>
              <a:t>gerinchúros és gerinces élőlények (ma ár több mint 100 faj) genomjainak annotációja</a:t>
            </a:r>
          </a:p>
          <a:p>
            <a:pPr indent="-342900">
              <a:lnSpc>
                <a:spcPct val="150000"/>
              </a:lnSpc>
              <a:buFont typeface="Wingdings" panose="05000000000000000000" pitchFamily="2" charset="2"/>
              <a:buChar char="ü"/>
            </a:pPr>
            <a:r>
              <a:rPr lang="hu-HU" sz="2400" dirty="0">
                <a:solidFill>
                  <a:prstClr val="black"/>
                </a:solidFill>
                <a:effectLst>
                  <a:outerShdw blurRad="38100" dist="38100" dir="2700000" algn="tl">
                    <a:srgbClr val="000000">
                      <a:alpha val="43137"/>
                    </a:srgbClr>
                  </a:outerShdw>
                </a:effectLst>
              </a:rPr>
              <a:t>mezőgazdaságban, orvostudományban fontos fajok, veszélyeztett élőlények, evolúciós jelentőségű fajok, modell állatok </a:t>
            </a:r>
            <a:r>
              <a:rPr lang="hu-HU" dirty="0">
                <a:solidFill>
                  <a:prstClr val="black"/>
                </a:solidFill>
                <a:effectLst>
                  <a:outerShdw blurRad="38100" dist="38100" dir="2700000" algn="tl">
                    <a:srgbClr val="000000">
                      <a:alpha val="43137"/>
                    </a:srgbClr>
                  </a:outerShdw>
                </a:effectLst>
              </a:rPr>
              <a:t>(</a:t>
            </a:r>
            <a:r>
              <a:rPr lang="hu-HU" i="1" dirty="0">
                <a:solidFill>
                  <a:prstClr val="black"/>
                </a:solidFill>
                <a:effectLst>
                  <a:outerShdw blurRad="38100" dist="38100" dir="2700000" algn="tl">
                    <a:srgbClr val="000000">
                      <a:alpha val="43137"/>
                    </a:srgbClr>
                  </a:outerShdw>
                </a:effectLst>
              </a:rPr>
              <a:t>Drosophila </a:t>
            </a:r>
            <a:r>
              <a:rPr lang="hu-HU" i="1" dirty="0" err="1">
                <a:solidFill>
                  <a:prstClr val="black"/>
                </a:solidFill>
                <a:effectLst>
                  <a:outerShdw blurRad="38100" dist="38100" dir="2700000" algn="tl">
                    <a:srgbClr val="000000">
                      <a:alpha val="43137"/>
                    </a:srgbClr>
                  </a:outerShdw>
                </a:effectLst>
              </a:rPr>
              <a:t>melanogaster</a:t>
            </a:r>
            <a:r>
              <a:rPr lang="hu-HU" i="1" dirty="0">
                <a:solidFill>
                  <a:prstClr val="black"/>
                </a:solidFill>
                <a:effectLst>
                  <a:outerShdw blurRad="38100" dist="38100" dir="2700000" algn="tl">
                    <a:srgbClr val="000000">
                      <a:alpha val="43137"/>
                    </a:srgbClr>
                  </a:outerShdw>
                </a:effectLst>
              </a:rPr>
              <a:t>, </a:t>
            </a:r>
            <a:r>
              <a:rPr lang="hu-HU" i="1" dirty="0" err="1">
                <a:solidFill>
                  <a:prstClr val="black"/>
                </a:solidFill>
                <a:effectLst>
                  <a:outerShdw blurRad="38100" dist="38100" dir="2700000" algn="tl">
                    <a:srgbClr val="000000">
                      <a:alpha val="43137"/>
                    </a:srgbClr>
                  </a:outerShdw>
                </a:effectLst>
              </a:rPr>
              <a:t>Caenorhabditis</a:t>
            </a:r>
            <a:r>
              <a:rPr lang="hu-HU" i="1" dirty="0">
                <a:solidFill>
                  <a:prstClr val="black"/>
                </a:solidFill>
                <a:effectLst>
                  <a:outerShdw blurRad="38100" dist="38100" dir="2700000" algn="tl">
                    <a:srgbClr val="000000">
                      <a:alpha val="43137"/>
                    </a:srgbClr>
                  </a:outerShdw>
                </a:effectLst>
              </a:rPr>
              <a:t> </a:t>
            </a:r>
            <a:r>
              <a:rPr lang="hu-HU" i="1" dirty="0" err="1">
                <a:solidFill>
                  <a:prstClr val="black"/>
                </a:solidFill>
                <a:effectLst>
                  <a:outerShdw blurRad="38100" dist="38100" dir="2700000" algn="tl">
                    <a:srgbClr val="000000">
                      <a:alpha val="43137"/>
                    </a:srgbClr>
                  </a:outerShdw>
                </a:effectLst>
              </a:rPr>
              <a:t>elegans</a:t>
            </a:r>
            <a:r>
              <a:rPr lang="hu-HU" i="1" dirty="0">
                <a:solidFill>
                  <a:prstClr val="black"/>
                </a:solidFill>
                <a:effectLst>
                  <a:outerShdw blurRad="38100" dist="38100" dir="2700000" algn="tl">
                    <a:srgbClr val="000000">
                      <a:alpha val="43137"/>
                    </a:srgbClr>
                  </a:outerShdw>
                </a:effectLst>
              </a:rPr>
              <a:t>,</a:t>
            </a:r>
            <a:r>
              <a:rPr lang="hu-HU" dirty="0"/>
              <a:t> </a:t>
            </a:r>
            <a:r>
              <a:rPr lang="hu-HU" i="1" dirty="0" err="1">
                <a:solidFill>
                  <a:prstClr val="black"/>
                </a:solidFill>
                <a:effectLst>
                  <a:outerShdw blurRad="38100" dist="38100" dir="2700000" algn="tl">
                    <a:srgbClr val="000000">
                      <a:alpha val="43137"/>
                    </a:srgbClr>
                  </a:outerShdw>
                </a:effectLst>
              </a:rPr>
              <a:t>Saccharomyces</a:t>
            </a:r>
            <a:r>
              <a:rPr lang="hu-HU" i="1" dirty="0">
                <a:solidFill>
                  <a:prstClr val="black"/>
                </a:solidFill>
                <a:effectLst>
                  <a:outerShdw blurRad="38100" dist="38100" dir="2700000" algn="tl">
                    <a:srgbClr val="000000">
                      <a:alpha val="43137"/>
                    </a:srgbClr>
                  </a:outerShdw>
                </a:effectLst>
              </a:rPr>
              <a:t> </a:t>
            </a:r>
            <a:r>
              <a:rPr lang="hu-HU" i="1" dirty="0" err="1">
                <a:solidFill>
                  <a:prstClr val="black"/>
                </a:solidFill>
                <a:effectLst>
                  <a:outerShdw blurRad="38100" dist="38100" dir="2700000" algn="tl">
                    <a:srgbClr val="000000">
                      <a:alpha val="43137"/>
                    </a:srgbClr>
                  </a:outerShdw>
                </a:effectLst>
              </a:rPr>
              <a:t>cerevisiae</a:t>
            </a:r>
            <a:r>
              <a:rPr lang="hu-HU" i="1" dirty="0">
                <a:solidFill>
                  <a:prstClr val="black"/>
                </a:solidFill>
                <a:effectLst>
                  <a:outerShdw blurRad="38100" dist="38100" dir="2700000" algn="tl">
                    <a:srgbClr val="000000">
                      <a:alpha val="43137"/>
                    </a:srgbClr>
                  </a:outerShdw>
                </a:effectLst>
              </a:rPr>
              <a:t>, </a:t>
            </a:r>
            <a:r>
              <a:rPr lang="hu-HU" i="1" dirty="0" err="1">
                <a:solidFill>
                  <a:prstClr val="black"/>
                </a:solidFill>
                <a:effectLst>
                  <a:outerShdw blurRad="38100" dist="38100" dir="2700000" algn="tl">
                    <a:srgbClr val="000000">
                      <a:alpha val="43137"/>
                    </a:srgbClr>
                  </a:outerShdw>
                </a:effectLst>
              </a:rPr>
              <a:t>Mus</a:t>
            </a:r>
            <a:r>
              <a:rPr lang="hu-HU" i="1" dirty="0">
                <a:solidFill>
                  <a:prstClr val="black"/>
                </a:solidFill>
                <a:effectLst>
                  <a:outerShdw blurRad="38100" dist="38100" dir="2700000" algn="tl">
                    <a:srgbClr val="000000">
                      <a:alpha val="43137"/>
                    </a:srgbClr>
                  </a:outerShdw>
                </a:effectLst>
              </a:rPr>
              <a:t> </a:t>
            </a:r>
            <a:r>
              <a:rPr lang="hu-HU" i="1" dirty="0" err="1">
                <a:solidFill>
                  <a:prstClr val="black"/>
                </a:solidFill>
                <a:effectLst>
                  <a:outerShdw blurRad="38100" dist="38100" dir="2700000" algn="tl">
                    <a:srgbClr val="000000">
                      <a:alpha val="43137"/>
                    </a:srgbClr>
                  </a:outerShdw>
                </a:effectLst>
              </a:rPr>
              <a:t>musculus</a:t>
            </a:r>
            <a:r>
              <a:rPr lang="hu-HU" i="1" dirty="0">
                <a:solidFill>
                  <a:prstClr val="black"/>
                </a:solidFill>
                <a:effectLst>
                  <a:outerShdw blurRad="38100" dist="38100" dir="2700000" algn="tl">
                    <a:srgbClr val="000000">
                      <a:alpha val="43137"/>
                    </a:srgbClr>
                  </a:outerShdw>
                </a:effectLst>
              </a:rPr>
              <a:t>, </a:t>
            </a:r>
            <a:r>
              <a:rPr lang="hu-HU" i="1" dirty="0" err="1">
                <a:solidFill>
                  <a:prstClr val="black"/>
                </a:solidFill>
                <a:effectLst>
                  <a:outerShdw blurRad="38100" dist="38100" dir="2700000" algn="tl">
                    <a:srgbClr val="000000">
                      <a:alpha val="43137"/>
                    </a:srgbClr>
                  </a:outerShdw>
                </a:effectLst>
              </a:rPr>
              <a:t>Danio</a:t>
            </a:r>
            <a:r>
              <a:rPr lang="hu-HU" i="1" dirty="0">
                <a:solidFill>
                  <a:prstClr val="black"/>
                </a:solidFill>
                <a:effectLst>
                  <a:outerShdw blurRad="38100" dist="38100" dir="2700000" algn="tl">
                    <a:srgbClr val="000000">
                      <a:alpha val="43137"/>
                    </a:srgbClr>
                  </a:outerShdw>
                </a:effectLst>
              </a:rPr>
              <a:t> </a:t>
            </a:r>
            <a:r>
              <a:rPr lang="hu-HU" i="1" dirty="0" err="1">
                <a:solidFill>
                  <a:prstClr val="black"/>
                </a:solidFill>
                <a:effectLst>
                  <a:outerShdw blurRad="38100" dist="38100" dir="2700000" algn="tl">
                    <a:srgbClr val="000000">
                      <a:alpha val="43137"/>
                    </a:srgbClr>
                  </a:outerShdw>
                </a:effectLst>
              </a:rPr>
              <a:t>rerio</a:t>
            </a:r>
            <a:r>
              <a:rPr lang="hu-HU" i="1" dirty="0">
                <a:solidFill>
                  <a:prstClr val="black"/>
                </a:solidFill>
                <a:effectLst>
                  <a:outerShdw blurRad="38100" dist="38100" dir="2700000" algn="tl">
                    <a:srgbClr val="000000">
                      <a:alpha val="43137"/>
                    </a:srgbClr>
                  </a:outerShdw>
                </a:effectLst>
              </a:rPr>
              <a:t>) </a:t>
            </a:r>
            <a:r>
              <a:rPr lang="hu-HU" sz="2400" dirty="0">
                <a:solidFill>
                  <a:prstClr val="black"/>
                </a:solidFill>
                <a:effectLst>
                  <a:outerShdw blurRad="38100" dist="38100" dir="2700000" algn="tl">
                    <a:srgbClr val="000000">
                      <a:alpha val="43137"/>
                    </a:srgbClr>
                  </a:outerShdw>
                </a:effectLst>
              </a:rPr>
              <a:t>genomjainak annotációja </a:t>
            </a:r>
          </a:p>
          <a:p>
            <a:pPr indent="-342900">
              <a:lnSpc>
                <a:spcPct val="150000"/>
              </a:lnSpc>
              <a:buFont typeface="Wingdings" panose="05000000000000000000" pitchFamily="2" charset="2"/>
              <a:buChar char="ü"/>
            </a:pPr>
            <a:r>
              <a:rPr lang="hu-HU" sz="2400" dirty="0">
                <a:solidFill>
                  <a:prstClr val="black"/>
                </a:solidFill>
                <a:effectLst>
                  <a:outerShdw blurRad="38100" dist="38100" dir="2700000" algn="tl">
                    <a:srgbClr val="000000">
                      <a:alpha val="43137"/>
                    </a:srgbClr>
                  </a:outerShdw>
                </a:effectLst>
              </a:rPr>
              <a:t>élesztő és fonálféreg gén szett komparatív elemzése =&gt; =&gt;</a:t>
            </a:r>
            <a:r>
              <a:rPr lang="hu-HU" sz="2400" b="1" dirty="0" err="1">
                <a:solidFill>
                  <a:prstClr val="black"/>
                </a:solidFill>
                <a:effectLst>
                  <a:outerShdw blurRad="38100" dist="38100" dir="2700000" algn="tl">
                    <a:srgbClr val="000000">
                      <a:alpha val="43137"/>
                    </a:srgbClr>
                  </a:outerShdw>
                </a:effectLst>
              </a:rPr>
              <a:t>Ensembl</a:t>
            </a:r>
            <a:r>
              <a:rPr lang="hu-HU" sz="2400" b="1" dirty="0">
                <a:solidFill>
                  <a:prstClr val="black"/>
                </a:solidFill>
                <a:effectLst>
                  <a:outerShdw blurRad="38100" dist="38100" dir="2700000" algn="tl">
                    <a:srgbClr val="000000">
                      <a:alpha val="43137"/>
                    </a:srgbClr>
                  </a:outerShdw>
                </a:effectLst>
              </a:rPr>
              <a:t> </a:t>
            </a:r>
            <a:r>
              <a:rPr lang="hu-HU" sz="2400" b="1" dirty="0" err="1">
                <a:solidFill>
                  <a:prstClr val="black"/>
                </a:solidFill>
                <a:effectLst>
                  <a:outerShdw blurRad="38100" dist="38100" dir="2700000" algn="tl">
                    <a:srgbClr val="000000">
                      <a:alpha val="43137"/>
                    </a:srgbClr>
                  </a:outerShdw>
                </a:effectLst>
              </a:rPr>
              <a:t>compara</a:t>
            </a:r>
            <a:r>
              <a:rPr lang="hu-HU" sz="2400" b="1" dirty="0">
                <a:solidFill>
                  <a:prstClr val="black"/>
                </a:solidFill>
                <a:effectLst>
                  <a:outerShdw blurRad="38100" dist="38100" dir="2700000" algn="tl">
                    <a:srgbClr val="000000">
                      <a:alpha val="43137"/>
                    </a:srgbClr>
                  </a:outerShdw>
                </a:effectLst>
              </a:rPr>
              <a:t> csoport</a:t>
            </a:r>
          </a:p>
        </p:txBody>
      </p:sp>
      <p:sp>
        <p:nvSpPr>
          <p:cNvPr id="8" name="Szövegdoboz 7">
            <a:extLst>
              <a:ext uri="{FF2B5EF4-FFF2-40B4-BE49-F238E27FC236}">
                <a16:creationId xmlns:a16="http://schemas.microsoft.com/office/drawing/2014/main" id="{39C8A858-361F-4D20-9CF0-76D1D2805C9C}"/>
              </a:ext>
            </a:extLst>
          </p:cNvPr>
          <p:cNvSpPr txBox="1"/>
          <p:nvPr/>
        </p:nvSpPr>
        <p:spPr>
          <a:xfrm>
            <a:off x="0" y="421230"/>
            <a:ext cx="9143999"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4800" b="1" dirty="0">
                <a:solidFill>
                  <a:prstClr val="white"/>
                </a:solidFill>
                <a:latin typeface="Calibri" panose="020F0502020204030204"/>
              </a:rPr>
              <a:t>Az </a:t>
            </a:r>
            <a:r>
              <a:rPr lang="hu-HU" sz="4800" b="1" dirty="0" err="1">
                <a:solidFill>
                  <a:prstClr val="white"/>
                </a:solidFill>
                <a:latin typeface="Calibri" panose="020F0502020204030204"/>
              </a:rPr>
              <a:t>Ensembl</a:t>
            </a:r>
            <a:r>
              <a:rPr lang="hu-HU" sz="4800" b="1" dirty="0">
                <a:solidFill>
                  <a:prstClr val="white"/>
                </a:solidFill>
                <a:latin typeface="Calibri" panose="020F0502020204030204"/>
              </a:rPr>
              <a:t> célkitűzései I </a:t>
            </a:r>
            <a:endParaRPr kumimoji="0" lang="hu-HU"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97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369277" y="605896"/>
            <a:ext cx="2313633" cy="5646208"/>
          </a:xfrm>
        </p:spPr>
        <p:txBody>
          <a:bodyPr anchor="ctr">
            <a:normAutofit/>
          </a:bodyPr>
          <a:lstStyle/>
          <a:p>
            <a:r>
              <a:rPr lang="hu-HU" sz="3100" dirty="0">
                <a:solidFill>
                  <a:srgbClr val="FFFFFF"/>
                </a:solidFill>
              </a:rPr>
              <a:t>Kurzus információk</a:t>
            </a:r>
          </a:p>
        </p:txBody>
      </p:sp>
      <p:sp>
        <p:nvSpPr>
          <p:cNvPr id="13" name="Cím 15">
            <a:extLst>
              <a:ext uri="{FF2B5EF4-FFF2-40B4-BE49-F238E27FC236}">
                <a16:creationId xmlns:a16="http://schemas.microsoft.com/office/drawing/2014/main" id="{DA4EEE47-C6B7-4DA1-8BB3-DC11AFBEDF20}"/>
              </a:ext>
            </a:extLst>
          </p:cNvPr>
          <p:cNvSpPr txBox="1">
            <a:spLocks/>
          </p:cNvSpPr>
          <p:nvPr/>
        </p:nvSpPr>
        <p:spPr>
          <a:xfrm>
            <a:off x="0" y="0"/>
            <a:ext cx="9144000" cy="1252227"/>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hu-HU" sz="4400" b="1"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hu-HU"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621495" y="3689208"/>
            <a:ext cx="815322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Szövegdoboz 3">
            <a:extLst>
              <a:ext uri="{FF2B5EF4-FFF2-40B4-BE49-F238E27FC236}">
                <a16:creationId xmlns:a16="http://schemas.microsoft.com/office/drawing/2014/main" id="{0DB6ABFD-CCBD-4FBD-9FFB-0647F4258C32}"/>
              </a:ext>
            </a:extLst>
          </p:cNvPr>
          <p:cNvSpPr txBox="1"/>
          <p:nvPr/>
        </p:nvSpPr>
        <p:spPr>
          <a:xfrm>
            <a:off x="621495" y="1673457"/>
            <a:ext cx="8466665" cy="4339650"/>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hu-HU" sz="2400" dirty="0">
                <a:solidFill>
                  <a:prstClr val="black"/>
                </a:solidFill>
                <a:effectLst>
                  <a:outerShdw blurRad="38100" dist="38100" dir="2700000" algn="tl">
                    <a:srgbClr val="000000">
                      <a:alpha val="43137"/>
                    </a:srgbClr>
                  </a:outerShdw>
                </a:effectLst>
                <a:latin typeface="Calibri" panose="020F0502020204030204"/>
              </a:rPr>
              <a:t>Automatikus, mégis pontos génannotációk</a:t>
            </a:r>
          </a:p>
          <a:p>
            <a:pPr marL="342900" indent="-342900">
              <a:lnSpc>
                <a:spcPct val="150000"/>
              </a:lnSpc>
              <a:buFont typeface="Wingdings" panose="05000000000000000000" pitchFamily="2" charset="2"/>
              <a:buChar char="ü"/>
            </a:pPr>
            <a:r>
              <a:rPr lang="hu-HU" sz="2400" dirty="0">
                <a:solidFill>
                  <a:prstClr val="black"/>
                </a:solidFill>
                <a:effectLst>
                  <a:outerShdw blurRad="38100" dist="38100" dir="2700000" algn="tl">
                    <a:srgbClr val="000000">
                      <a:alpha val="43137"/>
                    </a:srgbClr>
                  </a:outerShdw>
                </a:effectLst>
                <a:latin typeface="Calibri" panose="020F0502020204030204"/>
              </a:rPr>
              <a:t>Elérhető, letölthető genomok</a:t>
            </a:r>
          </a:p>
          <a:p>
            <a:pPr marL="342900" indent="-342900">
              <a:lnSpc>
                <a:spcPct val="150000"/>
              </a:lnSpc>
              <a:buFont typeface="Wingdings" panose="05000000000000000000" pitchFamily="2" charset="2"/>
              <a:buChar char="ü"/>
            </a:pPr>
            <a:r>
              <a:rPr lang="hu-HU" sz="2400" dirty="0">
                <a:solidFill>
                  <a:prstClr val="black"/>
                </a:solidFill>
                <a:effectLst>
                  <a:outerShdw blurRad="38100" dist="38100" dir="2700000" algn="tl">
                    <a:srgbClr val="000000">
                      <a:alpha val="43137"/>
                    </a:srgbClr>
                  </a:outerShdw>
                </a:effectLst>
                <a:latin typeface="Calibri" panose="020F0502020204030204"/>
              </a:rPr>
              <a:t>Összefűzni az annotációkat az elérhető biológiai adatokkal</a:t>
            </a:r>
          </a:p>
          <a:p>
            <a:pPr marL="342900" indent="-342900">
              <a:lnSpc>
                <a:spcPct val="150000"/>
              </a:lnSpc>
              <a:buFont typeface="Wingdings" panose="05000000000000000000" pitchFamily="2" charset="2"/>
              <a:buChar char="ü"/>
            </a:pPr>
            <a:r>
              <a:rPr lang="hu-HU" sz="2400" dirty="0">
                <a:solidFill>
                  <a:prstClr val="black"/>
                </a:solidFill>
                <a:effectLst>
                  <a:outerShdw blurRad="38100" dist="38100" dir="2700000" algn="tl">
                    <a:srgbClr val="000000">
                      <a:alpha val="43137"/>
                    </a:srgbClr>
                  </a:outerShdw>
                </a:effectLst>
                <a:latin typeface="Calibri" panose="020F0502020204030204"/>
              </a:rPr>
              <a:t>Egyéb annotációk:</a:t>
            </a:r>
          </a:p>
          <a:p>
            <a:pPr marL="800100" lvl="1" indent="-342900">
              <a:lnSpc>
                <a:spcPct val="150000"/>
              </a:lnSpc>
              <a:buFont typeface="Arial" panose="020B0604020202020204" pitchFamily="34" charset="0"/>
              <a:buChar char="•"/>
            </a:pPr>
            <a:r>
              <a:rPr lang="hu-HU" sz="2400" dirty="0">
                <a:solidFill>
                  <a:prstClr val="black"/>
                </a:solidFill>
                <a:effectLst>
                  <a:outerShdw blurRad="38100" dist="38100" dir="2700000" algn="tl">
                    <a:srgbClr val="000000">
                      <a:alpha val="43137"/>
                    </a:srgbClr>
                  </a:outerShdw>
                </a:effectLst>
                <a:latin typeface="Calibri" panose="020F0502020204030204"/>
              </a:rPr>
              <a:t>	regulátor régiók</a:t>
            </a:r>
          </a:p>
          <a:p>
            <a:pPr marL="800100" lvl="1" indent="-342900">
              <a:lnSpc>
                <a:spcPct val="150000"/>
              </a:lnSpc>
              <a:buFont typeface="Arial" panose="020B0604020202020204" pitchFamily="34" charset="0"/>
              <a:buChar char="•"/>
            </a:pPr>
            <a:r>
              <a:rPr lang="hu-HU" sz="2400" dirty="0">
                <a:solidFill>
                  <a:prstClr val="black"/>
                </a:solidFill>
                <a:effectLst>
                  <a:outerShdw blurRad="38100" dist="38100" dir="2700000" algn="tl">
                    <a:srgbClr val="000000">
                      <a:alpha val="43137"/>
                    </a:srgbClr>
                  </a:outerShdw>
                </a:effectLst>
                <a:latin typeface="Calibri" panose="020F0502020204030204"/>
              </a:rPr>
              <a:t>	evolúciósan konzervált régiók a fajok között </a:t>
            </a:r>
          </a:p>
          <a:p>
            <a:pPr marL="800100" lvl="1" indent="-342900">
              <a:lnSpc>
                <a:spcPct val="150000"/>
              </a:lnSpc>
              <a:buFont typeface="Arial" panose="020B0604020202020204" pitchFamily="34" charset="0"/>
              <a:buChar char="•"/>
            </a:pPr>
            <a:r>
              <a:rPr lang="hu-HU" sz="2400" dirty="0">
                <a:solidFill>
                  <a:prstClr val="black"/>
                </a:solidFill>
                <a:effectLst>
                  <a:outerShdw blurRad="38100" dist="38100" dir="2700000" algn="tl">
                    <a:srgbClr val="000000">
                      <a:alpha val="43137"/>
                    </a:srgbClr>
                  </a:outerShdw>
                </a:effectLst>
                <a:latin typeface="Calibri" panose="020F0502020204030204"/>
              </a:rPr>
              <a:t>	különböző szekvencia variációk. </a:t>
            </a:r>
          </a:p>
          <a:p>
            <a:endParaRPr lang="hu-HU" sz="2400" dirty="0">
              <a:solidFill>
                <a:prstClr val="black"/>
              </a:solidFill>
              <a:effectLst>
                <a:outerShdw blurRad="38100" dist="38100" dir="2700000" algn="tl">
                  <a:srgbClr val="000000">
                    <a:alpha val="43137"/>
                  </a:srgbClr>
                </a:outerShdw>
              </a:effectLst>
              <a:latin typeface="Calibri" panose="020F0502020204030204"/>
            </a:endParaRPr>
          </a:p>
        </p:txBody>
      </p:sp>
      <p:sp>
        <p:nvSpPr>
          <p:cNvPr id="8" name="Szövegdoboz 7">
            <a:extLst>
              <a:ext uri="{FF2B5EF4-FFF2-40B4-BE49-F238E27FC236}">
                <a16:creationId xmlns:a16="http://schemas.microsoft.com/office/drawing/2014/main" id="{39C8A858-361F-4D20-9CF0-76D1D2805C9C}"/>
              </a:ext>
            </a:extLst>
          </p:cNvPr>
          <p:cNvSpPr txBox="1"/>
          <p:nvPr/>
        </p:nvSpPr>
        <p:spPr>
          <a:xfrm>
            <a:off x="0" y="421230"/>
            <a:ext cx="9143999"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4800" b="1" dirty="0">
                <a:solidFill>
                  <a:prstClr val="white"/>
                </a:solidFill>
                <a:latin typeface="Calibri" panose="020F0502020204030204"/>
              </a:rPr>
              <a:t>Az </a:t>
            </a:r>
            <a:r>
              <a:rPr lang="hu-HU" sz="4800" b="1" dirty="0" err="1">
                <a:solidFill>
                  <a:prstClr val="white"/>
                </a:solidFill>
                <a:latin typeface="Calibri" panose="020F0502020204030204"/>
              </a:rPr>
              <a:t>Ensembl</a:t>
            </a:r>
            <a:r>
              <a:rPr lang="hu-HU" sz="4800" b="1" dirty="0">
                <a:solidFill>
                  <a:prstClr val="white"/>
                </a:solidFill>
                <a:latin typeface="Calibri" panose="020F0502020204030204"/>
              </a:rPr>
              <a:t> célkitűzései II </a:t>
            </a:r>
            <a:endParaRPr kumimoji="0" lang="hu-HU"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360056"/>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1396</TotalTime>
  <Words>3314</Words>
  <Application>Microsoft Office PowerPoint</Application>
  <PresentationFormat>Diavetítés a képernyőre (4:3 oldalarány)</PresentationFormat>
  <Paragraphs>555</Paragraphs>
  <Slides>62</Slides>
  <Notes>42</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62</vt:i4>
      </vt:variant>
    </vt:vector>
  </HeadingPairs>
  <TitlesOfParts>
    <vt:vector size="69" baseType="lpstr">
      <vt:lpstr>Arial</vt:lpstr>
      <vt:lpstr>Calibri</vt:lpstr>
      <vt:lpstr>Calibri Light</vt:lpstr>
      <vt:lpstr>Times New Roman</vt:lpstr>
      <vt:lpstr>Wingdings</vt:lpstr>
      <vt:lpstr>Office-téma</vt:lpstr>
      <vt:lpstr>Bitkép</vt:lpstr>
      <vt:lpstr>Genom böngészők (browser-ek): ENSEMBL</vt:lpstr>
      <vt:lpstr>Kurzus információk</vt:lpstr>
      <vt:lpstr>Kurzus információk</vt:lpstr>
      <vt:lpstr>Kurzus információk</vt:lpstr>
      <vt:lpstr>European Bioinformatics Institute</vt:lpstr>
      <vt:lpstr>Kurzus információk</vt:lpstr>
      <vt:lpstr>Kurzus információk</vt:lpstr>
      <vt:lpstr>Kurzus információk</vt:lpstr>
      <vt:lpstr>Kurzus információk</vt:lpstr>
      <vt:lpstr>Kurzus információk</vt:lpstr>
      <vt:lpstr>  Mit tartalmaz az Ensembl?</vt:lpstr>
      <vt:lpstr>Automatikus annotáció</vt:lpstr>
      <vt:lpstr>Manuális annotáció</vt:lpstr>
      <vt:lpstr>Kurzus információk</vt:lpstr>
      <vt:lpstr>Mire jó az Ensembl? I </vt:lpstr>
      <vt:lpstr>Mire jó az Ensembl? II </vt:lpstr>
      <vt:lpstr>Website</vt:lpstr>
      <vt:lpstr>Genomok régi verziója</vt:lpstr>
      <vt:lpstr>PreEnsembl</vt:lpstr>
      <vt:lpstr>Keresés a fajok között</vt:lpstr>
      <vt:lpstr>Legfrissebb humán assembly verzió</vt:lpstr>
      <vt:lpstr>Génkeresés</vt:lpstr>
      <vt:lpstr>Keresési eredmény</vt:lpstr>
      <vt:lpstr>Információk a génről</vt:lpstr>
      <vt:lpstr>Transzkriptum táblázat</vt:lpstr>
      <vt:lpstr>Még több információ az  1. transzkriptumról</vt:lpstr>
      <vt:lpstr>A gén annotációja</vt:lpstr>
      <vt:lpstr>PowerPoint-bemutató</vt:lpstr>
      <vt:lpstr>Kromoszóma kép, gén melletti szekvenciák</vt:lpstr>
      <vt:lpstr>PowerPoint-bemutató</vt:lpstr>
      <vt:lpstr>Szekvencia változások </vt:lpstr>
      <vt:lpstr>Configure this page</vt:lpstr>
      <vt:lpstr>Configure this page: dbSNP variants</vt:lpstr>
      <vt:lpstr>Információk a dbSNP új track kiválasztott variánsáról</vt:lpstr>
      <vt:lpstr>Exon-intron szekvenciák</vt:lpstr>
      <vt:lpstr>RNAseq adatok vizualizációja</vt:lpstr>
      <vt:lpstr>Configure this page-RNAseq models</vt:lpstr>
      <vt:lpstr>RNAseq és intron modellek</vt:lpstr>
      <vt:lpstr>Saját adatok bevitele: Custom tracks</vt:lpstr>
      <vt:lpstr>Saját adatok bevitele: pl. BRCA2 transzkriptum bed file a UCSC-ből </vt:lpstr>
      <vt:lpstr>Saját adatok (UCSC) bevitele: custom tracks</vt:lpstr>
      <vt:lpstr>Saját adatok megjelenítése: custom tracks</vt:lpstr>
      <vt:lpstr>Fasta szekvencia exportálása</vt:lpstr>
      <vt:lpstr>Hasonlósági keresés</vt:lpstr>
      <vt:lpstr>BLAST</vt:lpstr>
      <vt:lpstr>BLAST/BLAT</vt:lpstr>
      <vt:lpstr>BLAST/BLAT eredmény</vt:lpstr>
      <vt:lpstr>BRCA2 gén összehasonlítás fajok között Comparative Genomics, többszörös illesztés</vt:lpstr>
      <vt:lpstr>BRCA2 gén összehasonlítás fajok között</vt:lpstr>
      <vt:lpstr>BRCA2 gén összehasonlítás fajok között, konzervált régiók</vt:lpstr>
      <vt:lpstr>BRCA2 gén-View alignment image</vt:lpstr>
      <vt:lpstr>PowerPoint-bemutató</vt:lpstr>
      <vt:lpstr>PowerPoint-bemutató</vt:lpstr>
      <vt:lpstr>BRCA2 gén törzsfája</vt:lpstr>
      <vt:lpstr>Ortológok szekvenciák a Primates-ekben</vt:lpstr>
      <vt:lpstr>Szinténia blokkok két faj ortológ kromoszómái között</vt:lpstr>
      <vt:lpstr>Kromoszóma nézet</vt:lpstr>
      <vt:lpstr>Ensembl protein család</vt:lpstr>
      <vt:lpstr>Biomart</vt:lpstr>
      <vt:lpstr>PowerPoint-bemutató</vt:lpstr>
      <vt:lpstr>Variant Effect Predictor</vt:lpstr>
      <vt:lpstr>Segítség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Nóra</dc:creator>
  <cp:lastModifiedBy>Nori</cp:lastModifiedBy>
  <cp:revision>113</cp:revision>
  <dcterms:created xsi:type="dcterms:W3CDTF">2019-02-24T16:35:47Z</dcterms:created>
  <dcterms:modified xsi:type="dcterms:W3CDTF">2019-03-04T09:13:44Z</dcterms:modified>
</cp:coreProperties>
</file>