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5" r:id="rId8"/>
    <p:sldId id="264" r:id="rId9"/>
    <p:sldId id="262" r:id="rId10"/>
    <p:sldId id="268" r:id="rId11"/>
    <p:sldId id="267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94" r:id="rId20"/>
    <p:sldId id="277" r:id="rId21"/>
    <p:sldId id="293" r:id="rId22"/>
    <p:sldId id="278" r:id="rId23"/>
    <p:sldId id="279" r:id="rId24"/>
    <p:sldId id="280" r:id="rId25"/>
    <p:sldId id="281" r:id="rId26"/>
    <p:sldId id="291" r:id="rId27"/>
    <p:sldId id="290" r:id="rId28"/>
    <p:sldId id="282" r:id="rId29"/>
    <p:sldId id="283" r:id="rId30"/>
    <p:sldId id="284" r:id="rId31"/>
    <p:sldId id="285" r:id="rId32"/>
    <p:sldId id="286" r:id="rId33"/>
    <p:sldId id="292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2A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C32B49-C8E8-4976-9C4F-FD8B0F594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DC4E703-C4AA-4B2F-BB16-75B5E72EE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5C32D4-0CB0-4719-B56A-F88EE4EF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0AF9B2-6706-41BB-BBB9-E6AE0E03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507F5C3-4C57-4A52-B644-4CE04449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73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B86CC7-C975-441E-993F-AF39F252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F7ABBEE-AF14-4390-BB62-C9380ED8A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BA3A86-745E-48DC-9725-9E94FB96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5E6138-E541-4943-B510-64B01F33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581357-5A67-478D-96E5-A422D586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3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9586392-06F6-4F84-98AE-97E0CFA94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6CD4EF5-0553-434E-8C2F-00C5EC5C8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DB62CA-753E-49A1-B7F3-0AEFECF3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412443-C509-4EE5-B9B9-03746898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AA6F3B-AE56-4705-8F43-F250A806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788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CB85CA-9F97-4442-8361-895B13A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91CC62-9E0F-4602-9592-0A39C5D5C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B88BF0-1C5E-4609-9CF0-2A58DB10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B998CFB-D3D3-4EBF-8BE9-26E1C3C7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7C1251-9AC7-400E-96F0-F78ACE01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8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BAFB83-A9E4-4296-BF78-2354B17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2AAD90F-62E3-47CF-99F2-481B9C89E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45306D-41E5-4C9D-9616-D84F900E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55F40A-4C82-4D92-B420-128A0E15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AD37CA5-0876-4F11-A79B-9504F259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0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54AEE0-A8F2-4297-9D29-01536139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6EF44E-C54D-4A6E-A1F7-DD1303844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2338A2-0DDA-4470-95D1-2A723016B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BCE24FA-0CB3-44C9-B9B9-326162D4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5FA6606-268A-4CC9-A107-EEB24F51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CF5A9C-AC89-4AE3-A2A1-37121AA5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03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ABD353-04FA-4352-AD0B-04F177C3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3238F9F-7EB8-41BE-BE70-CB76CDBCA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F4A7F45-D5E5-40F9-ADD5-4D2D38604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374E0C2-D404-4D65-B669-6ABFE9171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2A15AB2-736D-48AE-92EF-AC21C9879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134FFA1-CC32-49E7-B7F1-8D4E3077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0DD73FB-AD5A-4EE0-9237-9892E32F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0FB82C9-9789-4BE6-A7D6-BBEE6189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58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11A7C2-248D-4FF5-B8D9-486D5071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CD90EBC-F5C9-48AC-8800-CD1B3075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7388EE5-2E47-49D0-A1E3-6B0438BD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14651CE-A292-40D8-A002-A1F4B4F2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5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C76DDE7-0DA8-43DE-A937-135D1CDD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0287781-F56E-4324-BE27-DCEDB849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2C3BC74-AEF8-45EE-99DF-D26D64D7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44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D7DAA8-F294-4C9F-8CA1-06AC1A4A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091B56-214B-4FDD-A496-52E4BD26F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7F516A-E314-4114-9EEA-2DDFEFE21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D9B92B-58BA-474A-B253-56AE1027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6EB1D4-08DF-4B58-BCA7-32E6A15C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A6F904-282A-40A5-AFA7-6E4C1A1C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24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E887F2-56C3-44E4-B23D-75C76290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0355766-6D23-4B4D-A7A5-6D2D0F473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F587CA5-6804-492B-BC36-82DD7F778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7F619A-A0D9-49FA-9A0C-1007261E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005E486-1142-4D7D-A392-99581ECF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478CA0-A6D5-4F05-A04D-F252884B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0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F497AD9-D658-418D-BF49-B232F6E9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B477A13-010E-4E74-B5E7-40CFC741E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4C6079-CA4F-4CAA-86FE-959A9F0D1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5FF5-F6BA-4536-A203-BEEEC32C5378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3B7F39-54B1-464C-8F98-7AEDD39C2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1E3074-9768-45AF-92FB-AB65469E6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03BB-266D-40DB-B29C-16196DDD5B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35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hole_genome_sequenc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F267D3C1-5738-418F-BBA4-23AAE950EB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87100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4400" b="1" dirty="0">
                <a:solidFill>
                  <a:schemeClr val="bg1"/>
                </a:solidFill>
              </a:rPr>
            </a:br>
            <a:br>
              <a:rPr lang="hu-HU" dirty="0"/>
            </a:b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68AAB9-F556-4C74-8A80-11CC57BD9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457" y="250833"/>
            <a:ext cx="9144000" cy="17467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6600" b="1" dirty="0">
                <a:solidFill>
                  <a:schemeClr val="bg1"/>
                </a:solidFill>
              </a:rPr>
              <a:t>Bevezetés a </a:t>
            </a:r>
            <a:r>
              <a:rPr lang="hu-HU" sz="6600" b="1" dirty="0" err="1">
                <a:solidFill>
                  <a:schemeClr val="bg1"/>
                </a:solidFill>
              </a:rPr>
              <a:t>bioinformatikába</a:t>
            </a:r>
            <a:endParaRPr lang="hu-HU" sz="6600" b="1" dirty="0">
              <a:solidFill>
                <a:schemeClr val="bg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75D23C-487C-48A4-9F8D-81754685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3" y="4020457"/>
            <a:ext cx="8258628" cy="2641600"/>
          </a:xfrm>
          <a:effectLst/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Előadó: Bana Nóra,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Genetikai Intézet (ELTE)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Készült: Fazekas Dávid diái alapján</a:t>
            </a:r>
          </a:p>
          <a:p>
            <a:pPr algn="r">
              <a:lnSpc>
                <a:spcPct val="120000"/>
              </a:lnSpc>
            </a:pP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2019.02.13.</a:t>
            </a:r>
          </a:p>
          <a:p>
            <a:pPr algn="r"/>
            <a:endParaRPr lang="hu-HU" sz="3600" dirty="0"/>
          </a:p>
        </p:txBody>
      </p:sp>
      <p:pic>
        <p:nvPicPr>
          <p:cNvPr id="15" name="Picture 4" descr="Képtalálat a következőre: „elte genetika logo”">
            <a:extLst>
              <a:ext uri="{FF2B5EF4-FFF2-40B4-BE49-F238E27FC236}">
                <a16:creationId xmlns:a16="http://schemas.microsoft.com/office/drawing/2014/main" id="{ACBFC097-CCAD-4BD0-B8F6-E4AA8B64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5758" y="2465402"/>
            <a:ext cx="1756013" cy="175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4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A65523C4-78DE-46DF-9367-20BDE5D22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286000"/>
            <a:ext cx="4838700" cy="4572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7074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77" y="1713718"/>
            <a:ext cx="8405446" cy="31648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Az élettudomány területéről származó adatokkal dolgozik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Molekuláris </a:t>
            </a:r>
            <a:r>
              <a:rPr kumimoji="0" lang="hu-HU" alt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bioinformatika</a:t>
            </a:r>
            <a:endParaRPr kumimoji="0" lang="hu-HU" altLang="hu-HU" sz="28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Makromolekulák szekvenciája és struktúrája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Annotáció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Hálózat biológia</a:t>
            </a:r>
            <a:endParaRPr kumimoji="0" lang="hu-HU" alt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F0ED67B-C520-487B-8A0E-A420478C110F}"/>
              </a:ext>
            </a:extLst>
          </p:cNvPr>
          <p:cNvSpPr txBox="1"/>
          <p:nvPr/>
        </p:nvSpPr>
        <p:spPr>
          <a:xfrm>
            <a:off x="5759612" y="6311632"/>
            <a:ext cx="3273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humán </a:t>
            </a:r>
            <a:r>
              <a:rPr lang="hu-HU" sz="1600" dirty="0" err="1"/>
              <a:t>smad2</a:t>
            </a:r>
            <a:r>
              <a:rPr lang="hu-HU" sz="1600" dirty="0"/>
              <a:t> </a:t>
            </a:r>
            <a:r>
              <a:rPr lang="hu-HU" sz="1600" dirty="0" err="1"/>
              <a:t>3D</a:t>
            </a:r>
            <a:r>
              <a:rPr lang="hu-HU" sz="1600" dirty="0"/>
              <a:t>, X-</a:t>
            </a:r>
            <a:r>
              <a:rPr lang="hu-HU" sz="1600" dirty="0" err="1"/>
              <a:t>ray</a:t>
            </a:r>
            <a:r>
              <a:rPr lang="hu-HU" sz="1600" dirty="0"/>
              <a:t> (</a:t>
            </a:r>
            <a:r>
              <a:rPr lang="hu-HU" sz="1600" dirty="0" err="1"/>
              <a:t>uniprot.org</a:t>
            </a:r>
            <a:r>
              <a:rPr lang="hu-HU" sz="1600" dirty="0"/>
              <a:t>)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6DCF254-A81B-4EBE-9A1E-1DE8531A05EC}"/>
              </a:ext>
            </a:extLst>
          </p:cNvPr>
          <p:cNvSpPr txBox="1"/>
          <p:nvPr/>
        </p:nvSpPr>
        <p:spPr>
          <a:xfrm>
            <a:off x="369277" y="280645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b="1" dirty="0">
                <a:solidFill>
                  <a:prstClr val="white"/>
                </a:solidFill>
                <a:latin typeface="Calibri" panose="020F0502020204030204"/>
              </a:rPr>
              <a:t>Mire jó a </a:t>
            </a:r>
            <a:r>
              <a:rPr lang="hu-HU" sz="4800" b="1" dirty="0" err="1">
                <a:solidFill>
                  <a:prstClr val="white"/>
                </a:solidFill>
                <a:latin typeface="Calibri" panose="020F0502020204030204"/>
              </a:rPr>
              <a:t>bioinformatika</a:t>
            </a:r>
            <a:r>
              <a:rPr lang="hu-HU" sz="48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21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7074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361702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Molekuláris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bioinformatika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77" y="3006379"/>
            <a:ext cx="8405446" cy="5795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0A2167F-B598-4E91-BDE5-AC952C0CE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38" y="2252344"/>
            <a:ext cx="5942925" cy="112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2EBECE3-6C1B-4AE3-B0AF-A60B04FDDD03}"/>
              </a:ext>
            </a:extLst>
          </p:cNvPr>
          <p:cNvSpPr txBox="1"/>
          <p:nvPr/>
        </p:nvSpPr>
        <p:spPr>
          <a:xfrm>
            <a:off x="2682910" y="197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1DC37E9-B762-4F4D-970D-B08AA4268CCF}"/>
              </a:ext>
            </a:extLst>
          </p:cNvPr>
          <p:cNvSpPr txBox="1"/>
          <p:nvPr/>
        </p:nvSpPr>
        <p:spPr>
          <a:xfrm>
            <a:off x="679938" y="1539619"/>
            <a:ext cx="6595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Molekuláris biológia centrális dogmája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4BE72C7-A6B9-4598-9003-6B94D2163BA1}"/>
              </a:ext>
            </a:extLst>
          </p:cNvPr>
          <p:cNvSpPr txBox="1"/>
          <p:nvPr/>
        </p:nvSpPr>
        <p:spPr>
          <a:xfrm>
            <a:off x="679938" y="4021393"/>
            <a:ext cx="492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Genomika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centrális dogmája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B64A0843-E1D2-4F9C-8214-DCF931B867F4}"/>
              </a:ext>
            </a:extLst>
          </p:cNvPr>
          <p:cNvSpPr/>
          <p:nvPr/>
        </p:nvSpPr>
        <p:spPr>
          <a:xfrm>
            <a:off x="6622863" y="2576067"/>
            <a:ext cx="478972" cy="2644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B04D536-D944-459C-9AA8-465B40DEEF46}"/>
              </a:ext>
            </a:extLst>
          </p:cNvPr>
          <p:cNvSpPr txBox="1"/>
          <p:nvPr/>
        </p:nvSpPr>
        <p:spPr>
          <a:xfrm>
            <a:off x="7101835" y="2176998"/>
            <a:ext cx="1801262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Sejt </a:t>
            </a:r>
          </a:p>
          <a:p>
            <a:r>
              <a:rPr lang="hu-H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fenotípus</a:t>
            </a:r>
            <a:endParaRPr lang="hu-HU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667433E-2C02-4B0C-9F39-B382AAF5227F}"/>
              </a:ext>
            </a:extLst>
          </p:cNvPr>
          <p:cNvSpPr txBox="1"/>
          <p:nvPr/>
        </p:nvSpPr>
        <p:spPr>
          <a:xfrm>
            <a:off x="766513" y="4634774"/>
            <a:ext cx="6095836" cy="800219"/>
          </a:xfrm>
          <a:prstGeom prst="rect">
            <a:avLst/>
          </a:prstGeom>
          <a:noFill/>
          <a:ln>
            <a:gradFill flip="none" rotWithShape="1">
              <a:gsLst>
                <a:gs pos="11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	</a:t>
            </a:r>
            <a:r>
              <a:rPr lang="hu-HU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Transzkriptom</a:t>
            </a: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Proteom</a:t>
            </a:r>
            <a:endParaRPr lang="hu-H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D331D385-0875-42FF-A4A1-D0DC5949F6DF}"/>
              </a:ext>
            </a:extLst>
          </p:cNvPr>
          <p:cNvCxnSpPr/>
          <p:nvPr/>
        </p:nvCxnSpPr>
        <p:spPr>
          <a:xfrm>
            <a:off x="1988457" y="4904255"/>
            <a:ext cx="694453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5EA7EB11-285B-4E7F-8EDB-84B44E90595A}"/>
              </a:ext>
            </a:extLst>
          </p:cNvPr>
          <p:cNvCxnSpPr/>
          <p:nvPr/>
        </p:nvCxnSpPr>
        <p:spPr>
          <a:xfrm>
            <a:off x="4782457" y="4904255"/>
            <a:ext cx="694453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yíl: jobbra mutató 18">
            <a:extLst>
              <a:ext uri="{FF2B5EF4-FFF2-40B4-BE49-F238E27FC236}">
                <a16:creationId xmlns:a16="http://schemas.microsoft.com/office/drawing/2014/main" id="{1316B4FC-2A56-40CC-A294-638E4C102EED}"/>
              </a:ext>
            </a:extLst>
          </p:cNvPr>
          <p:cNvSpPr/>
          <p:nvPr/>
        </p:nvSpPr>
        <p:spPr>
          <a:xfrm>
            <a:off x="6699389" y="4825345"/>
            <a:ext cx="478972" cy="2644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5BD9F6D-F2F4-4845-8FFA-96C04F6A27C9}"/>
              </a:ext>
            </a:extLst>
          </p:cNvPr>
          <p:cNvSpPr txBox="1"/>
          <p:nvPr/>
        </p:nvSpPr>
        <p:spPr>
          <a:xfrm>
            <a:off x="7155543" y="4418956"/>
            <a:ext cx="1801262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Sejt </a:t>
            </a:r>
          </a:p>
          <a:p>
            <a:r>
              <a:rPr lang="hu-H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fenotípus</a:t>
            </a:r>
            <a:endParaRPr lang="hu-HU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17E77A9-88F4-4787-8798-4413F64E2160}"/>
              </a:ext>
            </a:extLst>
          </p:cNvPr>
          <p:cNvSpPr txBox="1"/>
          <p:nvPr/>
        </p:nvSpPr>
        <p:spPr>
          <a:xfrm>
            <a:off x="716011" y="5132478"/>
            <a:ext cx="161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szervezet 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 örökítő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információja.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021265A-6D2F-476A-B15B-E3E2986B15D9}"/>
              </a:ext>
            </a:extLst>
          </p:cNvPr>
          <p:cNvSpPr/>
          <p:nvPr/>
        </p:nvSpPr>
        <p:spPr>
          <a:xfrm>
            <a:off x="2592472" y="5089785"/>
            <a:ext cx="29170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genomr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RNS-ek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sszessege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Transzkriptomika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génexpresszió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vizsgálata</a:t>
            </a:r>
          </a:p>
          <a:p>
            <a:pPr lvl="0">
              <a:buFont typeface="Arial" pitchFamily="34" charset="0"/>
              <a:buChar char="•"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transzkripciós különbségek </a:t>
            </a:r>
          </a:p>
          <a:p>
            <a:pPr lvl="0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feltárása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5F4625C1-B30D-41C9-9881-1DA9AE52A70A}"/>
              </a:ext>
            </a:extLst>
          </p:cNvPr>
          <p:cNvSpPr txBox="1"/>
          <p:nvPr/>
        </p:nvSpPr>
        <p:spPr>
          <a:xfrm rot="10800000" flipV="1">
            <a:off x="5534733" y="513247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Fehérjék és </a:t>
            </a:r>
          </a:p>
          <a:p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peptidek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összessége.</a:t>
            </a:r>
          </a:p>
        </p:txBody>
      </p:sp>
    </p:spTree>
    <p:extLst>
      <p:ext uri="{BB962C8B-B14F-4D97-AF65-F5344CB8AC3E}">
        <p14:creationId xmlns:p14="http://schemas.microsoft.com/office/powerpoint/2010/main" val="154459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77" y="833950"/>
            <a:ext cx="8405446" cy="58568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Régen könyvekkel, ma számítógépekkel =&gt; Legnagyobb kihívás: jó minőségű adatok létrehozás, kis mennyiségű mintáról, kísérleti eredményről mindent leírni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alt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Szekvencia illesztés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alt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Statisztikai analízis (gén hosszúság, CG arány)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alt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 annotáció</a:t>
            </a:r>
          </a:p>
          <a:p>
            <a:pPr marL="914400" lvl="1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hu-HU" alt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ORF</a:t>
            </a:r>
            <a:r>
              <a:rPr lang="hu-HU" alt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gén </a:t>
            </a:r>
            <a:r>
              <a:rPr lang="hu-HU" alt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predikció</a:t>
            </a:r>
            <a:endParaRPr lang="hu-HU" alt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hu-HU" alt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Promóter analízis</a:t>
            </a: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Szekvencia adatbázisok</a:t>
            </a: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Szekvencia keresés</a:t>
            </a: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Macromolekulák</a:t>
            </a:r>
            <a:r>
              <a:rPr lang="hu-HU" alt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altLang="hu-HU" sz="2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3D</a:t>
            </a:r>
            <a:r>
              <a:rPr lang="hu-HU" alt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struktúrája</a:t>
            </a: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Fehérje kapcsolatok</a:t>
            </a: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Molekuláris filogenetika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88605"/>
            <a:ext cx="8405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Klasszikus</a:t>
            </a: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bioinformatika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Kapcsolódó kép">
            <a:extLst>
              <a:ext uri="{FF2B5EF4-FFF2-40B4-BE49-F238E27FC236}">
                <a16:creationId xmlns:a16="http://schemas.microsoft.com/office/drawing/2014/main" id="{945D4CE8-DBBD-4B37-BDD1-92C080891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67" y="3238150"/>
            <a:ext cx="4860733" cy="27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0ACD6FC-DDA3-462A-A3D2-4BB24D4E432C}"/>
              </a:ext>
            </a:extLst>
          </p:cNvPr>
          <p:cNvSpPr txBox="1"/>
          <p:nvPr/>
        </p:nvSpPr>
        <p:spPr>
          <a:xfrm>
            <a:off x="4439852" y="6352256"/>
            <a:ext cx="4204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https://</a:t>
            </a:r>
            <a:r>
              <a:rPr lang="hu-HU" sz="1600" dirty="0" err="1"/>
              <a:t>en.wikipedia.org</a:t>
            </a:r>
            <a:r>
              <a:rPr lang="hu-HU" sz="1600" dirty="0"/>
              <a:t>/wiki/</a:t>
            </a:r>
            <a:r>
              <a:rPr lang="hu-HU" sz="1600" dirty="0" err="1"/>
              <a:t>Phylogenetic_tree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35372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101C7C0-CCEE-4834-96CF-44E32A935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37" y="3896751"/>
            <a:ext cx="6320430" cy="2651520"/>
          </a:xfrm>
          <a:prstGeom prst="rect">
            <a:avLst/>
          </a:prstGeom>
        </p:spPr>
      </p:pic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88605"/>
            <a:ext cx="8405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Modern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bioinformatika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77" y="1026194"/>
            <a:ext cx="8405446" cy="48056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Legnagyobb kihívás: </a:t>
            </a:r>
            <a:r>
              <a:rPr lang="hu-HU" sz="22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hu-HU" altLang="hu-HU" sz="2200" dirty="0">
                <a:solidFill>
                  <a:srgbClr val="212121"/>
                </a:solidFill>
              </a:rPr>
              <a:t>rtelmezni a hatalmas adatkészletet, (nem baj ha rossz minőségű adatok is jelen vannak-&gt; a komplex rendszer viselkedését figyelni) mivel a biológiai adatgyűjtés ömlesztve készül el az ipari elvárásoknak megfelelően.</a:t>
            </a:r>
            <a:endParaRPr lang="hu-HU" altLang="hu-H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Post-genom éra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Komparatív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genomika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Transzkriptomika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Proteomika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 biológia</a:t>
            </a:r>
          </a:p>
        </p:txBody>
      </p:sp>
    </p:spTree>
    <p:extLst>
      <p:ext uri="{BB962C8B-B14F-4D97-AF65-F5344CB8AC3E}">
        <p14:creationId xmlns:p14="http://schemas.microsoft.com/office/powerpoint/2010/main" val="139908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KapcsolÃ³dÃ³ kÃ©p">
            <a:extLst>
              <a:ext uri="{FF2B5EF4-FFF2-40B4-BE49-F238E27FC236}">
                <a16:creationId xmlns:a16="http://schemas.microsoft.com/office/drawing/2014/main" id="{BAF4DF33-6C79-4C4D-A954-49AE4BE91B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9602"/>
            <a:ext cx="7076049" cy="50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9601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C442A16-6EC8-4455-9D32-88F9F7F0A50C}"/>
              </a:ext>
            </a:extLst>
          </p:cNvPr>
          <p:cNvSpPr txBox="1"/>
          <p:nvPr/>
        </p:nvSpPr>
        <p:spPr>
          <a:xfrm>
            <a:off x="0" y="19039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Teljes genom </a:t>
            </a:r>
            <a:r>
              <a:rPr lang="hu-HU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szekvenálások</a:t>
            </a:r>
            <a:r>
              <a:rPr lang="hu-HU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(NCBI)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E97F557-D6A3-4BB6-9819-E0A586B9B577}"/>
              </a:ext>
            </a:extLst>
          </p:cNvPr>
          <p:cNvSpPr txBox="1"/>
          <p:nvPr/>
        </p:nvSpPr>
        <p:spPr>
          <a:xfrm>
            <a:off x="154745" y="5989852"/>
            <a:ext cx="886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NCBI –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feltöltött teljes genomok 5 évenkénti </a:t>
            </a:r>
            <a:r>
              <a:rPr lang="hu-HU" sz="1600" dirty="0">
                <a:solidFill>
                  <a:prstClr val="black"/>
                </a:solidFill>
              </a:rPr>
              <a:t>exponenciális növekedése http://</a:t>
            </a:r>
            <a:r>
              <a:rPr lang="hu-HU" sz="1600" dirty="0" err="1">
                <a:solidFill>
                  <a:prstClr val="black"/>
                </a:solidFill>
              </a:rPr>
              <a:t>gregoryzynda.com</a:t>
            </a:r>
            <a:r>
              <a:rPr lang="hu-HU" sz="1600" dirty="0">
                <a:solidFill>
                  <a:prstClr val="black"/>
                </a:solidFill>
              </a:rPr>
              <a:t>/</a:t>
            </a:r>
            <a:r>
              <a:rPr lang="hu-HU" sz="1600" dirty="0" err="1">
                <a:solidFill>
                  <a:prstClr val="black"/>
                </a:solidFill>
              </a:rPr>
              <a:t>ncbi</a:t>
            </a:r>
            <a:r>
              <a:rPr lang="hu-HU" sz="1600" dirty="0">
                <a:solidFill>
                  <a:prstClr val="black"/>
                </a:solidFill>
              </a:rPr>
              <a:t>/genome/</a:t>
            </a:r>
            <a:r>
              <a:rPr lang="hu-HU" sz="1600" dirty="0" err="1">
                <a:solidFill>
                  <a:prstClr val="black"/>
                </a:solidFill>
              </a:rPr>
              <a:t>python</a:t>
            </a:r>
            <a:r>
              <a:rPr lang="hu-HU" sz="1600" dirty="0">
                <a:solidFill>
                  <a:prstClr val="black"/>
                </a:solidFill>
              </a:rPr>
              <a:t>/2014/03/31/</a:t>
            </a:r>
            <a:r>
              <a:rPr lang="hu-HU" sz="1600" dirty="0" err="1">
                <a:solidFill>
                  <a:prstClr val="black"/>
                </a:solidFill>
              </a:rPr>
              <a:t>ncbi-genome.html</a:t>
            </a:r>
            <a:r>
              <a:rPr lang="hu-HU" sz="16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03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 descr="C:\Users\Nori\Desktop\Disszertacio\Historic_cost_of_sequencing_a_human_genome.png">
            <a:extLst>
              <a:ext uri="{FF2B5EF4-FFF2-40B4-BE49-F238E27FC236}">
                <a16:creationId xmlns:a16="http://schemas.microsoft.com/office/drawing/2014/main" id="{9A1924A2-7A0F-4E79-AD75-6B4A4E7C33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" y="830998"/>
            <a:ext cx="7367954" cy="491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C442A16-6EC8-4455-9D32-88F9F7F0A50C}"/>
              </a:ext>
            </a:extLst>
          </p:cNvPr>
          <p:cNvSpPr txBox="1"/>
          <p:nvPr/>
        </p:nvSpPr>
        <p:spPr>
          <a:xfrm>
            <a:off x="154745" y="88605"/>
            <a:ext cx="886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Szekvenálási</a:t>
            </a: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költségek csökkenés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E97F557-D6A3-4BB6-9819-E0A586B9B577}"/>
              </a:ext>
            </a:extLst>
          </p:cNvPr>
          <p:cNvSpPr txBox="1"/>
          <p:nvPr/>
        </p:nvSpPr>
        <p:spPr>
          <a:xfrm>
            <a:off x="154745" y="5989852"/>
            <a:ext cx="886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teljes humán genom totális </a:t>
            </a:r>
            <a:r>
              <a:rPr lang="hu-HU" sz="1600" dirty="0" err="1"/>
              <a:t>szekvenálási</a:t>
            </a:r>
            <a:r>
              <a:rPr lang="hu-HU" sz="1600" dirty="0"/>
              <a:t> költségeinek évenkénti alakulása </a:t>
            </a:r>
            <a:r>
              <a:rPr lang="hu-HU" sz="1600" u="sng" dirty="0" err="1"/>
              <a:t>NHGRI</a:t>
            </a:r>
            <a:r>
              <a:rPr lang="hu-HU" sz="1600" dirty="0"/>
              <a:t> adatok alapján. </a:t>
            </a:r>
            <a:r>
              <a:rPr lang="hu-HU" sz="1600" dirty="0">
                <a:hlinkClick r:id="rId3"/>
              </a:rPr>
              <a:t>https://</a:t>
            </a:r>
            <a:r>
              <a:rPr lang="hu-HU" sz="1600" dirty="0" err="1">
                <a:hlinkClick r:id="rId3"/>
              </a:rPr>
              <a:t>en.wikipedia.org</a:t>
            </a:r>
            <a:r>
              <a:rPr lang="hu-HU" sz="1600" dirty="0">
                <a:hlinkClick r:id="rId3"/>
              </a:rPr>
              <a:t>/wiki/</a:t>
            </a:r>
            <a:r>
              <a:rPr lang="hu-HU" sz="1600" dirty="0" err="1">
                <a:hlinkClick r:id="rId3"/>
              </a:rPr>
              <a:t>Whole_genome_sequencing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65122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7219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139674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b="1" dirty="0">
                <a:solidFill>
                  <a:prstClr val="white"/>
                </a:solidFill>
                <a:latin typeface="Calibri" panose="020F0502020204030204"/>
              </a:rPr>
              <a:t>Adatbázisok típusai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31" y="857982"/>
            <a:ext cx="8032653" cy="5786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Elsődleges adatbázisok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kleotid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szekvencia adatok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(DN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RN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strukturális adatok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Annotációk</a:t>
            </a:r>
          </a:p>
          <a:p>
            <a:pPr lvl="1"/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Másodlagos, származtatott adatbázisok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szekvencia adatok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Kódoló DNS-ből átírt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Regulációs adatok (TFBS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motivumok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Harmadlagos, Interakciós adatbázisok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elemek közötti kapcsolatok az elsődleges és másodlagos adatok közt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Szabályozás, metabolizmus,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szignalizáció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kötési interakciók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nem szekvenciás, nem annotációs adatbázisok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Evolúciós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Irodalmi-&gt;</a:t>
            </a:r>
            <a:r>
              <a:rPr lang="hu-HU" alt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Adatbányászat irodalmi forrásokból&lt;-tudományos folyóiratok, publikációk, könyvek </a:t>
            </a:r>
            <a:r>
              <a:rPr lang="hu-HU" alt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PubMed</a:t>
            </a:r>
            <a:endParaRPr lang="hu-HU" alt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76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6555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BC56AC8-CF1F-44F6-9062-35CBA9DE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558"/>
            <a:ext cx="9144000" cy="599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6532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0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Bioinformatikai szervezetek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91" y="1606579"/>
            <a:ext cx="8584809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EMBL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EBI: </a:t>
            </a:r>
          </a:p>
          <a:p>
            <a:pPr lvl="1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Molecular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European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Bioinformatics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Swiss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Institute of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Bioinformatics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NCBI:</a:t>
            </a:r>
          </a:p>
          <a:p>
            <a:pPr lvl="1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Institutes of Health - National Center for Biotechnology Information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UCSC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California, Santa Cruz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DDBI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Data Bank of Japan</a:t>
            </a:r>
            <a:endParaRPr lang="hu-HU" alt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53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6532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0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Bioinformatikai szervezetek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77" y="1436892"/>
            <a:ext cx="8584809" cy="1785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INSDC: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International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Nucleotide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Sequence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Database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Adatok cseréje és szinkronizálása az </a:t>
            </a:r>
            <a:r>
              <a:rPr kumimoji="0" lang="hu-HU" alt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adatraktárak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között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D8C1CBF-A80A-4DC9-8B11-2D7C511B09A1}"/>
              </a:ext>
            </a:extLst>
          </p:cNvPr>
          <p:cNvSpPr txBox="1"/>
          <p:nvPr/>
        </p:nvSpPr>
        <p:spPr>
          <a:xfrm>
            <a:off x="4811151" y="4754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2E5FD50-07AB-415D-A27A-71DD0C6C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23" y="2933462"/>
            <a:ext cx="76962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2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7D5419-7741-4FC3-8DD6-388A86C1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23" y="1060603"/>
            <a:ext cx="7721600" cy="5797398"/>
          </a:xfrm>
          <a:effectLst/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800" b="1" dirty="0"/>
              <a:t>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Előadók: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Bana Nóra, Genetikai I.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5.em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norah007@caesar.elte.hu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Fazekas Dávid, Genetikai I.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5.em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fazekas@netbiol.elte.hu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Erdős Gábor</a:t>
            </a:r>
          </a:p>
          <a:p>
            <a:pPr lvl="1">
              <a:lnSpc>
                <a:spcPct val="150000"/>
              </a:lnSpc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Gerber Dániel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Segítő:</a:t>
            </a:r>
          </a:p>
          <a:p>
            <a:pPr lvl="1">
              <a:lnSpc>
                <a:spcPct val="150000"/>
              </a:lnSpc>
            </a:pP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Bohár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9828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4400" b="1" dirty="0">
                <a:solidFill>
                  <a:schemeClr val="bg1"/>
                </a:solidFill>
              </a:rPr>
            </a:b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584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123111"/>
            <a:ext cx="8405446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Adatbázisok</a:t>
            </a:r>
            <a:r>
              <a:rPr lang="hu-HU" sz="4000" b="1" dirty="0" err="1">
                <a:solidFill>
                  <a:prstClr val="white"/>
                </a:solidFill>
                <a:latin typeface="Calibri" panose="020F0502020204030204"/>
              </a:rPr>
              <a:t>ban</a:t>
            </a:r>
            <a:r>
              <a:rPr lang="hu-HU" sz="4000" b="1" dirty="0">
                <a:solidFill>
                  <a:prstClr val="white"/>
                </a:solidFill>
                <a:latin typeface="Calibri" panose="020F0502020204030204"/>
              </a:rPr>
              <a:t> tárolt gén és fehérje információk típusai</a:t>
            </a: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55" y="1335085"/>
            <a:ext cx="8015068" cy="5109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 információk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Koordináták, kromoszómák,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intronok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regiók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promóterek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Struktúrális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információk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struktúra, motívumok, domének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Expresszió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Szövetek, fenotípusok, betegségek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Evolúciós információk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Taxonok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homológia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Funkcionális információk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Útvonalak, GO</a:t>
            </a:r>
            <a:endParaRPr lang="hu-HU" alt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93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70788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131394"/>
            <a:ext cx="840544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Fasta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formátum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8697C76-392A-4660-BB74-BCC44D2DF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01" y="839280"/>
            <a:ext cx="8838321" cy="60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0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9880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190397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Azonosító: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77" y="1352004"/>
            <a:ext cx="8405446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név nem specifikus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SMAD2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hMAD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JV18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MADH2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family member 2, Mad-related protein 2, Mothers against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decapentaplegic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homolog 2,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homolog 2,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homolog 2, Receptor-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SMAD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R-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SMAD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azonosító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entitást jelez az adatbázisban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SMAD2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Q15796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uniprot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ENSG00000175387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ensembl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4087 (NCBI)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Adatbázisok közötti átfordítások, átjárhatóság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(Térképezés)</a:t>
            </a:r>
            <a:endParaRPr lang="hu-HU" alt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54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2139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82354" y="190397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 az adatbázis és az adatforrás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77" y="1350895"/>
            <a:ext cx="3696286" cy="43747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Adatbázis: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Hasonló minőségű adatok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Struktúrált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adatok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Tárolás számítógépen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Kereshetőség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Osztályozhatóság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Szerkeszthetőség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alt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4DA490-AB2A-4125-83CB-02918625D952}"/>
              </a:ext>
            </a:extLst>
          </p:cNvPr>
          <p:cNvSpPr txBox="1"/>
          <p:nvPr/>
        </p:nvSpPr>
        <p:spPr>
          <a:xfrm>
            <a:off x="4712679" y="1365359"/>
            <a:ext cx="3894464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alt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Adatforrás: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elérhetőség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Ingyenes (Open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Közösségi használat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Bizottság által működtetett</a:t>
            </a:r>
          </a:p>
        </p:txBody>
      </p:sp>
    </p:spTree>
    <p:extLst>
      <p:ext uri="{BB962C8B-B14F-4D97-AF65-F5344CB8AC3E}">
        <p14:creationId xmlns:p14="http://schemas.microsoft.com/office/powerpoint/2010/main" val="210875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495644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6" y="626535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Adattárolás és keresés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95" y="3689208"/>
            <a:ext cx="815322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EDDFA43-A8E8-4C98-AF39-E8BB65F4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966835"/>
            <a:ext cx="8848578" cy="42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7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1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DNS, RNS adat bázisok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77" y="974646"/>
            <a:ext cx="8153227" cy="57708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Elsődleges </a:t>
            </a:r>
            <a:r>
              <a:rPr lang="hu-H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szekvenálási</a:t>
            </a:r>
            <a:r>
              <a:rPr 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módszerek: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Maxam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-Gilbert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Láncterminációs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módszerek – Sanger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szekvenálás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Automata módszerek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NGS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endParaRPr lang="hu-HU" alt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alt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készítés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alt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 genom -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donorból származó szekvenciák, magas lefedettség,</a:t>
            </a:r>
          </a:p>
          <a:p>
            <a:pPr lvl="2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reference genome: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GRCh38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hg38.p11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-2013, 13 donorból</a:t>
            </a:r>
          </a:p>
          <a:p>
            <a:pPr>
              <a:lnSpc>
                <a:spcPct val="150000"/>
              </a:lnSpc>
            </a:pPr>
            <a:endParaRPr lang="hu-HU" alt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0" lang="hu-HU" altLang="hu-H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2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1"/>
            <a:ext cx="8405446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altLang="hu-H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készítés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3CF6551-B2F3-4BF4-8A84-28D3DA61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997"/>
            <a:ext cx="9144000" cy="60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6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70670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190397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DNS szekvencia adat források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36" y="1386170"/>
            <a:ext cx="7959296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Nyers szekvenciák (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Raw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sequence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Rövid Read-ek (</a:t>
            </a:r>
            <a:r>
              <a:rPr kumimoji="0" lang="hu-H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Short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reads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Redundáns régiók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Nagy adathalmaz</a:t>
            </a:r>
          </a:p>
          <a:p>
            <a:pPr lvl="1"/>
            <a:endParaRPr kumimoji="0" lang="hu-H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Genom assembly-k (összerakások) :</a:t>
            </a:r>
          </a:p>
          <a:p>
            <a:pPr marL="800100" marR="0" lvl="1" indent="-3429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Kromoszóma szekvenciák</a:t>
            </a:r>
          </a:p>
          <a:p>
            <a:pPr marL="800100" marR="0" lvl="1" indent="-3429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 novo </a:t>
            </a: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vagy</a:t>
            </a:r>
            <a:r>
              <a:rPr lang="pt-BR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referenc</a:t>
            </a:r>
            <a:r>
              <a:rPr lang="hu-HU" sz="2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ia</a:t>
            </a:r>
            <a:r>
              <a:rPr lang="pt-BR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illesztések (</a:t>
            </a:r>
            <a:r>
              <a:rPr lang="pt-BR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aligned</a:t>
            </a: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)</a:t>
            </a:r>
          </a:p>
          <a:p>
            <a:pPr marL="800100" marR="0" lvl="1" indent="-3429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Annotált genom: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ORFs</a:t>
            </a:r>
            <a:endParaRPr lang="hu-H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Gén nevek</a:t>
            </a:r>
            <a:endParaRPr lang="hu-HU" altLang="hu-H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79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69145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0" y="238148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u-HU" sz="4800" b="1" dirty="0">
                <a:solidFill>
                  <a:prstClr val="white"/>
                </a:solidFill>
                <a:latin typeface="Calibri" panose="020F0502020204030204"/>
              </a:rPr>
              <a:t>Genom browser-ek (böngészők)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28" y="1565882"/>
            <a:ext cx="8153227" cy="3939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genom 2D-s számegyenes vizualizációja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 dimenziós reprezentáció (kromoszóma, pozíció)</a:t>
            </a:r>
          </a:p>
          <a:p>
            <a:pPr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Az adatok többszintű bemutatása</a:t>
            </a:r>
          </a:p>
          <a:p>
            <a:pPr marL="1028700" lvl="2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Gének</a:t>
            </a:r>
          </a:p>
          <a:p>
            <a:pPr marL="1028700" lvl="2" indent="-457200">
              <a:buFont typeface="Wingdings" panose="05000000000000000000" pitchFamily="2" charset="2"/>
              <a:buChar char="ü"/>
            </a:pPr>
            <a:r>
              <a:rPr lang="hu-HU" sz="2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Intronok</a:t>
            </a:r>
            <a:endParaRPr lang="hu-HU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1028700" lvl="2" indent="-457200">
              <a:buFont typeface="Wingdings" panose="05000000000000000000" pitchFamily="2" charset="2"/>
              <a:buChar char="ü"/>
            </a:pPr>
            <a:r>
              <a:rPr lang="hu-HU" sz="2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TFBS</a:t>
            </a:r>
            <a:endParaRPr lang="hu-HU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1028700" lvl="2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Expressziók</a:t>
            </a:r>
          </a:p>
          <a:p>
            <a:pPr marL="1028700" lvl="2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Saját adatok felvitele, használata</a:t>
            </a:r>
            <a:endParaRPr lang="hu-HU" altLang="hu-HU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4908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5222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0" y="421230"/>
            <a:ext cx="914399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NCBI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95" y="3689208"/>
            <a:ext cx="815322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3560522-7E92-4DB3-BF79-6B5CB50D8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893"/>
            <a:ext cx="9144000" cy="54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5">
            <a:extLst>
              <a:ext uri="{FF2B5EF4-FFF2-40B4-BE49-F238E27FC236}">
                <a16:creationId xmlns:a16="http://schemas.microsoft.com/office/drawing/2014/main" id="{999E645B-FDCD-4402-80A2-F54C3E916E1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37772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4400" b="1" dirty="0">
                <a:solidFill>
                  <a:schemeClr val="bg1"/>
                </a:solidFill>
              </a:rPr>
            </a:br>
            <a:br>
              <a:rPr lang="hu-HU" dirty="0"/>
            </a:b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05BA2DC-7E9D-4006-9F4B-1C16045E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0"/>
            <a:ext cx="9144000" cy="10377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+mn-lt"/>
              </a:rPr>
              <a:t>Kurzus anyagok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855540-B14E-421E-A005-D687F6C25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39" y="1712686"/>
            <a:ext cx="7775121" cy="44994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Elérés: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genetics.elte.hu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Oktatás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Bevezetés a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bioinformatikába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2019 mappa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Azonosító: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genetika2019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Jelszó: </a:t>
            </a:r>
            <a:r>
              <a:rPr 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genetika2019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905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DFFF7EE7-4005-4EF8-ABB3-972DEE24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0" y="421230"/>
            <a:ext cx="914399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ENSEMBL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95" y="3689208"/>
            <a:ext cx="815322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99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0589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1" y="-11487"/>
            <a:ext cx="91439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UCSC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95" y="3689208"/>
            <a:ext cx="815322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4C0C31A-D258-4809-87E6-A282E644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895"/>
            <a:ext cx="9143999" cy="62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45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AA279C0-67AE-4C74-87F0-6C76DC67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239"/>
            <a:ext cx="5894363" cy="4603840"/>
          </a:xfrm>
          <a:prstGeom prst="rect">
            <a:avLst/>
          </a:prstGeom>
        </p:spPr>
      </p:pic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83099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-109025" y="-24237"/>
            <a:ext cx="925302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 adatbázisok: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Uniprot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577" y="998811"/>
            <a:ext cx="2658791" cy="35702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UniProtKB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:</a:t>
            </a:r>
          </a:p>
          <a:p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</a:t>
            </a: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Protein 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sequence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and 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annotations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UniRef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:</a:t>
            </a:r>
          </a:p>
          <a:p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UniProt</a:t>
            </a: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Nonredundant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Reference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UniParc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:</a:t>
            </a:r>
          </a:p>
          <a:p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UniProt</a:t>
            </a: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Archive</a:t>
            </a:r>
            <a:endParaRPr lang="hu-HU" alt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0837E3F-98EE-4C3D-9CD3-61CAB515706F}"/>
              </a:ext>
            </a:extLst>
          </p:cNvPr>
          <p:cNvSpPr txBox="1"/>
          <p:nvPr/>
        </p:nvSpPr>
        <p:spPr>
          <a:xfrm>
            <a:off x="2682910" y="4074085"/>
            <a:ext cx="459869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Uniprot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adatbázis összefésülése: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SwissProt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SIB+EBI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1986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TrEMBL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Translated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EMBL</a:t>
            </a:r>
            <a:endParaRPr lang="hu-H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 - Protein Identification Resource (USA)</a:t>
            </a:r>
            <a:endParaRPr lang="hu-H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része van: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Reviewed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SwissProt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Manually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annotated</a:t>
            </a:r>
            <a:endParaRPr lang="hu-H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Unreviewed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TrEMBL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</a:t>
            </a:r>
            <a:endParaRPr lang="hu-H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248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83099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0" y="-24237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 adatbázisok: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PDB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452813E-87A9-442D-B417-585162124CCC}"/>
              </a:ext>
            </a:extLst>
          </p:cNvPr>
          <p:cNvSpPr txBox="1"/>
          <p:nvPr/>
        </p:nvSpPr>
        <p:spPr>
          <a:xfrm>
            <a:off x="2461063" y="2181369"/>
            <a:ext cx="41225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PDB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3D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Molekula struktúrák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~1300 protein 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stuktúrák</a:t>
            </a:r>
            <a:endParaRPr kumimoji="0" lang="hu-HU" altLang="hu-H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096473-140A-4F8B-9246-B89D52276AD2}"/>
              </a:ext>
            </a:extLst>
          </p:cNvPr>
          <p:cNvSpPr txBox="1"/>
          <p:nvPr/>
        </p:nvSpPr>
        <p:spPr>
          <a:xfrm>
            <a:off x="2461063" y="1312798"/>
            <a:ext cx="4180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PDB</a:t>
            </a:r>
            <a:r>
              <a:rPr lang="hu-H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Protein Data Bank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960C422B-D026-4BC2-A350-270F20EE4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49" y="3573161"/>
            <a:ext cx="9144000" cy="24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54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0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Más adat források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981" y="976279"/>
            <a:ext cx="8153227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alt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Pfam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InterPro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PROSITE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Motif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Phosphosite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alt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2256E2A-E040-4757-BFE3-6CE4BC4D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777" y="857144"/>
            <a:ext cx="5096431" cy="448857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1AC35C6-D65D-407E-871B-51AF04CB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41789"/>
            <a:ext cx="4209759" cy="301621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DA819E2-3734-4EFF-AB81-54D91C61100F}"/>
              </a:ext>
            </a:extLst>
          </p:cNvPr>
          <p:cNvSpPr txBox="1"/>
          <p:nvPr/>
        </p:nvSpPr>
        <p:spPr>
          <a:xfrm>
            <a:off x="4934244" y="5881721"/>
            <a:ext cx="2687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-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Ontology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76961B85-8EB1-4928-BA48-85927094840D}"/>
              </a:ext>
            </a:extLst>
          </p:cNvPr>
          <p:cNvSpPr/>
          <p:nvPr/>
        </p:nvSpPr>
        <p:spPr>
          <a:xfrm rot="10800000">
            <a:off x="2124221" y="1003142"/>
            <a:ext cx="1787451" cy="277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AC1FCEA2-F604-4526-B78F-66EC2C4B8C16}"/>
              </a:ext>
            </a:extLst>
          </p:cNvPr>
          <p:cNvSpPr/>
          <p:nvPr/>
        </p:nvSpPr>
        <p:spPr>
          <a:xfrm>
            <a:off x="4067777" y="5938177"/>
            <a:ext cx="905405" cy="34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074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83212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0" y="137036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Expressziós</a:t>
            </a: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adatbázisok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843" y="1803462"/>
            <a:ext cx="6820314" cy="37283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NCBI,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Expression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Omnibus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http://www.ncbi.nlm.nih.gov/</a:t>
            </a:r>
            <a:r>
              <a:rPr lang="hu-HU" sz="2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</a:t>
            </a: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EBI,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ArrayExpress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hu-HU" sz="2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www.ebi.ac.uk</a:t>
            </a: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hu-HU" sz="2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arrayexpress</a:t>
            </a:r>
            <a:r>
              <a:rPr lang="hu-H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Microarray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RNAseq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Minták, kísérleti adatok, eredmények tárolása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Tiszta annotációk</a:t>
            </a:r>
            <a:endParaRPr lang="hu-HU" alt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156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C9E0D9A-09B7-4E07-B09A-7911F4DE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48" y="1730326"/>
            <a:ext cx="4375052" cy="512767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2139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0" y="190397"/>
            <a:ext cx="914399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Taxonómiai adatbázisok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95C4604-C224-4E7D-AB43-EDD5B940CF4F}"/>
              </a:ext>
            </a:extLst>
          </p:cNvPr>
          <p:cNvSpPr txBox="1"/>
          <p:nvPr/>
        </p:nvSpPr>
        <p:spPr>
          <a:xfrm>
            <a:off x="450956" y="1220310"/>
            <a:ext cx="592300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NCBI 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Taxonomy</a:t>
            </a:r>
            <a:endParaRPr lang="hu-H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http://www.ncbi.nlm.nih.gov/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taxonomy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Faj alatti egységeket tartalmaz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Törzsek, vonalak, 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szerotípusok</a:t>
            </a:r>
            <a:endParaRPr lang="hu-H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taxonnak</a:t>
            </a: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egyedi azonosítója van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 sapiens – 9606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Life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tolweb.org</a:t>
            </a: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</a:t>
            </a: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Összefésült evolúciós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Annotált fajok</a:t>
            </a:r>
            <a:endParaRPr lang="hu-H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Encyclopedia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Life (</a:t>
            </a:r>
            <a:r>
              <a:rPr lang="hu-H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EOL</a:t>
            </a:r>
            <a:r>
              <a:rPr lang="hu-H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hu-HU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www.eol.org</a:t>
            </a:r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9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5">
            <a:extLst>
              <a:ext uri="{FF2B5EF4-FFF2-40B4-BE49-F238E27FC236}">
                <a16:creationId xmlns:a16="http://schemas.microsoft.com/office/drawing/2014/main" id="{25C30A87-552E-4CA1-BBF6-7730DCD6249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54741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4400" b="1" dirty="0">
                <a:solidFill>
                  <a:schemeClr val="bg1"/>
                </a:solidFill>
              </a:rPr>
            </a:br>
            <a:br>
              <a:rPr lang="hu-HU" dirty="0"/>
            </a:b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FE18384-DC1B-489A-8B77-48287A79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012"/>
            <a:ext cx="7886700" cy="505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+mn-lt"/>
              </a:rPr>
              <a:t>Sillabusz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8D15CE-9F43-44E0-B417-A4EA0301D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6342"/>
            <a:ext cx="8515350" cy="6371773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Bevezetés, </a:t>
            </a: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bionformatikai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adatbázisok  				2019.02.13.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Uniprot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PDB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			2019.02.20.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Ensembl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			2019.02.27.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NCBI 									2019.03.06.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Szekvenciaillesztés, BLAST 						2019.03.13.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Filogenetika 								2019.03.20.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 programok 							2019.03.27.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Tudományos irodalom 						2019.04.03.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Citáció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bibliometria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		2019.04.10.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Tavaszi szünet 						2019.04.17- 2019.04.23.</a:t>
            </a:r>
            <a:endParaRPr lang="hu-HU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Mendeley</a:t>
            </a:r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			2019.04.24.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 ünnepe 							</a:t>
            </a:r>
            <a:r>
              <a:rPr lang="hu-HU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2019.05.01.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hu-H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 végi </a:t>
            </a:r>
            <a:r>
              <a:rPr lang="hu-HU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</a:t>
            </a:r>
            <a:r>
              <a:rPr lang="hu-H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						</a:t>
            </a:r>
            <a:r>
              <a:rPr lang="hu-H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2019.05.08.</a:t>
            </a:r>
            <a:endParaRPr lang="hu-H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hu-HU" dirty="0"/>
          </a:p>
          <a:p>
            <a:pPr marL="0" indent="0">
              <a:lnSpc>
                <a:spcPct val="120000"/>
              </a:lnSpc>
              <a:buNone/>
            </a:pPr>
            <a:endParaRPr lang="hu-HU" i="1" dirty="0"/>
          </a:p>
          <a:p>
            <a:pPr marL="0" indent="0">
              <a:lnSpc>
                <a:spcPct val="120000"/>
              </a:lnSpc>
              <a:buNone/>
            </a:pPr>
            <a:endParaRPr lang="hu-HU" i="1" dirty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724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7405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D087F36-AA2C-478F-8BE8-B73ADB49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1604"/>
            <a:ext cx="9144000" cy="218719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470878" y="304214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</a:rPr>
              <a:t>Mi a </a:t>
            </a:r>
            <a:r>
              <a:rPr lang="hu-HU" sz="4800" b="1" dirty="0" err="1">
                <a:solidFill>
                  <a:schemeClr val="bg1"/>
                </a:solidFill>
              </a:rPr>
              <a:t>bioinformatika</a:t>
            </a:r>
            <a:r>
              <a:rPr lang="hu-HU" sz="4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70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7074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361702"/>
            <a:ext cx="8405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Adattudomány (</a:t>
            </a:r>
            <a:r>
              <a:rPr lang="hu-HU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ata</a:t>
            </a: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4AA012-D40D-4274-9D5A-2455B797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77" y="3006379"/>
            <a:ext cx="8405446" cy="5795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234588E-A2A8-4195-B685-994083EE0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228973"/>
            <a:ext cx="71532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7074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369277" y="361702"/>
            <a:ext cx="840544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b="1" dirty="0">
                <a:solidFill>
                  <a:schemeClr val="bg1"/>
                </a:solidFill>
                <a:latin typeface="Calibri" panose="020F0502020204030204"/>
              </a:rPr>
              <a:t>B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ioinformatika</a:t>
            </a: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definíció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07BCA25-7E92-4658-B976-37F03000112B}"/>
              </a:ext>
            </a:extLst>
          </p:cNvPr>
          <p:cNvSpPr txBox="1"/>
          <p:nvPr/>
        </p:nvSpPr>
        <p:spPr>
          <a:xfrm>
            <a:off x="689318" y="1095828"/>
            <a:ext cx="77653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 </a:t>
            </a:r>
            <a:r>
              <a:rPr 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bioinformatika</a:t>
            </a: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 biológiai problémák informatikai vizsgálatával foglalkozó interdiszciplináris tudomány, a biológia és az informatika határterülete. A </a:t>
            </a:r>
            <a:r>
              <a:rPr 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bioinformatika</a:t>
            </a: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az a tudományág, amely informatikai eszközöket és módszereket alkalmaz a biológiai adatok kezelésére, feldolgozására, értelmezésére, a biológiai folyamatok megismerésére, modellezésére és befolyásolására.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Bioinformatikában</a:t>
            </a: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 biológia határozza meg a feladatot, az informatika az eszközöket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dirty="0">
              <a:solidFill>
                <a:srgbClr val="21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Tudományos jellegű: megfigyelő, leíró analitikus jellegű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dirty="0">
              <a:solidFill>
                <a:srgbClr val="21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Genetikai laborokban óriási és folyamatosan növekvő mennyiségű szekvencia adat halmozódik a szervereken és a gépeken (2000 </a:t>
            </a:r>
            <a:r>
              <a:rPr 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petabyte</a:t>
            </a: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-&gt;adatgyűjtés, </a:t>
            </a:r>
            <a:r>
              <a:rPr 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adatelmezés</a:t>
            </a: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adattárolás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2000" dirty="0">
              <a:solidFill>
                <a:srgbClr val="2121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Big Data: Olyan hatalmas mennyiségű adat amelyet már nem mozgatunk,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Az elemzést folytató </a:t>
            </a:r>
            <a:r>
              <a:rPr 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szkripeteket</a:t>
            </a: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visszük oda (</a:t>
            </a:r>
            <a:r>
              <a:rPr 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big</a:t>
            </a: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data</a:t>
            </a: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nemcsak </a:t>
            </a:r>
            <a:r>
              <a:rPr 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bioinformatikában</a:t>
            </a:r>
            <a:r>
              <a:rPr 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076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5">
            <a:extLst>
              <a:ext uri="{FF2B5EF4-FFF2-40B4-BE49-F238E27FC236}">
                <a16:creationId xmlns:a16="http://schemas.microsoft.com/office/drawing/2014/main" id="{004BB804-D93A-46A4-8380-31B7E9E1EA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78659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47FD70-B8D2-473D-8C8D-CF5DB0E31C1F}"/>
              </a:ext>
            </a:extLst>
          </p:cNvPr>
          <p:cNvSpPr txBox="1"/>
          <p:nvPr/>
        </p:nvSpPr>
        <p:spPr>
          <a:xfrm>
            <a:off x="0" y="209147"/>
            <a:ext cx="8947052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b="1" dirty="0">
                <a:solidFill>
                  <a:prstClr val="white"/>
                </a:solidFill>
                <a:latin typeface="Calibri" panose="020F0502020204030204"/>
              </a:rPr>
              <a:t>Számítógépes biológia (</a:t>
            </a:r>
            <a:r>
              <a:rPr lang="hu-HU" sz="4800" b="1" dirty="0" err="1">
                <a:solidFill>
                  <a:prstClr val="white"/>
                </a:solidFill>
                <a:latin typeface="Calibri" panose="020F0502020204030204"/>
              </a:rPr>
              <a:t>Computational</a:t>
            </a:r>
            <a:r>
              <a:rPr lang="hu-HU" sz="4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hu-HU" sz="4800" b="1" dirty="0" err="1">
                <a:solidFill>
                  <a:prstClr val="white"/>
                </a:solidFill>
                <a:latin typeface="Calibri" panose="020F0502020204030204"/>
              </a:rPr>
              <a:t>biology</a:t>
            </a:r>
            <a:r>
              <a:rPr lang="hu-HU" sz="4800" b="1" dirty="0">
                <a:solidFill>
                  <a:prstClr val="white"/>
                </a:solidFill>
                <a:latin typeface="Calibri" panose="020F0502020204030204"/>
              </a:rPr>
              <a:t>) definíció</a:t>
            </a:r>
            <a:endParaRPr kumimoji="0" lang="hu-H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590F7B3-B5DE-437A-9EB8-4FD3FEB6A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57" y="3006550"/>
            <a:ext cx="7660686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Mérnöki terület, amelyhez szükséges a tudományos jellegű szemlélet, és ismeret. Informatikai eszközöket, szoftvereket, alkalmazásokat készít a </a:t>
            </a:r>
            <a:r>
              <a:rPr lang="hu-HU" alt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bioinformatika</a:t>
            </a:r>
            <a:r>
              <a:rPr lang="hu-HU" alt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számára. A meglévő </a:t>
            </a:r>
            <a:r>
              <a:rPr lang="hu-HU" altLang="hu-HU" sz="2000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bioinformatikai</a:t>
            </a:r>
            <a:r>
              <a:rPr lang="hu-HU" altLang="hu-HU" sz="2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problémák megoldása a célja.</a:t>
            </a:r>
          </a:p>
        </p:txBody>
      </p:sp>
    </p:spTree>
    <p:extLst>
      <p:ext uri="{BB962C8B-B14F-4D97-AF65-F5344CB8AC3E}">
        <p14:creationId xmlns:p14="http://schemas.microsoft.com/office/powerpoint/2010/main" val="386544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68DDF-591B-411F-88D6-40810034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Kurzus információk</a:t>
            </a:r>
          </a:p>
        </p:txBody>
      </p:sp>
      <p:sp>
        <p:nvSpPr>
          <p:cNvPr id="13" name="Cím 15">
            <a:extLst>
              <a:ext uri="{FF2B5EF4-FFF2-40B4-BE49-F238E27FC236}">
                <a16:creationId xmlns:a16="http://schemas.microsoft.com/office/drawing/2014/main" id="{DA4EEE47-C6B7-4DA1-8BB3-DC11AFBEDF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9828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51B2B8C-34C6-469A-A94E-4B248BE01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92" y="798287"/>
            <a:ext cx="6196887" cy="60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2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956</TotalTime>
  <Words>1047</Words>
  <Application>Microsoft Office PowerPoint</Application>
  <PresentationFormat>Diavetítés a képernyőre (4:3 oldalarány)</PresentationFormat>
  <Paragraphs>331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Wingdings</vt:lpstr>
      <vt:lpstr>Office-téma</vt:lpstr>
      <vt:lpstr>Bevezetés a bioinformatikába</vt:lpstr>
      <vt:lpstr>Kurzus információk</vt:lpstr>
      <vt:lpstr>Kurzus anyagok</vt:lpstr>
      <vt:lpstr>Sillabusz</vt:lpstr>
      <vt:lpstr>Kurzus információk</vt:lpstr>
      <vt:lpstr>Kurzus információk</vt:lpstr>
      <vt:lpstr>PowerPoint-bemutató</vt:lpstr>
      <vt:lpstr>Kurzus információk</vt:lpstr>
      <vt:lpstr>Kurzus információk</vt:lpstr>
      <vt:lpstr>Kurzus információk</vt:lpstr>
      <vt:lpstr>Kurzus információk</vt:lpstr>
      <vt:lpstr>PowerPoint-bemutató</vt:lpstr>
      <vt:lpstr>PowerPoint-bemutató</vt:lpstr>
      <vt:lpstr>PowerPoint-bemutató</vt:lpstr>
      <vt:lpstr>Kurzus információk</vt:lpstr>
      <vt:lpstr>PowerPoint-bemutató</vt:lpstr>
      <vt:lpstr>Kurzus információk</vt:lpstr>
      <vt:lpstr>Kurzus információk</vt:lpstr>
      <vt:lpstr>Kurzus információk</vt:lpstr>
      <vt:lpstr>Kurzus információk</vt:lpstr>
      <vt:lpstr>Kurzus információk</vt:lpstr>
      <vt:lpstr>Kurzus információk</vt:lpstr>
      <vt:lpstr>PowerPoint-bemutató</vt:lpstr>
      <vt:lpstr>Kurzus információk</vt:lpstr>
      <vt:lpstr>PowerPoint-bemutató</vt:lpstr>
      <vt:lpstr>PowerPoint-bemutató</vt:lpstr>
      <vt:lpstr>Kurzus információk</vt:lpstr>
      <vt:lpstr>Kurzus információk</vt:lpstr>
      <vt:lpstr>Kurzus információk</vt:lpstr>
      <vt:lpstr>Kurzus információk</vt:lpstr>
      <vt:lpstr>Kurzus információk</vt:lpstr>
      <vt:lpstr>PowerPoint-bemutató</vt:lpstr>
      <vt:lpstr>PowerPoint-bemutató</vt:lpstr>
      <vt:lpstr>Kurzus információk</vt:lpstr>
      <vt:lpstr>Kurzus információk</vt:lpstr>
      <vt:lpstr>Kurzus információk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a bioinformatikába</dc:title>
  <dc:creator>Nori</dc:creator>
  <cp:lastModifiedBy>Nori</cp:lastModifiedBy>
  <cp:revision>28</cp:revision>
  <dcterms:created xsi:type="dcterms:W3CDTF">2019-02-11T12:56:01Z</dcterms:created>
  <dcterms:modified xsi:type="dcterms:W3CDTF">2019-03-07T11:34:49Z</dcterms:modified>
</cp:coreProperties>
</file>