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87" r:id="rId2"/>
    <p:sldId id="375" r:id="rId3"/>
    <p:sldId id="376" r:id="rId4"/>
    <p:sldId id="379" r:id="rId5"/>
    <p:sldId id="288" r:id="rId6"/>
    <p:sldId id="289" r:id="rId7"/>
    <p:sldId id="298" r:id="rId8"/>
    <p:sldId id="297" r:id="rId9"/>
    <p:sldId id="299" r:id="rId10"/>
    <p:sldId id="332" r:id="rId11"/>
    <p:sldId id="301" r:id="rId12"/>
    <p:sldId id="302" r:id="rId13"/>
    <p:sldId id="303" r:id="rId14"/>
    <p:sldId id="292" r:id="rId15"/>
    <p:sldId id="304" r:id="rId16"/>
    <p:sldId id="305" r:id="rId17"/>
    <p:sldId id="295" r:id="rId18"/>
    <p:sldId id="369" r:id="rId19"/>
    <p:sldId id="386" r:id="rId20"/>
    <p:sldId id="290" r:id="rId21"/>
    <p:sldId id="291" r:id="rId22"/>
    <p:sldId id="293" r:id="rId23"/>
    <p:sldId id="383" r:id="rId24"/>
    <p:sldId id="384" r:id="rId25"/>
    <p:sldId id="342" r:id="rId26"/>
    <p:sldId id="370" r:id="rId27"/>
    <p:sldId id="368" r:id="rId28"/>
    <p:sldId id="364" r:id="rId29"/>
    <p:sldId id="367" r:id="rId30"/>
    <p:sldId id="366" r:id="rId31"/>
    <p:sldId id="365" r:id="rId32"/>
    <p:sldId id="363" r:id="rId33"/>
    <p:sldId id="362" r:id="rId34"/>
    <p:sldId id="343" r:id="rId35"/>
    <p:sldId id="344" r:id="rId36"/>
    <p:sldId id="356" r:id="rId37"/>
    <p:sldId id="357" r:id="rId38"/>
    <p:sldId id="358" r:id="rId39"/>
    <p:sldId id="306" r:id="rId40"/>
    <p:sldId id="307" r:id="rId41"/>
    <p:sldId id="350" r:id="rId42"/>
    <p:sldId id="308" r:id="rId43"/>
    <p:sldId id="309" r:id="rId44"/>
    <p:sldId id="333" r:id="rId45"/>
    <p:sldId id="347" r:id="rId46"/>
    <p:sldId id="310" r:id="rId47"/>
    <p:sldId id="348" r:id="rId48"/>
    <p:sldId id="334" r:id="rId49"/>
    <p:sldId id="311" r:id="rId50"/>
    <p:sldId id="312" r:id="rId51"/>
    <p:sldId id="349" r:id="rId52"/>
    <p:sldId id="314" r:id="rId53"/>
    <p:sldId id="315" r:id="rId54"/>
    <p:sldId id="345" r:id="rId55"/>
    <p:sldId id="351" r:id="rId56"/>
    <p:sldId id="352" r:id="rId57"/>
    <p:sldId id="346" r:id="rId58"/>
    <p:sldId id="353" r:id="rId59"/>
    <p:sldId id="354" r:id="rId60"/>
    <p:sldId id="371" r:id="rId61"/>
    <p:sldId id="372" r:id="rId62"/>
    <p:sldId id="316" r:id="rId63"/>
    <p:sldId id="317" r:id="rId64"/>
    <p:sldId id="318" r:id="rId65"/>
    <p:sldId id="319" r:id="rId66"/>
    <p:sldId id="355" r:id="rId67"/>
    <p:sldId id="320" r:id="rId68"/>
    <p:sldId id="340" r:id="rId69"/>
    <p:sldId id="321" r:id="rId70"/>
    <p:sldId id="337" r:id="rId71"/>
    <p:sldId id="322" r:id="rId72"/>
    <p:sldId id="323" r:id="rId73"/>
    <p:sldId id="324" r:id="rId74"/>
    <p:sldId id="325" r:id="rId75"/>
    <p:sldId id="330" r:id="rId76"/>
    <p:sldId id="326" r:id="rId77"/>
    <p:sldId id="327" r:id="rId78"/>
    <p:sldId id="328" r:id="rId79"/>
    <p:sldId id="329" r:id="rId80"/>
    <p:sldId id="341" r:id="rId81"/>
    <p:sldId id="359" r:id="rId82"/>
    <p:sldId id="360" r:id="rId8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94737" autoAdjust="0"/>
  </p:normalViewPr>
  <p:slideViewPr>
    <p:cSldViewPr>
      <p:cViewPr varScale="1">
        <p:scale>
          <a:sx n="58" d="100"/>
          <a:sy n="58" d="100"/>
        </p:scale>
        <p:origin x="116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-64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EC60C-C119-41C9-8EF5-DB6C54402DED}" type="datetimeFigureOut">
              <a:rPr lang="hu-HU" smtClean="0"/>
              <a:t>2023. 11. 09.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767FB-02B6-4541-9262-FDC0D89B0F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2434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EE3FB7-96BB-4F9D-ACBB-405C85122925}" type="slidenum">
              <a:rPr lang="hu-HU" altLang="hu-HU" smtClean="0"/>
              <a:pPr>
                <a:spcBef>
                  <a:spcPct val="0"/>
                </a:spcBef>
              </a:pPr>
              <a:t>2</a:t>
            </a:fld>
            <a:endParaRPr lang="hu-HU" altLang="hu-HU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46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BD9A4F-1743-4980-88A6-41F631E64A6E}" type="slidenum">
              <a:rPr lang="hu-HU" altLang="hu-HU" smtClean="0"/>
              <a:pPr>
                <a:spcBef>
                  <a:spcPct val="0"/>
                </a:spcBef>
              </a:pPr>
              <a:t>3</a:t>
            </a:fld>
            <a:endParaRPr lang="hu-HU" altLang="hu-HU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59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767FB-02B6-4541-9262-FDC0D89B0FF1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2859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767FB-02B6-4541-9262-FDC0D89B0FF1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123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2023. 11. 09.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1468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2023. 11. 09.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844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2023. 11. 09.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73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2023. 11. 09.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513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2023. 11. 09.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301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2023. 11. 09.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702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2023. 11. 09.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811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2023. 11. 09.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222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2023. 11. 09.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121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2023. 11. 09.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7474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AA02-9C53-4A07-A54E-E08A79F13295}" type="datetimeFigureOut">
              <a:rPr lang="hu-HU" smtClean="0"/>
              <a:t>2023. 11. 09.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59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8AA02-9C53-4A07-A54E-E08A79F13295}" type="datetimeFigureOut">
              <a:rPr lang="hu-HU" smtClean="0"/>
              <a:t>2023. 11. 09.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B2F17-EB5D-4EA6-85DA-E6F919E795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569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ocus_(genetics)" TargetMode="External"/><Relationship Id="rId2" Type="http://schemas.openxmlformats.org/officeDocument/2006/relationships/hyperlink" Target="https://en.wikipedia.org/wiki/Chromati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hyperlink" Target="https://en.wikipedia.org/wiki/Nucleotid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en.wikipedia.org/wiki/DNase_I" TargetMode="External"/><Relationship Id="rId5" Type="http://schemas.openxmlformats.org/officeDocument/2006/relationships/hyperlink" Target="https://en.wikipedia.org/wiki/DNase_I_hypersensitive_site" TargetMode="External"/><Relationship Id="rId4" Type="http://schemas.openxmlformats.org/officeDocument/2006/relationships/image" Target="../media/image51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NA_sequencing" TargetMode="External"/><Relationship Id="rId3" Type="http://schemas.openxmlformats.org/officeDocument/2006/relationships/oleObject" Target="../embeddings/oleObject2.bin"/><Relationship Id="rId7" Type="http://schemas.openxmlformats.org/officeDocument/2006/relationships/hyperlink" Target="https://en.wikipedia.org/wiki/Chromatin_immunoprecipitation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en.wikipedia.org/wiki/DNA" TargetMode="External"/><Relationship Id="rId5" Type="http://schemas.openxmlformats.org/officeDocument/2006/relationships/hyperlink" Target="https://en.wikipedia.org/wiki/Protein" TargetMode="External"/><Relationship Id="rId10" Type="http://schemas.openxmlformats.org/officeDocument/2006/relationships/image" Target="../media/image54.png"/><Relationship Id="rId4" Type="http://schemas.openxmlformats.org/officeDocument/2006/relationships/image" Target="../media/image53.wmf"/><Relationship Id="rId9" Type="http://schemas.openxmlformats.org/officeDocument/2006/relationships/hyperlink" Target="https://en.wikipedia.org/wiki/Binding_site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lymerase_chain_reaction" TargetMode="Externa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3.bin"/><Relationship Id="rId4" Type="http://schemas.openxmlformats.org/officeDocument/2006/relationships/hyperlink" Target="https://en.wikipedia.org/wiki/RN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hyperlink" Target="https://en.wikipedia.org/wiki/RNA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hyperlink" Target="https://en.wikipedia.org/wiki/Next-generation_sequencing" TargetMode="Externa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ome.gov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genome-mirror.duhs.duke.edu/encode/dataSummaryMouse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NA_microarray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NA" TargetMode="External"/><Relationship Id="rId2" Type="http://schemas.openxmlformats.org/officeDocument/2006/relationships/hyperlink" Target="https://en.wikipedia.org/wiki/Bisulfit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hyperlink" Target="https://en.wikipedia.org/wiki/Methylation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/index.php?title=Chromatin_proximity_ligation&amp;action=edit&amp;redlink=1" TargetMode="External"/><Relationship Id="rId7" Type="http://schemas.openxmlformats.org/officeDocument/2006/relationships/image" Target="../media/image114.gif"/><Relationship Id="rId2" Type="http://schemas.openxmlformats.org/officeDocument/2006/relationships/hyperlink" Target="https://en.wikipedia.org/wiki/Chromatin_immunoprecipitatio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Chromatin" TargetMode="External"/><Relationship Id="rId5" Type="http://schemas.openxmlformats.org/officeDocument/2006/relationships/hyperlink" Target="https://en.wikipedia.org/wiki/DNA_sequencing#Next-generation_methods" TargetMode="External"/><Relationship Id="rId4" Type="http://schemas.openxmlformats.org/officeDocument/2006/relationships/hyperlink" Target="https://en.wikipedia.org/wiki/Paired-End_Tags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emf"/><Relationship Id="rId4" Type="http://schemas.openxmlformats.org/officeDocument/2006/relationships/image" Target="../media/image12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32962" y="2375009"/>
            <a:ext cx="77307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ENCODE </a:t>
            </a:r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project: </a:t>
            </a:r>
          </a:p>
          <a:p>
            <a:pPr algn="ctr"/>
            <a:endParaRPr lang="hu-HU" sz="4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32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ENC</a:t>
            </a:r>
            <a:r>
              <a:rPr lang="hu-H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yclopedia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hu-HU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hu-HU" sz="32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lements</a:t>
            </a:r>
            <a:r>
              <a:rPr lang="hu-H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(2012)</a:t>
            </a:r>
            <a:endParaRPr lang="hu-H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79512" y="4941168"/>
            <a:ext cx="8720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translated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developmental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0"/>
            <a:ext cx="4356127" cy="120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04664"/>
            <a:ext cx="2841426" cy="20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80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0" y="461241"/>
            <a:ext cx="4601486" cy="639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142434" y="58167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73" y="1284509"/>
            <a:ext cx="3829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89639"/>
            <a:ext cx="9150011" cy="572373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99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3" y="2276872"/>
            <a:ext cx="8881471" cy="352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20394" y="260648"/>
            <a:ext cx="4627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average</a:t>
            </a:r>
            <a:r>
              <a:rPr lang="hu-HU" sz="2800" b="1" dirty="0" smtClean="0"/>
              <a:t> CG </a:t>
            </a:r>
            <a:r>
              <a:rPr lang="hu-HU" sz="2800" b="1" dirty="0" err="1" smtClean="0"/>
              <a:t>content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04091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91083" y="260648"/>
            <a:ext cx="345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CpG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islands</a:t>
            </a:r>
            <a:endParaRPr lang="hu-HU" sz="28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2" y="2060848"/>
            <a:ext cx="7896340" cy="411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7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62174"/>
            <a:ext cx="9168783" cy="378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336107" y="457508"/>
            <a:ext cx="4828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repetitive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elements</a:t>
            </a:r>
            <a:endParaRPr lang="hu-HU" sz="2800" b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33" y="20608"/>
            <a:ext cx="6432479" cy="680908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01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3528" y="188640"/>
            <a:ext cx="8496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 smtClean="0"/>
              <a:t>Nearly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half</a:t>
            </a:r>
            <a:r>
              <a:rPr lang="hu-HU" sz="3200" b="1" dirty="0"/>
              <a:t> (47%) of </a:t>
            </a:r>
            <a:r>
              <a:rPr lang="hu-HU" sz="3200" b="1" dirty="0" err="1" smtClean="0"/>
              <a:t>the</a:t>
            </a:r>
            <a:r>
              <a:rPr lang="hu-HU" sz="3200" b="1" dirty="0" smtClean="0"/>
              <a:t> human </a:t>
            </a:r>
            <a:r>
              <a:rPr lang="hu-HU" sz="3200" b="1" dirty="0" err="1" smtClean="0"/>
              <a:t>genome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consists</a:t>
            </a:r>
            <a:r>
              <a:rPr lang="hu-HU" sz="3200" b="1" dirty="0" smtClean="0"/>
              <a:t> of </a:t>
            </a:r>
            <a:r>
              <a:rPr lang="hu-HU" sz="3200" b="1" dirty="0" smtClean="0">
                <a:solidFill>
                  <a:srgbClr val="FF0000"/>
                </a:solidFill>
              </a:rPr>
              <a:t>mobile DNA </a:t>
            </a:r>
            <a:r>
              <a:rPr lang="hu-HU" sz="3200" b="1" dirty="0" err="1" smtClean="0">
                <a:solidFill>
                  <a:srgbClr val="FF0000"/>
                </a:solidFill>
              </a:rPr>
              <a:t>sequences</a:t>
            </a:r>
            <a:r>
              <a:rPr lang="hu-HU" sz="3200" b="1" dirty="0" smtClean="0">
                <a:solidFill>
                  <a:srgbClr val="FF0000"/>
                </a:solidFill>
              </a:rPr>
              <a:t> </a:t>
            </a:r>
            <a:r>
              <a:rPr lang="hu-HU" sz="3200" b="1" dirty="0" smtClean="0"/>
              <a:t>(</a:t>
            </a:r>
            <a:r>
              <a:rPr lang="hu-HU" sz="3200" b="1" i="1" dirty="0" err="1" smtClean="0"/>
              <a:t>transposable</a:t>
            </a:r>
            <a:r>
              <a:rPr lang="hu-HU" sz="3200" b="1" i="1" dirty="0" smtClean="0"/>
              <a:t> </a:t>
            </a:r>
            <a:r>
              <a:rPr lang="hu-HU" sz="3200" b="1" i="1" dirty="0" err="1" smtClean="0"/>
              <a:t>elements</a:t>
            </a:r>
            <a:r>
              <a:rPr lang="hu-HU" sz="3200" b="1" dirty="0" smtClean="0"/>
              <a:t>)! – most of </a:t>
            </a:r>
            <a:r>
              <a:rPr lang="hu-HU" sz="3200" b="1" dirty="0" err="1" smtClean="0"/>
              <a:t>them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have</a:t>
            </a:r>
            <a:r>
              <a:rPr lang="hu-HU" sz="3200" b="1" dirty="0" smtClean="0"/>
              <a:t> protein </a:t>
            </a:r>
            <a:r>
              <a:rPr lang="hu-HU" sz="3200" b="1" dirty="0" err="1" smtClean="0"/>
              <a:t>coding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capacity</a:t>
            </a:r>
            <a:r>
              <a:rPr lang="hu-HU" sz="3200" b="1" dirty="0" smtClean="0"/>
              <a:t>!!!</a:t>
            </a:r>
            <a:endParaRPr lang="hu-HU" sz="32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3" y="2348880"/>
            <a:ext cx="8991600" cy="270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2448272" y="2348880"/>
            <a:ext cx="41764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" name="Egyenes összekötő 5"/>
          <p:cNvCxnSpPr/>
          <p:nvPr/>
        </p:nvCxnSpPr>
        <p:spPr>
          <a:xfrm>
            <a:off x="97473" y="4077072"/>
            <a:ext cx="90110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Csoportba foglalás 8"/>
          <p:cNvGrpSpPr/>
          <p:nvPr/>
        </p:nvGrpSpPr>
        <p:grpSpPr>
          <a:xfrm>
            <a:off x="3281217" y="5631631"/>
            <a:ext cx="2496068" cy="1109737"/>
            <a:chOff x="3281217" y="4653136"/>
            <a:chExt cx="2496068" cy="1109737"/>
          </a:xfrm>
        </p:grpSpPr>
        <p:sp>
          <p:nvSpPr>
            <p:cNvPr id="7" name="Szövegdoboz 6"/>
            <p:cNvSpPr txBox="1"/>
            <p:nvPr/>
          </p:nvSpPr>
          <p:spPr>
            <a:xfrm>
              <a:off x="3281217" y="5301208"/>
              <a:ext cx="24960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b="1" dirty="0" smtClean="0"/>
                <a:t>Mobile </a:t>
              </a:r>
              <a:r>
                <a:rPr lang="hu-HU" sz="2400" b="1" dirty="0" err="1" smtClean="0"/>
                <a:t>genome</a:t>
              </a:r>
              <a:r>
                <a:rPr lang="hu-HU" sz="2400" b="1" dirty="0" smtClean="0"/>
                <a:t>!!!</a:t>
              </a:r>
              <a:endParaRPr lang="hu-HU" sz="2400" b="1" dirty="0"/>
            </a:p>
          </p:txBody>
        </p:sp>
        <p:sp>
          <p:nvSpPr>
            <p:cNvPr id="8" name="Lefelé nyíl 7"/>
            <p:cNvSpPr/>
            <p:nvPr/>
          </p:nvSpPr>
          <p:spPr>
            <a:xfrm>
              <a:off x="4355976" y="4653136"/>
              <a:ext cx="288033" cy="36004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0" name="Szövegdoboz 9"/>
          <p:cNvSpPr txBox="1"/>
          <p:nvPr/>
        </p:nvSpPr>
        <p:spPr>
          <a:xfrm>
            <a:off x="107504" y="3203684"/>
            <a:ext cx="9099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Retrotr</a:t>
            </a:r>
            <a:r>
              <a:rPr lang="hu-HU" b="1" dirty="0" smtClean="0"/>
              <a:t>.</a:t>
            </a:r>
            <a:endParaRPr lang="hu-HU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107504" y="3645024"/>
            <a:ext cx="9099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Retrotr</a:t>
            </a:r>
            <a:r>
              <a:rPr lang="hu-HU" b="1" dirty="0" smtClean="0"/>
              <a:t>.</a:t>
            </a:r>
            <a:endParaRPr lang="hu-HU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07504" y="4283804"/>
            <a:ext cx="8472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smtClean="0"/>
              <a:t>DNS </a:t>
            </a:r>
            <a:r>
              <a:rPr lang="hu-HU" b="1" dirty="0" err="1" smtClean="0"/>
              <a:t>tr</a:t>
            </a:r>
            <a:r>
              <a:rPr lang="hu-HU" b="1" dirty="0" smtClean="0"/>
              <a:t>.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086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8054746" cy="297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342068" y="313492"/>
            <a:ext cx="259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genes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5694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895864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069695" y="59425"/>
            <a:ext cx="5526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Outcome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genes</a:t>
            </a:r>
            <a:r>
              <a:rPr lang="hu-HU" sz="2800" b="1" dirty="0" smtClean="0"/>
              <a:t> (</a:t>
            </a:r>
            <a:r>
              <a:rPr lang="hu-HU" sz="2800" b="1" dirty="0" err="1" smtClean="0"/>
              <a:t>coding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sequences</a:t>
            </a:r>
            <a:r>
              <a:rPr lang="hu-HU" sz="2800" b="1" dirty="0" smtClean="0"/>
              <a:t>)</a:t>
            </a:r>
            <a:endParaRPr lang="hu-HU" sz="2800" b="1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128" y="0"/>
            <a:ext cx="7261384" cy="674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30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88"/>
            <a:ext cx="9144000" cy="488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85184"/>
            <a:ext cx="1030241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251520" y="4653136"/>
            <a:ext cx="5007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" y="2967782"/>
            <a:ext cx="9056426" cy="38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75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260648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The </a:t>
            </a:r>
            <a:r>
              <a:rPr lang="hu-HU" sz="2800" b="1" dirty="0" err="1" smtClean="0"/>
              <a:t>sequence</a:t>
            </a:r>
            <a:r>
              <a:rPr lang="hu-HU" sz="2800" b="1" dirty="0" smtClean="0"/>
              <a:t> is </a:t>
            </a:r>
            <a:r>
              <a:rPr lang="hu-HU" sz="2800" b="1" dirty="0" err="1" smtClean="0"/>
              <a:t>not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end </a:t>
            </a:r>
            <a:r>
              <a:rPr lang="hu-HU" sz="2800" b="1" dirty="0"/>
              <a:t>of </a:t>
            </a:r>
            <a:r>
              <a:rPr lang="hu-HU" sz="2800" b="1" dirty="0" err="1"/>
              <a:t>the</a:t>
            </a:r>
            <a:r>
              <a:rPr lang="hu-HU" sz="2800" b="1" dirty="0"/>
              <a:t> </a:t>
            </a:r>
            <a:r>
              <a:rPr lang="hu-HU" sz="2800" b="1" dirty="0" smtClean="0"/>
              <a:t>project, </a:t>
            </a:r>
            <a:r>
              <a:rPr lang="hu-HU" sz="2800" b="1" dirty="0" err="1" smtClean="0"/>
              <a:t>rather</a:t>
            </a:r>
            <a:r>
              <a:rPr lang="hu-HU" sz="2800" b="1" dirty="0" smtClean="0"/>
              <a:t> it is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beginning</a:t>
            </a:r>
            <a:r>
              <a:rPr lang="hu-HU" sz="2800" b="1" dirty="0" smtClean="0"/>
              <a:t> of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project</a:t>
            </a:r>
            <a:endParaRPr lang="hu-HU" sz="2800" b="1" dirty="0"/>
          </a:p>
        </p:txBody>
      </p:sp>
      <p:sp>
        <p:nvSpPr>
          <p:cNvPr id="3" name="Téglalap 2"/>
          <p:cNvSpPr/>
          <p:nvPr/>
        </p:nvSpPr>
        <p:spPr>
          <a:xfrm>
            <a:off x="2195736" y="2690336"/>
            <a:ext cx="4878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PERSPECTIVE</a:t>
            </a:r>
            <a:r>
              <a:rPr lang="hu-HU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GENOMICS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hu-HU" sz="3200" b="1" dirty="0" smtClean="0">
                <a:solidFill>
                  <a:srgbClr val="FF0000"/>
                </a:solidFill>
              </a:rPr>
              <a:t>„</a:t>
            </a:r>
            <a:r>
              <a:rPr lang="en-US" sz="3200" b="1" dirty="0" smtClean="0">
                <a:solidFill>
                  <a:srgbClr val="FF0000"/>
                </a:solidFill>
              </a:rPr>
              <a:t>End </a:t>
            </a:r>
            <a:r>
              <a:rPr lang="en-US" sz="3200" b="1" dirty="0">
                <a:solidFill>
                  <a:srgbClr val="FF0000"/>
                </a:solidFill>
              </a:rPr>
              <a:t>of the </a:t>
            </a:r>
            <a:r>
              <a:rPr lang="en-US" sz="3200" b="1" dirty="0" smtClean="0">
                <a:solidFill>
                  <a:srgbClr val="FF0000"/>
                </a:solidFill>
              </a:rPr>
              <a:t>Beginning</a:t>
            </a:r>
            <a:r>
              <a:rPr lang="hu-HU" sz="3200" b="1" dirty="0" smtClean="0">
                <a:solidFill>
                  <a:srgbClr val="FF0000"/>
                </a:solidFill>
              </a:rPr>
              <a:t>”</a:t>
            </a:r>
            <a:endParaRPr lang="hu-HU" sz="3200" b="1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024" y="3983033"/>
            <a:ext cx="2069976" cy="287496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532219" y="6453336"/>
            <a:ext cx="2488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Sydney Brenner, 2000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42103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science.org/cms/asset/95ce1547-7b47-42ed-8119-32cb6e5b3123/science.2022.376.issue-6588.large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4"/>
            <a:ext cx="5389709" cy="686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9056" t="19600" r="37789" b="26501"/>
          <a:stretch/>
        </p:blipFill>
        <p:spPr>
          <a:xfrm>
            <a:off x="0" y="1700808"/>
            <a:ext cx="9144000" cy="521546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/>
          <a:srcRect l="9838" t="17101" r="37400" b="38100"/>
          <a:stretch/>
        </p:blipFill>
        <p:spPr>
          <a:xfrm>
            <a:off x="0" y="2277881"/>
            <a:ext cx="9649072" cy="460851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/>
          <a:srcRect l="25982" t="36700" r="13382" b="8700"/>
          <a:stretch/>
        </p:blipFill>
        <p:spPr>
          <a:xfrm>
            <a:off x="179512" y="77538"/>
            <a:ext cx="8964488" cy="45404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7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MGA2-02-20_s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965200"/>
            <a:ext cx="8027988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6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chemeClr val="bg1"/>
                </a:solidFill>
              </a:rPr>
              <a:t>T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he </a:t>
            </a:r>
            <a:r>
              <a:rPr lang="hu-HU" altLang="hu-HU" sz="2400" b="1" dirty="0">
                <a:solidFill>
                  <a:schemeClr val="bg1"/>
                </a:solidFill>
              </a:rPr>
              <a:t>C-</a:t>
            </a:r>
            <a:r>
              <a:rPr lang="hu-HU" altLang="hu-HU" sz="2400" b="1" dirty="0" err="1">
                <a:solidFill>
                  <a:schemeClr val="bg1"/>
                </a:solidFill>
              </a:rPr>
              <a:t>value</a:t>
            </a:r>
            <a:r>
              <a:rPr lang="hu-HU" altLang="hu-HU" sz="2400" b="1" dirty="0">
                <a:solidFill>
                  <a:schemeClr val="bg1"/>
                </a:solidFill>
              </a:rPr>
              <a:t> paradox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67989" y="4869160"/>
            <a:ext cx="84972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In </a:t>
            </a:r>
            <a:r>
              <a:rPr lang="hu-HU" sz="2000" b="1" dirty="0" err="1" smtClean="0"/>
              <a:t>higher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organisms</a:t>
            </a:r>
            <a:r>
              <a:rPr lang="hu-HU" sz="2000" b="1" dirty="0" smtClean="0"/>
              <a:t>,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biological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complexity</a:t>
            </a:r>
            <a:r>
              <a:rPr lang="hu-HU" sz="2000" b="1" dirty="0" smtClean="0"/>
              <a:t> and </a:t>
            </a:r>
            <a:r>
              <a:rPr lang="hu-HU" sz="2000" b="1" dirty="0" err="1" smtClean="0"/>
              <a:t>genome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size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not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correlated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with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each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other</a:t>
            </a:r>
            <a:r>
              <a:rPr lang="hu-HU" sz="2000" b="1" dirty="0" smtClean="0"/>
              <a:t>.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300400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sciencenews.org/pictures/110610/storyone_backstor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937049" cy="579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6012160" y="2636912"/>
            <a:ext cx="136815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784" y="3226482"/>
            <a:ext cx="1390216" cy="92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338" y="5049319"/>
            <a:ext cx="1201494" cy="89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107504" y="1899341"/>
            <a:ext cx="4799457" cy="1313635"/>
            <a:chOff x="2688140" y="793631"/>
            <a:chExt cx="4799457" cy="1313635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140" y="793631"/>
              <a:ext cx="1307796" cy="1313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3995936" y="848906"/>
              <a:ext cx="34916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i="1" dirty="0" err="1" smtClean="0"/>
                <a:t>Caenorhabditis</a:t>
              </a:r>
              <a:r>
                <a:rPr lang="hu-HU" sz="2000" b="1" i="1" dirty="0" smtClean="0"/>
                <a:t> </a:t>
              </a:r>
              <a:r>
                <a:rPr lang="hu-HU" sz="2000" b="1" i="1" dirty="0" err="1" smtClean="0"/>
                <a:t>elegans</a:t>
              </a:r>
              <a:r>
                <a:rPr lang="hu-HU" sz="2000" b="1" i="1" dirty="0" smtClean="0"/>
                <a:t> </a:t>
              </a:r>
              <a:r>
                <a:rPr lang="hu-HU" sz="2000" b="1" dirty="0" smtClean="0"/>
                <a:t>(1 mm)</a:t>
              </a:r>
            </a:p>
            <a:p>
              <a:r>
                <a:rPr lang="hu-HU" sz="2000" b="1" dirty="0" smtClean="0"/>
                <a:t>19.700 </a:t>
              </a:r>
              <a:r>
                <a:rPr lang="hu-HU" sz="2000" b="1" dirty="0" err="1" smtClean="0"/>
                <a:t>gene</a:t>
              </a:r>
              <a:r>
                <a:rPr lang="hu-HU" sz="2000" b="1" dirty="0" smtClean="0"/>
                <a:t> („almost human”)</a:t>
              </a:r>
              <a:endParaRPr lang="hu-HU" sz="2000" b="1" dirty="0"/>
            </a:p>
          </p:txBody>
        </p:sp>
      </p:grp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23" y="5453781"/>
            <a:ext cx="780048" cy="78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14" y="2721843"/>
            <a:ext cx="1056087" cy="113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954" y="739211"/>
            <a:ext cx="1091513" cy="81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26267" y="137866"/>
            <a:ext cx="88382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The </a:t>
            </a:r>
            <a:r>
              <a:rPr lang="hu-HU" sz="3200" b="1" dirty="0" err="1" smtClean="0"/>
              <a:t>number</a:t>
            </a:r>
            <a:r>
              <a:rPr lang="hu-HU" sz="3200" b="1" dirty="0" smtClean="0"/>
              <a:t> of human protein-</a:t>
            </a:r>
            <a:r>
              <a:rPr lang="hu-HU" sz="3200" b="1" dirty="0" err="1" smtClean="0"/>
              <a:t>coding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genes</a:t>
            </a:r>
            <a:r>
              <a:rPr lang="hu-HU" sz="3200" b="1" dirty="0" smtClean="0"/>
              <a:t> is </a:t>
            </a:r>
            <a:r>
              <a:rPr lang="hu-HU" sz="3200" b="1" dirty="0" err="1" smtClean="0"/>
              <a:t>surprisingly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low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34371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" y="4462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 smtClean="0"/>
              <a:t>Earlier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view</a:t>
            </a:r>
            <a:r>
              <a:rPr lang="hu-HU" sz="3200" b="1" dirty="0" smtClean="0"/>
              <a:t>: </a:t>
            </a:r>
            <a:r>
              <a:rPr lang="hu-HU" sz="3200" b="1" dirty="0" err="1" smtClean="0"/>
              <a:t>the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majority</a:t>
            </a:r>
            <a:r>
              <a:rPr lang="hu-HU" sz="3200" b="1" dirty="0" smtClean="0"/>
              <a:t> of human </a:t>
            </a:r>
            <a:r>
              <a:rPr lang="hu-HU" sz="3200" b="1" dirty="0" err="1" smtClean="0"/>
              <a:t>genome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consists</a:t>
            </a:r>
            <a:r>
              <a:rPr lang="hu-HU" sz="3200" b="1" dirty="0" smtClean="0"/>
              <a:t> of „</a:t>
            </a:r>
            <a:r>
              <a:rPr lang="hu-HU" sz="3200" b="1" dirty="0" err="1" smtClean="0"/>
              <a:t>j</a:t>
            </a:r>
            <a:r>
              <a:rPr lang="hu-HU" sz="3200" b="1" i="1" dirty="0" err="1" smtClean="0"/>
              <a:t>unk</a:t>
            </a:r>
            <a:r>
              <a:rPr lang="hu-HU" sz="3200" b="1" i="1" dirty="0" smtClean="0"/>
              <a:t> DNA</a:t>
            </a:r>
            <a:r>
              <a:rPr lang="hu-HU" sz="3200" b="1" dirty="0" smtClean="0"/>
              <a:t>”</a:t>
            </a:r>
            <a:endParaRPr lang="hu-HU" sz="3200" b="1" dirty="0"/>
          </a:p>
        </p:txBody>
      </p:sp>
      <p:pic>
        <p:nvPicPr>
          <p:cNvPr id="10244" name="Picture 4" descr="http://3.bp.blogspot.com/_DZH2cmCoois/R6JfeRgNtqI/AAAAAAAAEcs/SoZyQ5lmlRA/s400/junkd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2704"/>
            <a:ext cx="6192688" cy="374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-36512" y="6093296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/>
              <a:t>Only</a:t>
            </a:r>
            <a:r>
              <a:rPr lang="hu-HU" sz="2400" b="1" dirty="0" smtClean="0"/>
              <a:t> 1% of </a:t>
            </a:r>
            <a:r>
              <a:rPr lang="hu-HU" sz="2400" b="1" dirty="0" err="1" smtClean="0"/>
              <a:t>the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genome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have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coding</a:t>
            </a:r>
            <a:r>
              <a:rPr lang="hu-HU" sz="2400" b="1" dirty="0" smtClean="0"/>
              <a:t> (</a:t>
            </a:r>
            <a:r>
              <a:rPr lang="hu-HU" sz="2400" b="1" dirty="0" err="1" smtClean="0"/>
              <a:t>genes</a:t>
            </a:r>
            <a:r>
              <a:rPr lang="hu-HU" sz="2400" b="1" dirty="0" smtClean="0"/>
              <a:t>) </a:t>
            </a:r>
            <a:r>
              <a:rPr lang="hu-HU" sz="2400" b="1" dirty="0" err="1" smtClean="0"/>
              <a:t>or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regulatory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capacity</a:t>
            </a:r>
            <a:r>
              <a:rPr lang="hu-HU" sz="2400" b="1" dirty="0" smtClean="0"/>
              <a:t>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72027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7544" y="2329716"/>
            <a:ext cx="8640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</a:t>
            </a:r>
            <a:r>
              <a:rPr lang="hu-H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  <a:endParaRPr lang="hu-H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53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chroma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44624"/>
            <a:ext cx="4762872" cy="68123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654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F11-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2038"/>
            <a:ext cx="57372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6186488" y="1371600"/>
            <a:ext cx="30480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Transcription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factors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can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be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divided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into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4 major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classes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endParaRPr lang="hu-HU" altLang="hu-H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1, </a:t>
            </a:r>
            <a:r>
              <a:rPr lang="hu-HU" altLang="hu-HU" sz="1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Basic </a:t>
            </a:r>
            <a:r>
              <a:rPr lang="hu-HU" altLang="hu-HU" sz="16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transcription</a:t>
            </a:r>
            <a:r>
              <a:rPr lang="hu-HU" altLang="hu-HU" sz="1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factors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which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responsible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for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binding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RNA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polymerase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mediating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transcription</a:t>
            </a:r>
            <a:endParaRPr lang="hu-HU" altLang="hu-H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2, </a:t>
            </a:r>
            <a:r>
              <a:rPr lang="hu-HU" altLang="hu-HU" sz="16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Co-activators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which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mediate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the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message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of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enhancers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to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RNA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polym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hu-HU" altLang="hu-H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3, </a:t>
            </a:r>
            <a:r>
              <a:rPr lang="hu-HU" altLang="hu-HU" sz="16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Activators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which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specifically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bind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to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enhancer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elements</a:t>
            </a:r>
            <a:endParaRPr lang="hu-HU" altLang="hu-H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4, </a:t>
            </a:r>
            <a:r>
              <a:rPr lang="hu-HU" altLang="hu-HU" sz="16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Repressors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which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bind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to</a:t>
            </a:r>
            <a:r>
              <a:rPr lang="hu-HU" altLang="hu-HU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silencers</a:t>
            </a:r>
            <a:endParaRPr lang="hu-HU" altLang="hu-H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Gene</a:t>
            </a:r>
            <a:r>
              <a:rPr lang="hu-HU" altLang="hu-HU" sz="2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activity</a:t>
            </a:r>
            <a:r>
              <a:rPr lang="hu-HU" altLang="hu-HU" sz="2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is a </a:t>
            </a:r>
            <a:r>
              <a:rPr lang="hu-HU" altLang="hu-HU" sz="20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combined</a:t>
            </a:r>
            <a:r>
              <a:rPr lang="hu-HU" altLang="hu-HU" sz="2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result</a:t>
            </a:r>
            <a:r>
              <a:rPr lang="hu-HU" altLang="hu-HU" sz="2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of </a:t>
            </a:r>
            <a:r>
              <a:rPr lang="hu-HU" altLang="hu-HU" sz="20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these</a:t>
            </a:r>
            <a:r>
              <a:rPr lang="hu-HU" altLang="hu-HU" sz="2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regulatory</a:t>
            </a:r>
            <a:r>
              <a:rPr lang="hu-HU" altLang="hu-HU" sz="2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2000" b="1" u="sng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imputs</a:t>
            </a:r>
            <a:r>
              <a:rPr lang="hu-HU" altLang="hu-HU" sz="20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n-GB" altLang="hu-HU" sz="20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hu-HU" altLang="hu-HU" sz="28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The </a:t>
            </a:r>
            <a:r>
              <a:rPr lang="hu-HU" altLang="hu-HU" sz="2800" b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regulation</a:t>
            </a:r>
            <a:r>
              <a:rPr lang="hu-HU" altLang="hu-HU" sz="28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of </a:t>
            </a:r>
            <a:r>
              <a:rPr lang="hu-HU" altLang="hu-HU" sz="2800" b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transcription</a:t>
            </a:r>
            <a:r>
              <a:rPr lang="hu-HU" altLang="hu-HU" sz="28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in </a:t>
            </a:r>
            <a:r>
              <a:rPr lang="hu-HU" altLang="hu-HU" sz="2800" b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eukaryotes</a:t>
            </a:r>
            <a:endParaRPr lang="hu-HU" altLang="hu-HU" sz="2800" b="1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90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27" y="1152128"/>
            <a:ext cx="9261439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5496" y="332656"/>
            <a:ext cx="910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Uncovering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DNA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streches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genomic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 flipH="1">
            <a:off x="971600" y="6453336"/>
            <a:ext cx="714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(RT-PCR: </a:t>
            </a:r>
            <a:r>
              <a:rPr lang="hu-HU" b="1" dirty="0" err="1" smtClean="0"/>
              <a:t>reverse</a:t>
            </a:r>
            <a:r>
              <a:rPr lang="hu-HU" b="1" dirty="0" smtClean="0"/>
              <a:t> </a:t>
            </a:r>
            <a:r>
              <a:rPr lang="hu-HU" b="1" dirty="0" err="1" smtClean="0"/>
              <a:t>transcription-based</a:t>
            </a:r>
            <a:r>
              <a:rPr lang="hu-HU" b="1" dirty="0" smtClean="0"/>
              <a:t> PCR </a:t>
            </a:r>
            <a:r>
              <a:rPr lang="hu-HU" b="1" dirty="0" smtClean="0"/>
              <a:t>(it </a:t>
            </a:r>
            <a:r>
              <a:rPr lang="hu-HU" b="1" dirty="0" err="1" smtClean="0"/>
              <a:t>detects</a:t>
            </a:r>
            <a:r>
              <a:rPr lang="hu-HU" b="1" dirty="0" smtClean="0"/>
              <a:t> </a:t>
            </a:r>
            <a:r>
              <a:rPr lang="hu-HU" b="1" dirty="0" err="1" smtClean="0"/>
              <a:t>transcripts</a:t>
            </a:r>
            <a:r>
              <a:rPr lang="hu-HU" b="1" dirty="0" smtClean="0"/>
              <a:t> </a:t>
            </a:r>
            <a:r>
              <a:rPr lang="hu-HU" b="1" dirty="0" err="1" smtClean="0"/>
              <a:t>levels</a:t>
            </a:r>
            <a:r>
              <a:rPr lang="hu-HU" b="1" dirty="0" smtClean="0"/>
              <a:t>)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4039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47664" y="-27384"/>
            <a:ext cx="7596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Chromosome conformation capture</a:t>
            </a:r>
            <a:r>
              <a:rPr lang="en-US" sz="2000" dirty="0"/>
              <a:t> techniques (often abbreviated to 3C technologies or 3C-based </a:t>
            </a:r>
            <a:r>
              <a:rPr lang="en-US" sz="2000" dirty="0" smtClean="0"/>
              <a:t>methods) </a:t>
            </a:r>
            <a:r>
              <a:rPr lang="en-US" sz="2000" dirty="0"/>
              <a:t>are a set of molecular biology methods used to analyze the organization of </a:t>
            </a:r>
            <a:r>
              <a:rPr lang="en-US" sz="2000" dirty="0">
                <a:hlinkClick r:id="rId2" tooltip="Chromatin"/>
              </a:rPr>
              <a:t>chromatin</a:t>
            </a:r>
            <a:r>
              <a:rPr lang="en-US" sz="2000" dirty="0"/>
              <a:t> in a cell. They quantify the number of interactions between genomic </a:t>
            </a:r>
            <a:r>
              <a:rPr lang="en-US" sz="2000" dirty="0">
                <a:hlinkClick r:id="rId3" tooltip="Locus (genetics)"/>
              </a:rPr>
              <a:t>loci</a:t>
            </a:r>
            <a:r>
              <a:rPr lang="en-US" sz="2000" dirty="0"/>
              <a:t> that are nearby in 3-D space, but may be separated by many </a:t>
            </a:r>
            <a:r>
              <a:rPr lang="en-US" sz="2000" dirty="0">
                <a:hlinkClick r:id="rId4" tooltip="Nucleotide"/>
              </a:rPr>
              <a:t>nucleotides</a:t>
            </a:r>
            <a:r>
              <a:rPr lang="en-US" sz="2000" dirty="0"/>
              <a:t> in the linear genome.</a:t>
            </a:r>
            <a:endParaRPr lang="hu-HU" sz="2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03648" cy="119675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89" y="0"/>
            <a:ext cx="8363415" cy="6858000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7236296" y="4869160"/>
            <a:ext cx="864096" cy="36004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571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5027890"/>
              </p:ext>
            </p:extLst>
          </p:nvPr>
        </p:nvGraphicFramePr>
        <p:xfrm>
          <a:off x="0" y="-1"/>
          <a:ext cx="1547664" cy="123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Image" r:id="rId3" imgW="1180800" imgH="939600" progId="Photoshop.Image.12">
                  <p:embed/>
                </p:oleObj>
              </mc:Choice>
              <mc:Fallback>
                <p:oleObj name="Image" r:id="rId3" imgW="1180800" imgH="939600" progId="Photoshop.Image.12">
                  <p:embed/>
                  <p:pic>
                    <p:nvPicPr>
                      <p:cNvPr id="3" name="Objektum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547664" cy="123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1547664" y="-1"/>
            <a:ext cx="7596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DNase-</a:t>
            </a:r>
            <a:r>
              <a:rPr lang="en-US" sz="2000" b="1" dirty="0" err="1"/>
              <a:t>seq</a:t>
            </a:r>
            <a:r>
              <a:rPr lang="en-US" sz="2000" dirty="0"/>
              <a:t> (</a:t>
            </a:r>
            <a:r>
              <a:rPr lang="en-US" sz="2000" dirty="0">
                <a:hlinkClick r:id="rId5" tooltip="DNase I hypersensitive site"/>
              </a:rPr>
              <a:t>DNase I hypersensitive sites</a:t>
            </a:r>
            <a:r>
              <a:rPr lang="en-US" sz="2000" dirty="0"/>
              <a:t> sequencing) is a </a:t>
            </a:r>
            <a:r>
              <a:rPr lang="en-US" sz="2000" dirty="0" smtClean="0"/>
              <a:t>method</a:t>
            </a:r>
            <a:r>
              <a:rPr lang="en-US" sz="2000" dirty="0"/>
              <a:t> used to identify the location of regulatory regions, based on the genome-wide sequencing of regions sensitive to cleavage by </a:t>
            </a:r>
            <a:r>
              <a:rPr lang="en-US" sz="2000" dirty="0">
                <a:hlinkClick r:id="rId6" tooltip="DNase I"/>
              </a:rPr>
              <a:t>DNase </a:t>
            </a:r>
            <a:r>
              <a:rPr lang="en-US" sz="2000" dirty="0" smtClean="0">
                <a:hlinkClick r:id="rId6" tooltip="DNase I"/>
              </a:rPr>
              <a:t>I</a:t>
            </a:r>
            <a:r>
              <a:rPr lang="hu-HU" sz="2000" dirty="0" smtClean="0"/>
              <a:t>. </a:t>
            </a:r>
            <a:r>
              <a:rPr lang="en-US" sz="2000" b="1" dirty="0" smtClean="0"/>
              <a:t>FAIRE-</a:t>
            </a:r>
            <a:r>
              <a:rPr lang="en-US" sz="2000" b="1" dirty="0" err="1" smtClean="0"/>
              <a:t>Seq</a:t>
            </a:r>
            <a:r>
              <a:rPr lang="hu-HU" sz="2000" dirty="0" smtClean="0"/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Formaldehyde-Assisted Isolation of Regulatory Elements</a:t>
            </a:r>
            <a:r>
              <a:rPr lang="en-US" dirty="0"/>
              <a:t>) </a:t>
            </a:r>
            <a:r>
              <a:rPr lang="en-US" sz="2000" dirty="0" smtClean="0"/>
              <a:t>is </a:t>
            </a:r>
            <a:r>
              <a:rPr lang="en-US" sz="2000" dirty="0"/>
              <a:t>a successor of DNase-</a:t>
            </a:r>
            <a:r>
              <a:rPr lang="en-US" sz="2000" dirty="0" err="1"/>
              <a:t>seq</a:t>
            </a:r>
            <a:r>
              <a:rPr lang="en-US" sz="2000" dirty="0"/>
              <a:t> for the genome-wide identification of accessible DNA regions in the genome</a:t>
            </a:r>
            <a:r>
              <a:rPr lang="en-US" sz="2000" dirty="0" smtClean="0"/>
              <a:t>.</a:t>
            </a:r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0256" y="0"/>
            <a:ext cx="7713744" cy="68580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5273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223101"/>
              </p:ext>
            </p:extLst>
          </p:nvPr>
        </p:nvGraphicFramePr>
        <p:xfrm>
          <a:off x="0" y="-1"/>
          <a:ext cx="1331640" cy="1059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Image" r:id="rId3" imgW="1180800" imgH="939600" progId="Photoshop.Image.12">
                  <p:embed/>
                </p:oleObj>
              </mc:Choice>
              <mc:Fallback>
                <p:oleObj name="Image" r:id="rId3" imgW="1180800" imgH="939600" progId="Photoshop.Image.12">
                  <p:embed/>
                  <p:pic>
                    <p:nvPicPr>
                      <p:cNvPr id="4" name="Objektum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331640" cy="1059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32619" y="1078485"/>
            <a:ext cx="38913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ChIP-sequencing</a:t>
            </a:r>
            <a:r>
              <a:rPr lang="hu-HU" sz="2000" dirty="0"/>
              <a:t>, </a:t>
            </a:r>
            <a:r>
              <a:rPr lang="hu-HU" sz="2000" dirty="0" err="1"/>
              <a:t>also</a:t>
            </a:r>
            <a:r>
              <a:rPr lang="hu-HU" sz="2000" dirty="0"/>
              <a:t> </a:t>
            </a:r>
            <a:r>
              <a:rPr lang="hu-HU" sz="2000" dirty="0" err="1"/>
              <a:t>known</a:t>
            </a:r>
            <a:r>
              <a:rPr lang="hu-HU" sz="2000" dirty="0"/>
              <a:t> </a:t>
            </a:r>
            <a:r>
              <a:rPr lang="hu-HU" sz="2000" dirty="0" err="1"/>
              <a:t>as</a:t>
            </a:r>
            <a:r>
              <a:rPr lang="hu-HU" sz="2000" dirty="0"/>
              <a:t> </a:t>
            </a:r>
            <a:r>
              <a:rPr lang="hu-HU" sz="2000" b="1" dirty="0" err="1"/>
              <a:t>ChIP-seq</a:t>
            </a:r>
            <a:r>
              <a:rPr lang="hu-HU" sz="2000" dirty="0"/>
              <a:t>, is a </a:t>
            </a:r>
            <a:r>
              <a:rPr lang="hu-HU" sz="2000" dirty="0" err="1"/>
              <a:t>method</a:t>
            </a:r>
            <a:r>
              <a:rPr lang="hu-HU" sz="2000" dirty="0"/>
              <a:t> </a:t>
            </a:r>
            <a:r>
              <a:rPr lang="hu-HU" sz="2000" dirty="0" err="1"/>
              <a:t>used</a:t>
            </a:r>
            <a:r>
              <a:rPr lang="hu-HU" sz="2000" dirty="0"/>
              <a:t> 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analyze</a:t>
            </a:r>
            <a:r>
              <a:rPr lang="hu-HU" sz="2000" dirty="0"/>
              <a:t> </a:t>
            </a:r>
            <a:r>
              <a:rPr lang="hu-HU" sz="2000" dirty="0">
                <a:hlinkClick r:id="rId5" tooltip="Protein"/>
              </a:rPr>
              <a:t>protein</a:t>
            </a:r>
            <a:r>
              <a:rPr lang="hu-HU" sz="2000" dirty="0"/>
              <a:t> </a:t>
            </a:r>
            <a:r>
              <a:rPr lang="hu-HU" sz="2000" dirty="0" err="1"/>
              <a:t>interactions</a:t>
            </a:r>
            <a:r>
              <a:rPr lang="hu-HU" sz="2000" dirty="0"/>
              <a:t> </a:t>
            </a:r>
            <a:r>
              <a:rPr lang="hu-HU" sz="2000" dirty="0" err="1"/>
              <a:t>with</a:t>
            </a:r>
            <a:r>
              <a:rPr lang="hu-HU" sz="2000" dirty="0"/>
              <a:t> </a:t>
            </a:r>
            <a:r>
              <a:rPr lang="hu-HU" sz="2000" dirty="0">
                <a:hlinkClick r:id="rId6" tooltip="DNA"/>
              </a:rPr>
              <a:t>DNA</a:t>
            </a:r>
            <a:r>
              <a:rPr lang="hu-HU" sz="2000" dirty="0"/>
              <a:t>. </a:t>
            </a:r>
            <a:r>
              <a:rPr lang="hu-HU" sz="2000" dirty="0" err="1"/>
              <a:t>ChIP-seq</a:t>
            </a:r>
            <a:r>
              <a:rPr lang="hu-HU" sz="2000" dirty="0"/>
              <a:t> </a:t>
            </a:r>
            <a:r>
              <a:rPr lang="hu-HU" sz="2000" dirty="0" err="1"/>
              <a:t>combines</a:t>
            </a:r>
            <a:r>
              <a:rPr lang="hu-HU" sz="2000" dirty="0"/>
              <a:t> </a:t>
            </a:r>
            <a:r>
              <a:rPr lang="hu-HU" sz="2000" dirty="0" err="1">
                <a:hlinkClick r:id="rId7" tooltip="Chromatin immunoprecipitation"/>
              </a:rPr>
              <a:t>chromatin</a:t>
            </a:r>
            <a:r>
              <a:rPr lang="hu-HU" sz="2000" dirty="0">
                <a:hlinkClick r:id="rId7" tooltip="Chromatin immunoprecipitation"/>
              </a:rPr>
              <a:t> </a:t>
            </a:r>
            <a:r>
              <a:rPr lang="hu-HU" sz="2000" dirty="0" err="1">
                <a:hlinkClick r:id="rId7" tooltip="Chromatin immunoprecipitation"/>
              </a:rPr>
              <a:t>immunoprecipitation</a:t>
            </a:r>
            <a:r>
              <a:rPr lang="hu-HU" sz="2000" dirty="0"/>
              <a:t> (</a:t>
            </a:r>
            <a:r>
              <a:rPr lang="hu-HU" sz="2000" dirty="0" err="1"/>
              <a:t>ChIP</a:t>
            </a:r>
            <a:r>
              <a:rPr lang="hu-HU" sz="2000" dirty="0"/>
              <a:t>) </a:t>
            </a:r>
            <a:r>
              <a:rPr lang="hu-HU" sz="2000" dirty="0" err="1"/>
              <a:t>with</a:t>
            </a:r>
            <a:r>
              <a:rPr lang="hu-HU" sz="2000" dirty="0"/>
              <a:t> </a:t>
            </a:r>
            <a:r>
              <a:rPr lang="hu-HU" sz="2000" dirty="0" err="1"/>
              <a:t>massively</a:t>
            </a:r>
            <a:r>
              <a:rPr lang="hu-HU" sz="2000" dirty="0"/>
              <a:t> parallel </a:t>
            </a:r>
            <a:r>
              <a:rPr lang="hu-HU" sz="2000" dirty="0">
                <a:hlinkClick r:id="rId8" tooltip="DNA sequencing"/>
              </a:rPr>
              <a:t>DNA </a:t>
            </a:r>
            <a:r>
              <a:rPr lang="hu-HU" sz="2000" dirty="0" err="1">
                <a:hlinkClick r:id="rId8" tooltip="DNA sequencing"/>
              </a:rPr>
              <a:t>sequencing</a:t>
            </a:r>
            <a:r>
              <a:rPr lang="hu-HU" sz="2000" dirty="0"/>
              <a:t> 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identify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 </a:t>
            </a:r>
            <a:r>
              <a:rPr lang="hu-HU" sz="2000" dirty="0" err="1">
                <a:hlinkClick r:id="rId9" tooltip="Binding site"/>
              </a:rPr>
              <a:t>binding</a:t>
            </a:r>
            <a:r>
              <a:rPr lang="hu-HU" sz="2000" dirty="0">
                <a:hlinkClick r:id="rId9" tooltip="Binding site"/>
              </a:rPr>
              <a:t> </a:t>
            </a:r>
            <a:r>
              <a:rPr lang="hu-HU" sz="2000" dirty="0" err="1">
                <a:hlinkClick r:id="rId9" tooltip="Binding site"/>
              </a:rPr>
              <a:t>sites</a:t>
            </a:r>
            <a:r>
              <a:rPr lang="hu-HU" sz="2000" dirty="0"/>
              <a:t> of DNA-</a:t>
            </a:r>
            <a:r>
              <a:rPr lang="hu-HU" sz="2000" dirty="0" err="1"/>
              <a:t>associated</a:t>
            </a:r>
            <a:r>
              <a:rPr lang="hu-HU" sz="2000" dirty="0"/>
              <a:t> proteins.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7904" y="-198106"/>
            <a:ext cx="5436096" cy="724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1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0"/>
            <a:ext cx="5760640" cy="6858000"/>
          </a:xfrm>
          <a:prstGeom prst="rect">
            <a:avLst/>
          </a:prstGeom>
        </p:spPr>
      </p:pic>
      <p:grpSp>
        <p:nvGrpSpPr>
          <p:cNvPr id="5" name="Csoportba foglalás 4"/>
          <p:cNvGrpSpPr/>
          <p:nvPr/>
        </p:nvGrpSpPr>
        <p:grpSpPr>
          <a:xfrm>
            <a:off x="2339752" y="4581128"/>
            <a:ext cx="4104456" cy="288032"/>
            <a:chOff x="2339752" y="4581128"/>
            <a:chExt cx="4104456" cy="288032"/>
          </a:xfrm>
        </p:grpSpPr>
        <p:sp>
          <p:nvSpPr>
            <p:cNvPr id="3" name="Téglalap 2"/>
            <p:cNvSpPr/>
            <p:nvPr/>
          </p:nvSpPr>
          <p:spPr>
            <a:xfrm>
              <a:off x="2339752" y="4581128"/>
              <a:ext cx="1440160" cy="288032"/>
            </a:xfrm>
            <a:prstGeom prst="rect">
              <a:avLst/>
            </a:prstGeom>
            <a:solidFill>
              <a:schemeClr val="accent1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" name="Téglalap 3"/>
            <p:cNvSpPr/>
            <p:nvPr/>
          </p:nvSpPr>
          <p:spPr>
            <a:xfrm>
              <a:off x="5004048" y="4581128"/>
              <a:ext cx="1440160" cy="288032"/>
            </a:xfrm>
            <a:prstGeom prst="rect">
              <a:avLst/>
            </a:prstGeom>
            <a:solidFill>
              <a:schemeClr val="accent1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6" name="Szövegdoboz 5"/>
          <p:cNvSpPr txBox="1"/>
          <p:nvPr/>
        </p:nvSpPr>
        <p:spPr>
          <a:xfrm flipH="1">
            <a:off x="107504" y="332656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/>
              <a:t>ChIP</a:t>
            </a:r>
            <a:r>
              <a:rPr lang="hu-HU" sz="2000" b="1" dirty="0" smtClean="0"/>
              <a:t>: </a:t>
            </a:r>
            <a:r>
              <a:rPr lang="hu-HU" sz="2000" b="1" dirty="0" err="1" smtClean="0"/>
              <a:t>chromatin-immunoprecipitation</a:t>
            </a:r>
            <a:endParaRPr lang="hu-HU" sz="2000" b="1" dirty="0"/>
          </a:p>
        </p:txBody>
      </p:sp>
      <p:sp>
        <p:nvSpPr>
          <p:cNvPr id="7" name="Szövegdoboz 6"/>
          <p:cNvSpPr txBox="1"/>
          <p:nvPr/>
        </p:nvSpPr>
        <p:spPr>
          <a:xfrm flipH="1">
            <a:off x="6174432" y="1196752"/>
            <a:ext cx="255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(</a:t>
            </a:r>
            <a:r>
              <a:rPr lang="hu-HU" sz="1600" dirty="0" err="1" smtClean="0"/>
              <a:t>formaldehyde</a:t>
            </a:r>
            <a:r>
              <a:rPr lang="hu-HU" sz="1600" dirty="0" smtClean="0"/>
              <a:t> </a:t>
            </a:r>
            <a:r>
              <a:rPr lang="hu-HU" sz="1600" dirty="0" err="1" smtClean="0"/>
              <a:t>treatment</a:t>
            </a:r>
            <a:r>
              <a:rPr lang="hu-HU" sz="1600" dirty="0" smtClean="0"/>
              <a:t>)</a:t>
            </a:r>
            <a:endParaRPr lang="hu-HU" sz="1600" dirty="0"/>
          </a:p>
        </p:txBody>
      </p:sp>
      <p:sp>
        <p:nvSpPr>
          <p:cNvPr id="8" name="Szövegdoboz 7"/>
          <p:cNvSpPr txBox="1"/>
          <p:nvPr/>
        </p:nvSpPr>
        <p:spPr>
          <a:xfrm flipH="1">
            <a:off x="6084168" y="1794302"/>
            <a:ext cx="2555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(</a:t>
            </a:r>
            <a:r>
              <a:rPr lang="hu-HU" sz="1600" dirty="0" err="1" smtClean="0"/>
              <a:t>sonication</a:t>
            </a:r>
            <a:r>
              <a:rPr lang="hu-HU" sz="1600" dirty="0" smtClean="0"/>
              <a:t>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32576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18185E"/>
              </a:gs>
              <a:gs pos="100000">
                <a:srgbClr val="3333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 smtClean="0">
                <a:solidFill>
                  <a:schemeClr val="bg1"/>
                </a:solidFill>
              </a:rPr>
              <a:t>The C-</a:t>
            </a:r>
            <a:r>
              <a:rPr lang="hu-HU" altLang="hu-HU" sz="2400" b="1" dirty="0" err="1" smtClean="0">
                <a:solidFill>
                  <a:schemeClr val="bg1"/>
                </a:solidFill>
              </a:rPr>
              <a:t>value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 paradox: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 err="1" smtClean="0">
                <a:solidFill>
                  <a:schemeClr val="bg1"/>
                </a:solidFill>
              </a:rPr>
              <a:t>Gene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 </a:t>
            </a:r>
            <a:r>
              <a:rPr lang="hu-HU" altLang="hu-HU" sz="2400" b="1" dirty="0" err="1" smtClean="0">
                <a:solidFill>
                  <a:schemeClr val="bg1"/>
                </a:solidFill>
              </a:rPr>
              <a:t>number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 </a:t>
            </a:r>
            <a:r>
              <a:rPr lang="hu-HU" altLang="hu-HU" sz="2400" b="1" dirty="0">
                <a:solidFill>
                  <a:schemeClr val="bg1"/>
                </a:solidFill>
              </a:rPr>
              <a:t>and </a:t>
            </a:r>
            <a:r>
              <a:rPr lang="hu-HU" altLang="hu-HU" sz="2400" b="1" dirty="0" err="1">
                <a:solidFill>
                  <a:schemeClr val="bg1"/>
                </a:solidFill>
              </a:rPr>
              <a:t>organismal</a:t>
            </a:r>
            <a:r>
              <a:rPr lang="hu-HU" altLang="hu-HU" sz="2400" b="1" dirty="0">
                <a:solidFill>
                  <a:schemeClr val="bg1"/>
                </a:solidFill>
              </a:rPr>
              <a:t> </a:t>
            </a:r>
            <a:r>
              <a:rPr lang="hu-HU" altLang="hu-HU" sz="2400" b="1" dirty="0" err="1">
                <a:solidFill>
                  <a:schemeClr val="bg1"/>
                </a:solidFill>
              </a:rPr>
              <a:t>complexity</a:t>
            </a:r>
            <a:endParaRPr lang="hu-HU" altLang="hu-HU" sz="2400" b="1" dirty="0">
              <a:solidFill>
                <a:schemeClr val="bg1"/>
              </a:solidFill>
            </a:endParaRPr>
          </a:p>
        </p:txBody>
      </p:sp>
      <p:pic>
        <p:nvPicPr>
          <p:cNvPr id="72707" name="Picture 8" descr="419493a-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67989" y="4869160"/>
            <a:ext cx="84972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In </a:t>
            </a:r>
            <a:r>
              <a:rPr lang="hu-HU" sz="2000" b="1" dirty="0" err="1" smtClean="0"/>
              <a:t>higher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organisms</a:t>
            </a:r>
            <a:r>
              <a:rPr lang="hu-HU" sz="2000" b="1" dirty="0" smtClean="0"/>
              <a:t>,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biological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complexity</a:t>
            </a:r>
            <a:r>
              <a:rPr lang="hu-HU" sz="2000" b="1" dirty="0" smtClean="0"/>
              <a:t> and </a:t>
            </a:r>
            <a:r>
              <a:rPr lang="hu-HU" sz="2000" b="1" dirty="0" err="1" smtClean="0"/>
              <a:t>gene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number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not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correlated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with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each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other</a:t>
            </a:r>
            <a:r>
              <a:rPr lang="hu-HU" sz="2000" b="1" dirty="0" smtClean="0"/>
              <a:t>.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66364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hip-s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419502" cy="720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98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707904" y="116632"/>
            <a:ext cx="229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 smtClean="0"/>
              <a:t>ChIP</a:t>
            </a:r>
            <a:r>
              <a:rPr lang="hu-HU" sz="2800" b="1" dirty="0" smtClean="0"/>
              <a:t>-</a:t>
            </a:r>
            <a:r>
              <a:rPr lang="hu-HU" sz="2800" b="1" dirty="0" err="1" smtClean="0"/>
              <a:t>on</a:t>
            </a:r>
            <a:r>
              <a:rPr lang="hu-HU" sz="2800" b="1" dirty="0" smtClean="0"/>
              <a:t>-chip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94140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54312" y="150962"/>
            <a:ext cx="7389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Reverse transcription polymerase chain reaction</a:t>
            </a:r>
            <a:r>
              <a:rPr lang="en-US" sz="2000" dirty="0"/>
              <a:t> (</a:t>
            </a:r>
            <a:r>
              <a:rPr lang="en-US" sz="2000" b="1" dirty="0"/>
              <a:t>RT-PCR</a:t>
            </a:r>
            <a:r>
              <a:rPr lang="en-US" sz="2000" dirty="0"/>
              <a:t>), a variant of </a:t>
            </a:r>
            <a:r>
              <a:rPr lang="en-US" sz="2000" dirty="0">
                <a:hlinkClick r:id="rId3" tooltip="Polymerase chain reaction"/>
              </a:rPr>
              <a:t>polymerase chain reaction (PCR)</a:t>
            </a:r>
            <a:r>
              <a:rPr lang="en-US" sz="2000" dirty="0"/>
              <a:t>, is a technique commonly used </a:t>
            </a:r>
            <a:r>
              <a:rPr lang="en-US" sz="2000" dirty="0" smtClean="0"/>
              <a:t>to </a:t>
            </a:r>
            <a:r>
              <a:rPr lang="en-US" sz="2000" dirty="0"/>
              <a:t>detect </a:t>
            </a:r>
            <a:r>
              <a:rPr lang="en-US" sz="2000" dirty="0">
                <a:hlinkClick r:id="rId4" tooltip="RNA"/>
              </a:rPr>
              <a:t>RNA</a:t>
            </a:r>
            <a:r>
              <a:rPr lang="en-US" sz="2000" dirty="0"/>
              <a:t> expression.</a:t>
            </a:r>
            <a:endParaRPr lang="hu-HU" sz="2000" dirty="0"/>
          </a:p>
        </p:txBody>
      </p:sp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48809"/>
              </p:ext>
            </p:extLst>
          </p:nvPr>
        </p:nvGraphicFramePr>
        <p:xfrm>
          <a:off x="0" y="0"/>
          <a:ext cx="15748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Image" r:id="rId5" imgW="1574280" imgH="1206000" progId="Photoshop.Image.12">
                  <p:embed/>
                </p:oleObj>
              </mc:Choice>
              <mc:Fallback>
                <p:oleObj name="Image" r:id="rId5" imgW="1574280" imgH="1206000" progId="Photoshop.Image.12">
                  <p:embed/>
                  <p:pic>
                    <p:nvPicPr>
                      <p:cNvPr id="6" name="Objektum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74800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2" y="1372989"/>
            <a:ext cx="4321035" cy="546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0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896"/>
            <a:ext cx="9116287" cy="53012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aphicFrame>
        <p:nvGraphicFramePr>
          <p:cNvPr id="4" name="Objektu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442701"/>
              </p:ext>
            </p:extLst>
          </p:nvPr>
        </p:nvGraphicFramePr>
        <p:xfrm>
          <a:off x="0" y="0"/>
          <a:ext cx="1403648" cy="1116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Image" r:id="rId4" imgW="1180800" imgH="939600" progId="Photoshop.Image.12">
                  <p:embed/>
                </p:oleObj>
              </mc:Choice>
              <mc:Fallback>
                <p:oleObj name="Image" r:id="rId4" imgW="1180800" imgH="939600" progId="Photoshop.Image.12">
                  <p:embed/>
                  <p:pic>
                    <p:nvPicPr>
                      <p:cNvPr id="5" name="Objektum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403648" cy="1116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1581944" y="44624"/>
            <a:ext cx="7454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RNA-</a:t>
            </a:r>
            <a:r>
              <a:rPr lang="en-US" sz="2000" b="1" dirty="0" err="1"/>
              <a:t>Seq</a:t>
            </a:r>
            <a:r>
              <a:rPr lang="en-US" sz="2000" dirty="0"/>
              <a:t> (</a:t>
            </a:r>
            <a:r>
              <a:rPr lang="en-US" sz="2000" b="1" dirty="0"/>
              <a:t>RNA sequencing</a:t>
            </a:r>
            <a:r>
              <a:rPr lang="en-US" sz="2000" dirty="0"/>
              <a:t>), also called </a:t>
            </a:r>
            <a:r>
              <a:rPr lang="en-US" sz="2000" b="1" dirty="0"/>
              <a:t>whole transcriptome shotgun </a:t>
            </a:r>
            <a:r>
              <a:rPr lang="en-US" sz="2000" b="1" dirty="0" err="1" smtClean="0"/>
              <a:t>sequencin</a:t>
            </a:r>
            <a:r>
              <a:rPr lang="hu-HU" sz="2000" b="1" dirty="0" smtClean="0"/>
              <a:t>g</a:t>
            </a:r>
            <a:r>
              <a:rPr lang="en-US" sz="2000" dirty="0" smtClean="0"/>
              <a:t>, </a:t>
            </a:r>
            <a:r>
              <a:rPr lang="en-US" sz="2000" dirty="0"/>
              <a:t>uses </a:t>
            </a:r>
            <a:r>
              <a:rPr lang="en-US" sz="2000" dirty="0">
                <a:hlinkClick r:id="rId6" tooltip="Next-generation sequencing"/>
              </a:rPr>
              <a:t>next-generation </a:t>
            </a:r>
            <a:r>
              <a:rPr lang="en-US" sz="2000" dirty="0" smtClean="0">
                <a:hlinkClick r:id="rId6" tooltip="Next-generation sequencing"/>
              </a:rPr>
              <a:t>sequencing</a:t>
            </a:r>
            <a:r>
              <a:rPr lang="en-US" sz="2000" dirty="0" smtClean="0"/>
              <a:t> </a:t>
            </a:r>
            <a:r>
              <a:rPr lang="en-US" sz="2000" dirty="0"/>
              <a:t>to reveal the presence and quantity of </a:t>
            </a:r>
            <a:r>
              <a:rPr lang="en-US" sz="2000" dirty="0">
                <a:hlinkClick r:id="rId7" tooltip="RNA"/>
              </a:rPr>
              <a:t>RNA</a:t>
            </a:r>
            <a:r>
              <a:rPr lang="en-US" sz="2000" dirty="0"/>
              <a:t> in a biological sample at a given moment in </a:t>
            </a:r>
            <a:r>
              <a:rPr lang="en-US" sz="2000" dirty="0" smtClean="0"/>
              <a:t>time</a:t>
            </a:r>
            <a:r>
              <a:rPr lang="hu-H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027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1"/>
            <a:ext cx="4283968" cy="371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764704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 </a:t>
            </a:r>
            <a:r>
              <a:rPr lang="en-US" sz="2400" dirty="0" smtClean="0"/>
              <a:t>ENCODE </a:t>
            </a:r>
            <a:r>
              <a:rPr lang="en-US" sz="2400" dirty="0"/>
              <a:t>Consortium is an international collaboration of research groups funded by the </a:t>
            </a:r>
            <a:r>
              <a:rPr lang="en-US" sz="2400" u="sng" dirty="0"/>
              <a:t>National Human Genome Research Institute </a:t>
            </a:r>
            <a:r>
              <a:rPr lang="en-US" sz="2400" dirty="0"/>
              <a:t>(</a:t>
            </a:r>
            <a:r>
              <a:rPr lang="en-US" sz="2400" dirty="0">
                <a:hlinkClick r:id="rId3"/>
              </a:rPr>
              <a:t>NHGRI</a:t>
            </a:r>
            <a:r>
              <a:rPr lang="en-US" sz="2400" dirty="0"/>
              <a:t>). </a:t>
            </a:r>
            <a:endParaRPr lang="hu-HU" sz="2400" dirty="0" smtClean="0"/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/>
              <a:t>The goal of ENCODE is to build </a:t>
            </a:r>
            <a:r>
              <a:rPr lang="en-US" sz="2400" b="1" u="sng" dirty="0">
                <a:solidFill>
                  <a:srgbClr val="FF0000"/>
                </a:solidFill>
              </a:rPr>
              <a:t>a comprehensive </a:t>
            </a:r>
            <a:r>
              <a:rPr lang="en-US" sz="2400" b="1" u="sng" dirty="0" smtClean="0">
                <a:solidFill>
                  <a:srgbClr val="FF0000"/>
                </a:solidFill>
              </a:rPr>
              <a:t>list </a:t>
            </a:r>
            <a:r>
              <a:rPr lang="en-US" sz="2400" b="1" u="sng" dirty="0">
                <a:solidFill>
                  <a:srgbClr val="FF0000"/>
                </a:solidFill>
              </a:rPr>
              <a:t>of functional elements in the human genome</a:t>
            </a:r>
            <a:r>
              <a:rPr lang="en-US" sz="2400" dirty="0"/>
              <a:t>, including elements that act at the protein and RNA levels, and regulatory elements that control cells and circumstances in which a gene is </a:t>
            </a:r>
            <a:r>
              <a:rPr lang="en-US" sz="2400" dirty="0" smtClean="0"/>
              <a:t>active</a:t>
            </a:r>
            <a:r>
              <a:rPr lang="hu-HU" sz="2400" dirty="0" smtClean="0"/>
              <a:t>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ENCODE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data are now available for the entire human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genome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2012)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ENCODE data are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hu-H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http://genome-mirror.duhs.duke.edu/ENCODE/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37112"/>
            <a:ext cx="1728192" cy="149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52128"/>
            <a:ext cx="6070102" cy="571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98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620688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 complement the human ENCODE data, Mouse ENCODE experiments are currently underway. Early access to this data is available on the Mouse mm9/NCBI37 browser at the UCSC preview site. 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Mouse ENCODE Data Summary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lists experiments that are planned or in progress.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" y="3518133"/>
            <a:ext cx="3783072" cy="333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3059832" y="3518133"/>
            <a:ext cx="6087616" cy="3343275"/>
            <a:chOff x="3059832" y="3518133"/>
            <a:chExt cx="6087616" cy="3343275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3518133"/>
              <a:ext cx="5943600" cy="334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Jobbra nyíl 2"/>
            <p:cNvSpPr/>
            <p:nvPr/>
          </p:nvSpPr>
          <p:spPr>
            <a:xfrm>
              <a:off x="3059832" y="5013176"/>
              <a:ext cx="576064" cy="5040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7451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7584" y="188640"/>
            <a:ext cx="7438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modENCODE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Model Organism Encyclopedia of DNA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7338"/>
            <a:ext cx="68008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308" y="1977082"/>
            <a:ext cx="812676" cy="8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068960"/>
            <a:ext cx="6786333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95536" y="6453336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alternative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exon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usage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let-2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stages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87313"/>
            <a:ext cx="6779148" cy="567068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105979" y="2805113"/>
            <a:ext cx="8881272" cy="1732831"/>
            <a:chOff x="692438" y="3160068"/>
            <a:chExt cx="8188834" cy="1377876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38" y="3160069"/>
              <a:ext cx="8188834" cy="1377875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3160068"/>
              <a:ext cx="852888" cy="68893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83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19200" cy="171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69" y="2564904"/>
            <a:ext cx="7838371" cy="36004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718127" y="6165304"/>
            <a:ext cx="3942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alternative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splicing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0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3" y="332656"/>
            <a:ext cx="8541589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3" y="2283718"/>
            <a:ext cx="3674054" cy="280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85908"/>
            <a:ext cx="2494563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79512" y="5589240"/>
            <a:ext cx="4270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Promoter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Start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(TSS)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2267744" y="692696"/>
            <a:ext cx="6837734" cy="5977965"/>
            <a:chOff x="2990850" y="1718994"/>
            <a:chExt cx="5829622" cy="495166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0850" y="1718994"/>
              <a:ext cx="5829622" cy="495166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églalap 2"/>
            <p:cNvSpPr/>
            <p:nvPr/>
          </p:nvSpPr>
          <p:spPr>
            <a:xfrm>
              <a:off x="2990850" y="1718994"/>
              <a:ext cx="357014" cy="341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8797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538"/>
            <a:ext cx="8461908" cy="500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563888" y="1268760"/>
            <a:ext cx="1872208" cy="720080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35496" y="2322483"/>
            <a:ext cx="9036496" cy="295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8920"/>
            <a:ext cx="705678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736539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3689512" cy="269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788024" y="4618565"/>
            <a:ext cx="24609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2010: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beginnings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83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evolutionnews.org/tombs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784"/>
            <a:ext cx="6840537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Szövegdoboz 2"/>
          <p:cNvSpPr txBox="1">
            <a:spLocks noChangeArrowheads="1"/>
          </p:cNvSpPr>
          <p:nvPr/>
        </p:nvSpPr>
        <p:spPr bwMode="auto">
          <a:xfrm>
            <a:off x="-24847" y="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 smtClean="0"/>
              <a:t>The ENCODE </a:t>
            </a:r>
            <a:r>
              <a:rPr lang="hu-HU" altLang="hu-HU" dirty="0"/>
              <a:t>project (2012): </a:t>
            </a:r>
            <a:r>
              <a:rPr lang="hu-HU" altLang="hu-HU" dirty="0" smtClean="0"/>
              <a:t>80% of </a:t>
            </a:r>
            <a:r>
              <a:rPr lang="hu-HU" altLang="hu-HU" dirty="0" err="1" smtClean="0"/>
              <a:t>the</a:t>
            </a:r>
            <a:r>
              <a:rPr lang="hu-HU" altLang="hu-HU" dirty="0" smtClean="0"/>
              <a:t> human </a:t>
            </a:r>
            <a:r>
              <a:rPr lang="hu-HU" altLang="hu-HU" dirty="0" err="1" smtClean="0"/>
              <a:t>genome</a:t>
            </a:r>
            <a:r>
              <a:rPr lang="hu-HU" altLang="hu-HU" dirty="0" smtClean="0"/>
              <a:t> display </a:t>
            </a:r>
            <a:r>
              <a:rPr lang="hu-HU" altLang="hu-HU" dirty="0" err="1" smtClean="0"/>
              <a:t>biochemical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activity</a:t>
            </a:r>
            <a:r>
              <a:rPr lang="hu-HU" altLang="hu-HU" dirty="0" smtClean="0"/>
              <a:t> (</a:t>
            </a:r>
            <a:r>
              <a:rPr lang="hu-HU" altLang="hu-HU" dirty="0" err="1" smtClean="0"/>
              <a:t>coding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or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regulatory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function</a:t>
            </a:r>
            <a:r>
              <a:rPr lang="hu-HU" altLang="hu-HU" dirty="0" smtClean="0"/>
              <a:t>)</a:t>
            </a:r>
            <a:endParaRPr lang="hu-HU" altLang="hu-HU" dirty="0"/>
          </a:p>
        </p:txBody>
      </p:sp>
      <p:cxnSp>
        <p:nvCxnSpPr>
          <p:cNvPr id="4" name="Egyenes összekötő 3"/>
          <p:cNvCxnSpPr/>
          <p:nvPr/>
        </p:nvCxnSpPr>
        <p:spPr>
          <a:xfrm flipV="1">
            <a:off x="2195736" y="2636912"/>
            <a:ext cx="4536504" cy="5040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2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021087" y="476672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1628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Comprehensively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histone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modifications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chromosomal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replication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nucleosome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accross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developmental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multiple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lines.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179512" y="3744327"/>
            <a:ext cx="8820472" cy="2132945"/>
            <a:chOff x="179512" y="3744327"/>
            <a:chExt cx="8820472" cy="2132945"/>
          </a:xfrm>
        </p:grpSpPr>
        <p:sp>
          <p:nvSpPr>
            <p:cNvPr id="4" name="Lefelé nyíl 3"/>
            <p:cNvSpPr/>
            <p:nvPr/>
          </p:nvSpPr>
          <p:spPr>
            <a:xfrm>
              <a:off x="4283968" y="3744327"/>
              <a:ext cx="576064" cy="69278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179512" y="5169386"/>
              <a:ext cx="8820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Discovering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protein-coding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non-coding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RNA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regulatory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replication</a:t>
              </a:r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chromatin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elements</a:t>
              </a:r>
              <a:r>
                <a:rPr lang="hu-H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hu-H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743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692696"/>
            <a:ext cx="8568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hu-H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large-scale</a:t>
            </a:r>
            <a:r>
              <a:rPr lang="hu-H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sets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transcriptome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profiling across a developmental time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genome-wide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 of transcription factor–binding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maps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of chromatin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2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11760" y="518320"/>
            <a:ext cx="4280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genome-wide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7504" y="2276872"/>
            <a:ext cx="8299195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include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high-throughput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RNA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RNA-seq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capturing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RNAs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splice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chromatine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immunoprecipitation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followed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throughput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ChIP-seq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profiling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chromosomal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RNA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binding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tiling-arrays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18159" y="2852936"/>
            <a:ext cx="8288539" cy="2901811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74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707904" y="44624"/>
            <a:ext cx="1704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RNA-seq</a:t>
            </a:r>
            <a:endParaRPr lang="hu-HU" sz="28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64573"/>
            <a:ext cx="6048672" cy="619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467544" y="476672"/>
            <a:ext cx="8054125" cy="6298089"/>
            <a:chOff x="467544" y="476672"/>
            <a:chExt cx="8054125" cy="6298089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76672"/>
              <a:ext cx="8054125" cy="6298089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Szövegdoboz 2"/>
            <p:cNvSpPr txBox="1"/>
            <p:nvPr/>
          </p:nvSpPr>
          <p:spPr>
            <a:xfrm>
              <a:off x="2498397" y="4715852"/>
              <a:ext cx="633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>
                  <a:solidFill>
                    <a:srgbClr val="00B0F0"/>
                  </a:solidFill>
                </a:rPr>
                <a:t>exon</a:t>
              </a:r>
              <a:endParaRPr lang="hu-HU" dirty="0">
                <a:solidFill>
                  <a:srgbClr val="00B0F0"/>
                </a:solidFill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4586629" y="4715852"/>
              <a:ext cx="633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>
                  <a:solidFill>
                    <a:srgbClr val="00B0F0"/>
                  </a:solidFill>
                </a:rPr>
                <a:t>exon</a:t>
              </a:r>
              <a:endParaRPr lang="hu-HU" dirty="0">
                <a:solidFill>
                  <a:srgbClr val="00B0F0"/>
                </a:solidFill>
              </a:endParaRP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6588224" y="4715852"/>
              <a:ext cx="633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>
                  <a:solidFill>
                    <a:srgbClr val="00B0F0"/>
                  </a:solidFill>
                </a:rPr>
                <a:t>exon</a:t>
              </a:r>
              <a:endParaRPr lang="hu-HU" dirty="0">
                <a:solidFill>
                  <a:srgbClr val="00B0F0"/>
                </a:solidFill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3506509" y="4715852"/>
              <a:ext cx="754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>
                  <a:solidFill>
                    <a:srgbClr val="FFC000"/>
                  </a:solidFill>
                </a:rPr>
                <a:t>intron</a:t>
              </a:r>
              <a:endParaRPr lang="hu-HU" dirty="0">
                <a:solidFill>
                  <a:srgbClr val="FFC000"/>
                </a:solidFill>
              </a:endParaRP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5545883" y="4725144"/>
              <a:ext cx="754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>
                  <a:solidFill>
                    <a:srgbClr val="FFC000"/>
                  </a:solidFill>
                </a:rPr>
                <a:t>intron</a:t>
              </a:r>
              <a:endParaRPr lang="hu-HU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18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5688632" cy="534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04682" y="188640"/>
            <a:ext cx="4750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complexes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0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72409"/>
            <a:ext cx="1002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endParaRPr lang="hu-H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-3"/>
            <a:ext cx="5172075" cy="685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660232" y="780295"/>
            <a:ext cx="1311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(</a:t>
            </a:r>
            <a:r>
              <a:rPr lang="hu-HU" sz="1400" dirty="0" err="1" smtClean="0"/>
              <a:t>formaldehyde</a:t>
            </a:r>
            <a:r>
              <a:rPr lang="hu-HU" sz="1400" dirty="0" smtClean="0"/>
              <a:t>)</a:t>
            </a:r>
            <a:endParaRPr lang="hu-HU" sz="1400" dirty="0"/>
          </a:p>
        </p:txBody>
      </p:sp>
      <p:sp>
        <p:nvSpPr>
          <p:cNvPr id="4" name="Ellipszis 3"/>
          <p:cNvSpPr/>
          <p:nvPr/>
        </p:nvSpPr>
        <p:spPr>
          <a:xfrm>
            <a:off x="6948264" y="5517232"/>
            <a:ext cx="1728192" cy="1080120"/>
          </a:xfrm>
          <a:prstGeom prst="ellipse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464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944"/>
            <a:ext cx="4392488" cy="654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2339752" y="36374"/>
            <a:ext cx="6804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ChIP-seq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/>
              <a:t> </a:t>
            </a:r>
            <a:r>
              <a:rPr lang="en-US" sz="2800" dirty="0" err="1"/>
              <a:t>immunoprecipitation</a:t>
            </a:r>
            <a:r>
              <a:rPr lang="en-US" sz="2800" dirty="0"/>
              <a:t> of a protein-DNA complex</a:t>
            </a:r>
            <a:endParaRPr lang="hu-HU" sz="2800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224" y="1628800"/>
            <a:ext cx="4683776" cy="498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043178" y="3245492"/>
            <a:ext cx="1548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err="1" smtClean="0"/>
              <a:t>Protein-specific</a:t>
            </a:r>
            <a:r>
              <a:rPr lang="hu-HU" sz="1600" b="1" dirty="0" smtClean="0"/>
              <a:t> </a:t>
            </a:r>
          </a:p>
          <a:p>
            <a:r>
              <a:rPr lang="hu-HU" sz="1600" b="1" dirty="0" err="1" smtClean="0"/>
              <a:t>antibody</a:t>
            </a:r>
            <a:endParaRPr lang="hu-HU" sz="1600" b="1" dirty="0"/>
          </a:p>
        </p:txBody>
      </p:sp>
      <p:cxnSp>
        <p:nvCxnSpPr>
          <p:cNvPr id="5" name="Egyenes összekötő nyíllal 4"/>
          <p:cNvCxnSpPr/>
          <p:nvPr/>
        </p:nvCxnSpPr>
        <p:spPr>
          <a:xfrm flipH="1" flipV="1">
            <a:off x="2339752" y="3245492"/>
            <a:ext cx="703426" cy="1589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H="1">
            <a:off x="2915816" y="3404448"/>
            <a:ext cx="127362" cy="1334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1161549" y="2689175"/>
            <a:ext cx="3050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/>
              <a:t>Formaldehyde</a:t>
            </a:r>
            <a:r>
              <a:rPr lang="hu-HU" sz="1400" b="1" dirty="0" smtClean="0"/>
              <a:t> – UV </a:t>
            </a:r>
            <a:r>
              <a:rPr lang="hu-HU" sz="1400" b="1" dirty="0" err="1" smtClean="0"/>
              <a:t>light</a:t>
            </a:r>
            <a:r>
              <a:rPr lang="hu-HU" sz="1400" b="1" dirty="0" smtClean="0"/>
              <a:t>; </a:t>
            </a:r>
            <a:r>
              <a:rPr lang="hu-HU" sz="1400" b="1" dirty="0" err="1" smtClean="0"/>
              <a:t>sonication</a:t>
            </a:r>
            <a:endParaRPr lang="hu-HU" sz="1400" b="1" dirty="0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3851920" y="36475"/>
            <a:ext cx="5256584" cy="6802897"/>
            <a:chOff x="3851920" y="36475"/>
            <a:chExt cx="5256584" cy="6802897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36475"/>
              <a:ext cx="5256584" cy="680289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3995936" y="297944"/>
              <a:ext cx="864096" cy="3139979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972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72409"/>
            <a:ext cx="2420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ChIP-on-chip</a:t>
            </a:r>
            <a:endParaRPr lang="hu-HU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0"/>
            <a:ext cx="5172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/>
          <p:nvPr/>
        </p:nvSpPr>
        <p:spPr>
          <a:xfrm>
            <a:off x="5220072" y="5373216"/>
            <a:ext cx="2592288" cy="1584176"/>
          </a:xfrm>
          <a:prstGeom prst="ellipse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606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le:Nucleosome fig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5037"/>
            <a:ext cx="9036496" cy="608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003" y="2633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Tiling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array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b="1" dirty="0" smtClean="0"/>
              <a:t>is </a:t>
            </a:r>
            <a:r>
              <a:rPr lang="en-US" sz="2400" b="1" dirty="0" smtClean="0"/>
              <a:t>a </a:t>
            </a:r>
            <a:r>
              <a:rPr lang="en-US" sz="2400" b="1" dirty="0"/>
              <a:t>subtype of </a:t>
            </a:r>
            <a:r>
              <a:rPr lang="en-US" sz="2400" b="1" dirty="0" smtClean="0">
                <a:hlinkClick r:id="rId3" tooltip="DNA microarray"/>
              </a:rPr>
              <a:t>microarray</a:t>
            </a:r>
            <a:r>
              <a:rPr lang="hu-HU" sz="2400" b="1" dirty="0" smtClean="0"/>
              <a:t> </a:t>
            </a:r>
            <a:r>
              <a:rPr lang="en-US" sz="2400" b="1" dirty="0" smtClean="0"/>
              <a:t>chips</a:t>
            </a:r>
            <a:r>
              <a:rPr lang="en-US" sz="2400" b="1" dirty="0"/>
              <a:t>. 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004048" y="3707740"/>
            <a:ext cx="166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(</a:t>
            </a:r>
            <a:r>
              <a:rPr lang="hu-HU" dirty="0" err="1" smtClean="0"/>
              <a:t>Genome</a:t>
            </a:r>
            <a:r>
              <a:rPr lang="hu-HU" dirty="0" smtClean="0"/>
              <a:t> </a:t>
            </a:r>
            <a:r>
              <a:rPr lang="hu-HU" dirty="0" err="1" smtClean="0"/>
              <a:t>array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10208" y="1844824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Digest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chromatin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DNaseI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7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4095"/>
            <a:ext cx="9144000" cy="352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16311" y="404664"/>
            <a:ext cx="6252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Stages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taken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2505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260648"/>
            <a:ext cx="6306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Organization of </a:t>
            </a:r>
            <a:r>
              <a:rPr lang="hu-HU" sz="3200" b="1" dirty="0" err="1" smtClean="0"/>
              <a:t>the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genetic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material</a:t>
            </a:r>
            <a:endParaRPr lang="hu-HU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18764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967988" y="4149080"/>
            <a:ext cx="2971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DNA – </a:t>
            </a:r>
            <a:r>
              <a:rPr lang="hu-HU" sz="2000" b="1" dirty="0" err="1" smtClean="0"/>
              <a:t>the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molecule</a:t>
            </a:r>
            <a:r>
              <a:rPr lang="hu-HU" sz="2000" b="1" dirty="0" smtClean="0"/>
              <a:t> of life</a:t>
            </a:r>
            <a:endParaRPr lang="hu-HU" sz="20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944" y="1217513"/>
            <a:ext cx="15240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614967" y="1217513"/>
            <a:ext cx="1842721" cy="28289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4355976" y="1217513"/>
            <a:ext cx="4104456" cy="3331677"/>
            <a:chOff x="4355976" y="1217513"/>
            <a:chExt cx="4104456" cy="3331677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217513"/>
              <a:ext cx="3168352" cy="2828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6116060" y="4149080"/>
              <a:ext cx="15809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b="1" dirty="0" err="1" smtClean="0"/>
                <a:t>chromosome</a:t>
              </a:r>
              <a:endParaRPr lang="hu-HU" sz="2000" b="1" dirty="0"/>
            </a:p>
          </p:txBody>
        </p:sp>
        <p:sp>
          <p:nvSpPr>
            <p:cNvPr id="5" name="Jobbra nyíl 4"/>
            <p:cNvSpPr/>
            <p:nvPr/>
          </p:nvSpPr>
          <p:spPr>
            <a:xfrm>
              <a:off x="4355976" y="2492896"/>
              <a:ext cx="576064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7" name="Szövegdoboz 6"/>
          <p:cNvSpPr txBox="1"/>
          <p:nvPr/>
        </p:nvSpPr>
        <p:spPr>
          <a:xfrm>
            <a:off x="4804943" y="836712"/>
            <a:ext cx="3583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Emberi (férfi) kromoszóma szett</a:t>
            </a:r>
            <a:endParaRPr lang="hu-HU" sz="2000" b="1" dirty="0">
              <a:solidFill>
                <a:schemeClr val="bg1"/>
              </a:solidFill>
            </a:endParaRP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12200" y="0"/>
            <a:ext cx="9154420" cy="6858000"/>
            <a:chOff x="7415808" y="9204"/>
            <a:chExt cx="9154420" cy="6858000"/>
          </a:xfrm>
        </p:grpSpPr>
        <p:pic>
          <p:nvPicPr>
            <p:cNvPr id="4104" name="Picture 8" descr="http://www.mun.ca/biology/scarr/FISH_chromosomes_300dp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5808" y="9204"/>
              <a:ext cx="915442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zövegdoboz 9"/>
            <p:cNvSpPr txBox="1"/>
            <p:nvPr/>
          </p:nvSpPr>
          <p:spPr>
            <a:xfrm>
              <a:off x="12358034" y="24444"/>
              <a:ext cx="4200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b="1" dirty="0" smtClean="0">
                  <a:solidFill>
                    <a:schemeClr val="bg1"/>
                  </a:solidFill>
                </a:rPr>
                <a:t>Human (</a:t>
              </a:r>
              <a:r>
                <a:rPr lang="hu-HU" sz="2400" b="1" dirty="0" err="1" smtClean="0">
                  <a:solidFill>
                    <a:schemeClr val="bg1"/>
                  </a:solidFill>
                </a:rPr>
                <a:t>male</a:t>
              </a:r>
              <a:r>
                <a:rPr lang="hu-HU" sz="2400" b="1" dirty="0" smtClean="0">
                  <a:solidFill>
                    <a:schemeClr val="bg1"/>
                  </a:solidFill>
                </a:rPr>
                <a:t>) </a:t>
              </a:r>
              <a:r>
                <a:rPr lang="hu-HU" sz="2400" b="1" dirty="0" err="1" smtClean="0">
                  <a:solidFill>
                    <a:schemeClr val="bg1"/>
                  </a:solidFill>
                </a:rPr>
                <a:t>chromosome</a:t>
              </a:r>
              <a:r>
                <a:rPr lang="hu-HU" sz="2400" b="1" dirty="0" smtClean="0">
                  <a:solidFill>
                    <a:schemeClr val="bg1"/>
                  </a:solidFill>
                </a:rPr>
                <a:t> </a:t>
              </a:r>
              <a:r>
                <a:rPr lang="hu-HU" sz="2400" b="1" dirty="0" err="1" smtClean="0">
                  <a:solidFill>
                    <a:schemeClr val="bg1"/>
                  </a:solidFill>
                </a:rPr>
                <a:t>set</a:t>
              </a:r>
              <a:endParaRPr lang="hu-HU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303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1425"/>
            <a:ext cx="9144000" cy="64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4211960" y="-603448"/>
            <a:ext cx="5400600" cy="7632848"/>
            <a:chOff x="4409132" y="-603448"/>
            <a:chExt cx="5400600" cy="7632848"/>
          </a:xfrm>
        </p:grpSpPr>
        <p:sp>
          <p:nvSpPr>
            <p:cNvPr id="2" name="Téglalap 1"/>
            <p:cNvSpPr/>
            <p:nvPr/>
          </p:nvSpPr>
          <p:spPr>
            <a:xfrm>
              <a:off x="4409132" y="-603448"/>
              <a:ext cx="5400600" cy="7632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3" name="Szövegdoboz 2"/>
            <p:cNvSpPr txBox="1"/>
            <p:nvPr/>
          </p:nvSpPr>
          <p:spPr>
            <a:xfrm>
              <a:off x="4572000" y="201425"/>
              <a:ext cx="48235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 err="1"/>
                <a:t>Chromatin-based</a:t>
              </a:r>
              <a:r>
                <a:rPr lang="hu-HU" sz="2400" b="1" dirty="0"/>
                <a:t> </a:t>
              </a:r>
              <a:r>
                <a:rPr lang="hu-HU" sz="2400" b="1" dirty="0" err="1"/>
                <a:t>annotation</a:t>
              </a:r>
              <a:r>
                <a:rPr lang="hu-HU" sz="2400" b="1" dirty="0"/>
                <a:t> of </a:t>
              </a:r>
              <a:r>
                <a:rPr lang="hu-HU" sz="2400" b="1" dirty="0" err="1"/>
                <a:t>functional</a:t>
              </a:r>
              <a:r>
                <a:rPr lang="hu-HU" sz="2400" b="1" dirty="0"/>
                <a:t> </a:t>
              </a:r>
              <a:r>
                <a:rPr lang="hu-HU" sz="2400" b="1" dirty="0" err="1"/>
                <a:t>elements</a:t>
              </a:r>
              <a:endParaRPr lang="hu-HU" sz="2400" b="1" dirty="0"/>
            </a:p>
            <a:p>
              <a:endParaRPr lang="hu-HU" sz="2400" b="1" dirty="0"/>
            </a:p>
          </p:txBody>
        </p:sp>
        <p:sp>
          <p:nvSpPr>
            <p:cNvPr id="4" name="Szövegdoboz 3"/>
            <p:cNvSpPr txBox="1"/>
            <p:nvPr/>
          </p:nvSpPr>
          <p:spPr>
            <a:xfrm>
              <a:off x="4499992" y="2420888"/>
              <a:ext cx="50760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Example of a transcript predicted by chromatin signatures associated with promoter (red trace) and gene bodies (blue box) and supported by cDNA evidence.</a:t>
              </a:r>
              <a:endParaRPr lang="hu-H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2386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1425"/>
            <a:ext cx="9144000" cy="64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-1116632" y="-387705"/>
            <a:ext cx="5400600" cy="7632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07504" y="3424932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/>
              <a:t>Enrichment</a:t>
            </a:r>
            <a:r>
              <a:rPr lang="hu-HU" sz="2400" b="1" dirty="0"/>
              <a:t> </a:t>
            </a:r>
            <a:r>
              <a:rPr lang="hu-HU" sz="2400" b="1" dirty="0" smtClean="0"/>
              <a:t>of </a:t>
            </a:r>
            <a:r>
              <a:rPr lang="en-US" sz="2400" b="1" dirty="0" smtClean="0"/>
              <a:t>multiple </a:t>
            </a:r>
            <a:r>
              <a:rPr lang="en-US" sz="2400" b="1" dirty="0"/>
              <a:t>chromatin marks were used to identify putative large (&gt;10 </a:t>
            </a:r>
            <a:r>
              <a:rPr lang="en-US" sz="2400" b="1" dirty="0" err="1"/>
              <a:t>kbp</a:t>
            </a:r>
            <a:r>
              <a:rPr lang="en-US" sz="2400" b="1" dirty="0"/>
              <a:t>) intergenic H3K36me1/H3K18ac domains located outside of annotated genes. </a:t>
            </a:r>
            <a:endParaRPr lang="hu-HU" sz="24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251520" y="83671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/>
              <a:t>Intergenic</a:t>
            </a:r>
            <a:r>
              <a:rPr lang="hu-HU" sz="2400" b="1" dirty="0"/>
              <a:t> H3K36me1 </a:t>
            </a:r>
            <a:r>
              <a:rPr lang="hu-HU" sz="2400" b="1" dirty="0" err="1"/>
              <a:t>chromatin</a:t>
            </a:r>
            <a:r>
              <a:rPr lang="hu-HU" sz="2400" b="1" dirty="0"/>
              <a:t> </a:t>
            </a:r>
            <a:r>
              <a:rPr lang="hu-HU" sz="2400" b="1" dirty="0" err="1"/>
              <a:t>signatures</a:t>
            </a:r>
            <a:r>
              <a:rPr lang="hu-HU" sz="2400" b="1" dirty="0"/>
              <a:t> </a:t>
            </a:r>
            <a:r>
              <a:rPr lang="hu-HU" sz="2400" b="1" dirty="0" err="1"/>
              <a:t>predict</a:t>
            </a:r>
            <a:r>
              <a:rPr lang="hu-HU" sz="2400" b="1" dirty="0"/>
              <a:t> </a:t>
            </a:r>
            <a:r>
              <a:rPr lang="hu-HU" sz="2400" b="1" dirty="0" err="1"/>
              <a:t>replication</a:t>
            </a:r>
            <a:r>
              <a:rPr lang="hu-HU" sz="2400" b="1" dirty="0"/>
              <a:t> </a:t>
            </a:r>
            <a:r>
              <a:rPr lang="hu-HU" sz="2400" b="1" dirty="0" err="1" smtClean="0"/>
              <a:t>activity</a:t>
            </a:r>
            <a:r>
              <a:rPr lang="hu-HU" sz="2400" b="1" dirty="0" smtClean="0"/>
              <a:t>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42898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" y="44624"/>
            <a:ext cx="902246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157192"/>
            <a:ext cx="531697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2" y="5661248"/>
            <a:ext cx="3120347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gyenes összekötő 4"/>
          <p:cNvCxnSpPr/>
          <p:nvPr/>
        </p:nvCxnSpPr>
        <p:spPr>
          <a:xfrm>
            <a:off x="611560" y="3573016"/>
            <a:ext cx="10801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5436096" y="3789040"/>
            <a:ext cx="34563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251520" y="3933056"/>
            <a:ext cx="6048672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251520" y="4005064"/>
            <a:ext cx="3456384" cy="216024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3"/>
          <p:cNvCxnSpPr/>
          <p:nvPr/>
        </p:nvCxnSpPr>
        <p:spPr>
          <a:xfrm>
            <a:off x="251520" y="3978000"/>
            <a:ext cx="60486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églalap 1"/>
          <p:cNvSpPr/>
          <p:nvPr/>
        </p:nvSpPr>
        <p:spPr>
          <a:xfrm>
            <a:off x="4932040" y="5273824"/>
            <a:ext cx="648072" cy="459432"/>
          </a:xfrm>
          <a:prstGeom prst="rect">
            <a:avLst/>
          </a:prstGeom>
          <a:solidFill>
            <a:srgbClr val="C00000">
              <a:alpha val="2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" name="Egyenes összekötő 5"/>
          <p:cNvCxnSpPr/>
          <p:nvPr/>
        </p:nvCxnSpPr>
        <p:spPr>
          <a:xfrm>
            <a:off x="251520" y="4149080"/>
            <a:ext cx="34563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25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2" y="1124744"/>
            <a:ext cx="8926374" cy="460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4573309" y="2348880"/>
            <a:ext cx="4463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182130" y="2708920"/>
            <a:ext cx="25896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6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636"/>
            <a:ext cx="6192688" cy="684815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971600" y="1052736"/>
            <a:ext cx="51845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467544" y="1268760"/>
            <a:ext cx="48245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467544" y="1556792"/>
            <a:ext cx="15841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1259632" y="2348880"/>
            <a:ext cx="48965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467544" y="2564904"/>
            <a:ext cx="46805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28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nature.com/nmeth/journal/v2/n7/images/nmeth768-F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61" y="92074"/>
            <a:ext cx="8510596" cy="67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-27384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CAGE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-1" y="2636912"/>
            <a:ext cx="6084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MmeI</a:t>
            </a:r>
            <a:r>
              <a:rPr lang="hu-HU" b="1" dirty="0" smtClean="0"/>
              <a:t>:</a:t>
            </a:r>
            <a:r>
              <a:rPr lang="en-US" b="1" dirty="0" smtClean="0"/>
              <a:t> </a:t>
            </a:r>
            <a:r>
              <a:rPr lang="en-US" b="1" dirty="0"/>
              <a:t>cuts DNA 20 bases from its recognition sequence and modifies just one DNA strand for host protection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05568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0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RNA-PET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041"/>
            <a:ext cx="8619598" cy="652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37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" y="0"/>
            <a:ext cx="5953125" cy="58388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1187624" y="260648"/>
            <a:ext cx="4464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827584" y="1772816"/>
            <a:ext cx="38164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4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genome.cshlp.org/content/17/6/877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08" y="188640"/>
            <a:ext cx="819291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0"/>
            <a:ext cx="1724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FAIRE-seq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0306" y="6488668"/>
            <a:ext cx="580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Formaldehyde-Associated</a:t>
            </a:r>
            <a:r>
              <a:rPr lang="hu-HU" b="1" dirty="0" smtClean="0"/>
              <a:t> </a:t>
            </a:r>
            <a:r>
              <a:rPr lang="hu-HU" b="1" dirty="0" err="1" smtClean="0"/>
              <a:t>Isolation</a:t>
            </a:r>
            <a:r>
              <a:rPr lang="hu-HU" b="1" dirty="0" smtClean="0"/>
              <a:t> of </a:t>
            </a:r>
            <a:r>
              <a:rPr lang="hu-HU" b="1" dirty="0" err="1" smtClean="0"/>
              <a:t>Regulatory</a:t>
            </a:r>
            <a:r>
              <a:rPr lang="hu-HU" b="1" dirty="0" smtClean="0"/>
              <a:t> </a:t>
            </a:r>
            <a:r>
              <a:rPr lang="hu-HU" b="1" dirty="0" err="1" smtClean="0"/>
              <a:t>Elements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11327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3083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0" y="0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RRBS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79513" y="6165304"/>
            <a:ext cx="896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MspI</a:t>
            </a:r>
            <a:r>
              <a:rPr lang="hu-HU" b="1" dirty="0" smtClean="0"/>
              <a:t>: </a:t>
            </a:r>
            <a:r>
              <a:rPr lang="en-US" b="1" dirty="0" smtClean="0"/>
              <a:t>When </a:t>
            </a:r>
            <a:r>
              <a:rPr lang="en-US" b="1" dirty="0"/>
              <a:t>the external C in the sequence </a:t>
            </a:r>
            <a:r>
              <a:rPr lang="en-US" b="1" u="sng" dirty="0"/>
              <a:t>C</a:t>
            </a:r>
            <a:r>
              <a:rPr lang="en-US" b="1" u="sng" dirty="0">
                <a:solidFill>
                  <a:srgbClr val="FF0000"/>
                </a:solidFill>
              </a:rPr>
              <a:t>CG</a:t>
            </a:r>
            <a:r>
              <a:rPr lang="en-US" b="1" u="sng" dirty="0"/>
              <a:t>G</a:t>
            </a:r>
            <a:r>
              <a:rPr lang="en-US" b="1" dirty="0"/>
              <a:t> is methylated, </a:t>
            </a:r>
            <a:r>
              <a:rPr lang="en-US" b="1" dirty="0" err="1"/>
              <a:t>MspI</a:t>
            </a:r>
            <a:r>
              <a:rPr lang="en-US" b="1" dirty="0"/>
              <a:t> </a:t>
            </a:r>
            <a:r>
              <a:rPr lang="en-US" b="1" dirty="0" smtClean="0"/>
              <a:t>cannot </a:t>
            </a:r>
            <a:r>
              <a:rPr lang="en-US" b="1" dirty="0"/>
              <a:t>cleave. However, </a:t>
            </a:r>
            <a:r>
              <a:rPr lang="en-US" b="1" dirty="0" err="1" smtClean="0"/>
              <a:t>MspI</a:t>
            </a:r>
            <a:r>
              <a:rPr lang="en-US" b="1" dirty="0" smtClean="0"/>
              <a:t> </a:t>
            </a:r>
            <a:r>
              <a:rPr lang="en-US" b="1" dirty="0"/>
              <a:t>can cleave the sequence when the internal C residue is methylated.</a:t>
            </a:r>
          </a:p>
          <a:p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27943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1547664" y="116632"/>
            <a:ext cx="6106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/>
              <a:t>From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the</a:t>
            </a:r>
            <a:r>
              <a:rPr lang="hu-HU" sz="3200" b="1" dirty="0" smtClean="0"/>
              <a:t> 90’s: The </a:t>
            </a:r>
            <a:r>
              <a:rPr lang="hu-HU" sz="3200" b="1" dirty="0" err="1" smtClean="0"/>
              <a:t>era</a:t>
            </a:r>
            <a:r>
              <a:rPr lang="hu-HU" sz="3200" b="1" dirty="0" smtClean="0"/>
              <a:t> of </a:t>
            </a:r>
            <a:r>
              <a:rPr lang="hu-HU" sz="3200" b="1" dirty="0" err="1" smtClean="0">
                <a:solidFill>
                  <a:srgbClr val="FF0000"/>
                </a:solidFill>
              </a:rPr>
              <a:t>genomics</a:t>
            </a:r>
            <a:endParaRPr lang="hu-HU" sz="32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72008" y="1340768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/>
              <a:t>Genome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sequencing</a:t>
            </a:r>
            <a:r>
              <a:rPr lang="hu-HU" sz="2400" b="1" dirty="0" smtClean="0"/>
              <a:t> – </a:t>
            </a:r>
            <a:r>
              <a:rPr lang="hu-HU" sz="2400" b="1" dirty="0" err="1" smtClean="0"/>
              <a:t>the</a:t>
            </a:r>
            <a:r>
              <a:rPr lang="hu-HU" sz="2400" b="1" dirty="0" smtClean="0"/>
              <a:t> human </a:t>
            </a:r>
            <a:r>
              <a:rPr lang="hu-HU" sz="2400" b="1" dirty="0" err="1" smtClean="0"/>
              <a:t>genome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consists</a:t>
            </a:r>
            <a:r>
              <a:rPr lang="hu-HU" sz="2400" b="1" dirty="0" smtClean="0"/>
              <a:t> of 3 </a:t>
            </a:r>
            <a:r>
              <a:rPr lang="hu-HU" sz="2400" b="1" dirty="0" err="1" smtClean="0"/>
              <a:t>billions</a:t>
            </a:r>
            <a:r>
              <a:rPr lang="hu-HU" sz="2400" b="1" dirty="0" smtClean="0"/>
              <a:t> of </a:t>
            </a:r>
            <a:r>
              <a:rPr lang="hu-HU" sz="2400" b="1" dirty="0" err="1" smtClean="0"/>
              <a:t>base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pairs</a:t>
            </a:r>
            <a:endParaRPr lang="hu-HU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2152650"/>
            <a:ext cx="5905500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86" y="2171764"/>
            <a:ext cx="6248313" cy="468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Csoportba foglalás 9"/>
          <p:cNvGrpSpPr/>
          <p:nvPr/>
        </p:nvGrpSpPr>
        <p:grpSpPr>
          <a:xfrm>
            <a:off x="6350" y="790576"/>
            <a:ext cx="9137650" cy="6094808"/>
            <a:chOff x="0" y="777480"/>
            <a:chExt cx="9137650" cy="609480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77480"/>
              <a:ext cx="4524466" cy="6094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233" y="799257"/>
              <a:ext cx="4618417" cy="6058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104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8864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Bisulfite</a:t>
            </a:r>
            <a:r>
              <a:rPr lang="en-US" sz="2800" dirty="0"/>
              <a:t> </a:t>
            </a:r>
            <a:r>
              <a:rPr lang="hu-HU" sz="2800" dirty="0"/>
              <a:t>(</a:t>
            </a:r>
            <a:r>
              <a:rPr lang="en-US" sz="2800" b="1" dirty="0" err="1"/>
              <a:t>bisulphite</a:t>
            </a:r>
            <a:r>
              <a:rPr lang="en-US" sz="2800" dirty="0"/>
              <a:t>) </a:t>
            </a:r>
            <a:r>
              <a:rPr lang="en-US" sz="2800" b="1" dirty="0" smtClean="0"/>
              <a:t>sequencing</a:t>
            </a:r>
            <a:r>
              <a:rPr lang="en-US" sz="2800" dirty="0"/>
              <a:t> </a:t>
            </a:r>
            <a:r>
              <a:rPr lang="en-US" sz="2800" dirty="0" smtClean="0"/>
              <a:t>is </a:t>
            </a:r>
            <a:r>
              <a:rPr lang="en-US" sz="2800" dirty="0"/>
              <a:t>the use </a:t>
            </a:r>
            <a:r>
              <a:rPr lang="hu-HU" sz="2800" dirty="0" smtClean="0"/>
              <a:t>o</a:t>
            </a:r>
            <a:r>
              <a:rPr lang="en-US" sz="2800" dirty="0" smtClean="0"/>
              <a:t>f</a:t>
            </a:r>
            <a:r>
              <a:rPr lang="en-US" sz="2800" dirty="0"/>
              <a:t> </a:t>
            </a:r>
            <a:r>
              <a:rPr lang="en-US" sz="2800" dirty="0">
                <a:hlinkClick r:id="rId2" tooltip="Bisulfite"/>
              </a:rPr>
              <a:t>bisulfite</a:t>
            </a:r>
            <a:r>
              <a:rPr lang="en-US" sz="2800" dirty="0"/>
              <a:t> treatment of </a:t>
            </a:r>
            <a:r>
              <a:rPr lang="en-US" sz="2800" dirty="0">
                <a:hlinkClick r:id="rId3" tooltip="DNA"/>
              </a:rPr>
              <a:t>DNA</a:t>
            </a:r>
            <a:r>
              <a:rPr lang="en-US" sz="2800" dirty="0"/>
              <a:t> to determine its pattern of </a:t>
            </a:r>
            <a:r>
              <a:rPr lang="en-US" sz="2800" dirty="0">
                <a:hlinkClick r:id="rId4" tooltip="Methylation"/>
              </a:rPr>
              <a:t>methylation</a:t>
            </a:r>
            <a:r>
              <a:rPr lang="en-US" sz="2800" dirty="0"/>
              <a:t>. </a:t>
            </a: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949615"/>
            <a:ext cx="7056784" cy="490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3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8" y="1412776"/>
            <a:ext cx="9152590" cy="309344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5378" y="4293096"/>
            <a:ext cx="9152590" cy="213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13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" y="548680"/>
            <a:ext cx="913600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267744" y="4551511"/>
            <a:ext cx="4405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GENECODE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annotation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61290" y="5476582"/>
            <a:ext cx="7598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interpretaqtion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9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91832"/>
            <a:ext cx="6840759" cy="672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15219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newly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identified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coding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vivo  </a:t>
            </a:r>
            <a:endParaRPr lang="hu-H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411760" y="98586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mouse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6274936" y="1124744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chemeClr val="bg1"/>
                </a:solidFill>
              </a:rPr>
              <a:t>fish</a:t>
            </a:r>
            <a:endParaRPr lang="hu-H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2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52624"/>
            <a:ext cx="6488559" cy="473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3528" y="404664"/>
            <a:ext cx="8525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Allele-specific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ENCODE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83" y="1093365"/>
            <a:ext cx="5792217" cy="576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64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2" y="404664"/>
            <a:ext cx="82391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4" y="2662089"/>
            <a:ext cx="5560466" cy="232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51694" y="2662089"/>
            <a:ext cx="5560466" cy="910927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293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80919" cy="679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092280" y="620688"/>
            <a:ext cx="2025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Chromosome</a:t>
            </a:r>
            <a:r>
              <a:rPr lang="hu-HU" sz="2400" b="1" dirty="0" smtClean="0"/>
              <a:t> </a:t>
            </a:r>
          </a:p>
          <a:p>
            <a:r>
              <a:rPr lang="hu-HU" sz="2400" b="1" dirty="0" err="1" smtClean="0"/>
              <a:t>Conformation</a:t>
            </a:r>
            <a:r>
              <a:rPr lang="hu-HU" sz="2400" b="1" dirty="0" smtClean="0"/>
              <a:t> </a:t>
            </a:r>
          </a:p>
          <a:p>
            <a:r>
              <a:rPr lang="hu-HU" sz="2400" b="1" dirty="0" err="1" smtClean="0"/>
              <a:t>Capture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1825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5"/>
            <a:ext cx="7704856" cy="542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532859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23528" y="692696"/>
            <a:ext cx="594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5C: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chromosome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conformation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</a:t>
            </a:r>
            <a:r>
              <a:rPr lang="hu-H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</a:t>
            </a:r>
            <a:endParaRPr lang="hu-H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668344" y="3068960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ChIA-PET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8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851920" y="116632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ChIA-PET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18129" y="1124744"/>
            <a:ext cx="87463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Chromatin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Paired-End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Tag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ChIA-PET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is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incorporates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2" tooltip="Chromatin immunoprecipitation"/>
              </a:rPr>
              <a:t>chromatin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2" tooltip="Chromatin immunoprecipitation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2" tooltip="Chromatin immunoprecipitation"/>
              </a:rPr>
              <a:t>immunoprecipitation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-based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enrichment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chromatin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proximity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3" tooltip="Chromatin proximity ligation (page does not exist)"/>
              </a:rPr>
              <a:t>ligation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4" tooltip="Paired-End Tags"/>
              </a:rPr>
              <a:t>Paired-End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4" tooltip="Paired-End Tags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4" tooltip="Paired-End Tags"/>
              </a:rPr>
              <a:t>Tags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and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5" tooltip="DNA sequencing"/>
              </a:rPr>
              <a:t>High-throughput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  <a:hlinkClick r:id="rId5" tooltip="DNA sequencing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5" tooltip="DNA sequencing"/>
              </a:rPr>
              <a:t>sequencing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determine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hu-H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novo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long-range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  <a:hlinkClick r:id="rId6" tooltip="Chromatin"/>
              </a:rPr>
              <a:t>chromatin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genome-wide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Fullwood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Yijun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2009).</a:t>
            </a:r>
          </a:p>
        </p:txBody>
      </p:sp>
      <p:pic>
        <p:nvPicPr>
          <p:cNvPr id="13314" name="Picture 2" descr="http://www.sciencemag.org/site/feature/data/prizes/ge/2010/FullwoodFig-med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548680"/>
            <a:ext cx="8892480" cy="638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4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3716"/>
            <a:ext cx="8424936" cy="429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23528" y="6309320"/>
            <a:ext cx="3756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TSS: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transcriptional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start site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31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54868"/>
            <a:ext cx="9036496" cy="655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6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genome.cshlp.org/content/19/4/521/F3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6610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433388"/>
            <a:ext cx="8277225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gyenes összekötő 4"/>
          <p:cNvCxnSpPr/>
          <p:nvPr/>
        </p:nvCxnSpPr>
        <p:spPr>
          <a:xfrm>
            <a:off x="2987824" y="5877272"/>
            <a:ext cx="5544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683568" y="6021288"/>
            <a:ext cx="12241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2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8760"/>
            <a:ext cx="9141074" cy="391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5496" y="4077072"/>
            <a:ext cx="5472608" cy="288032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823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838"/>
            <a:ext cx="9160745" cy="40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35496" y="2852936"/>
            <a:ext cx="8568952" cy="288032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62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628650"/>
            <a:ext cx="822007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611560" y="3861048"/>
            <a:ext cx="79208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611560" y="4077072"/>
            <a:ext cx="66967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08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66688"/>
            <a:ext cx="81248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6074294" cy="396044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678" y="1"/>
            <a:ext cx="6206802" cy="6813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934" y="3406690"/>
            <a:ext cx="4746346" cy="3208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6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9968"/>
            <a:ext cx="8712968" cy="588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51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7701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899" y="1556792"/>
            <a:ext cx="6411101" cy="4464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36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3" y="1866176"/>
            <a:ext cx="9017111" cy="415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223" y="260648"/>
            <a:ext cx="405345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1124744"/>
            <a:ext cx="2362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TF: </a:t>
            </a:r>
            <a:r>
              <a:rPr lang="hu-HU" b="1" dirty="0" err="1" smtClean="0"/>
              <a:t>transcription</a:t>
            </a:r>
            <a:r>
              <a:rPr lang="hu-HU" b="1" dirty="0" smtClean="0"/>
              <a:t> </a:t>
            </a:r>
            <a:r>
              <a:rPr lang="hu-HU" b="1" dirty="0" err="1" smtClean="0"/>
              <a:t>factor</a:t>
            </a:r>
            <a:endParaRPr lang="hu-HU" b="1" dirty="0" smtClean="0"/>
          </a:p>
        </p:txBody>
      </p:sp>
    </p:spTree>
    <p:extLst>
      <p:ext uri="{BB962C8B-B14F-4D97-AF65-F5344CB8AC3E}">
        <p14:creationId xmlns:p14="http://schemas.microsoft.com/office/powerpoint/2010/main" val="74058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4655056" cy="689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664"/>
            <a:ext cx="45910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92" y="1487810"/>
            <a:ext cx="4168472" cy="125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04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" y="12968"/>
            <a:ext cx="83058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39" y="-20568"/>
            <a:ext cx="8277225" cy="1107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62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1632"/>
            <a:ext cx="9144000" cy="45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23928" cy="24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2"/>
            <a:ext cx="4771256" cy="124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842932" y="-27384"/>
            <a:ext cx="3337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hu-H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elegans</a:t>
            </a:r>
            <a:r>
              <a:rPr lang="hu-H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792329" y="1399918"/>
            <a:ext cx="3923687" cy="3827736"/>
            <a:chOff x="1152369" y="188640"/>
            <a:chExt cx="3923687" cy="3827736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301702"/>
              <a:ext cx="2822353" cy="3714674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2195736" y="188640"/>
              <a:ext cx="2816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1   2  </a:t>
              </a:r>
              <a:r>
                <a:rPr lang="hu-HU" dirty="0" smtClean="0">
                  <a:solidFill>
                    <a:srgbClr val="00B050"/>
                  </a:solidFill>
                </a:rPr>
                <a:t>3</a:t>
              </a:r>
              <a:r>
                <a:rPr lang="hu-HU" dirty="0" smtClean="0"/>
                <a:t>  4  </a:t>
              </a:r>
              <a:r>
                <a:rPr lang="hu-HU" dirty="0" smtClean="0">
                  <a:solidFill>
                    <a:srgbClr val="FF0000"/>
                  </a:solidFill>
                </a:rPr>
                <a:t>5</a:t>
              </a:r>
              <a:r>
                <a:rPr lang="hu-HU" dirty="0" smtClean="0">
                  <a:solidFill>
                    <a:srgbClr val="FFC000"/>
                  </a:solidFill>
                </a:rPr>
                <a:t> </a:t>
              </a:r>
              <a:r>
                <a:rPr lang="hu-HU" dirty="0" smtClean="0"/>
                <a:t>  6  7  8  9 10 </a:t>
              </a:r>
              <a:r>
                <a:rPr lang="hu-HU" dirty="0" smtClean="0">
                  <a:solidFill>
                    <a:srgbClr val="0070C0"/>
                  </a:solidFill>
                </a:rPr>
                <a:t>11</a:t>
              </a:r>
              <a:endParaRPr lang="hu-HU" dirty="0">
                <a:solidFill>
                  <a:srgbClr val="0070C0"/>
                </a:solidFill>
              </a:endParaRPr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2259259" y="3203684"/>
              <a:ext cx="2816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1    2  </a:t>
              </a:r>
              <a:r>
                <a:rPr lang="hu-HU" dirty="0" smtClean="0">
                  <a:solidFill>
                    <a:srgbClr val="33CC33"/>
                  </a:solidFill>
                </a:rPr>
                <a:t>3</a:t>
              </a:r>
              <a:r>
                <a:rPr lang="hu-HU" dirty="0" smtClean="0"/>
                <a:t>  4  </a:t>
              </a:r>
              <a:r>
                <a:rPr lang="hu-HU" dirty="0" smtClean="0">
                  <a:solidFill>
                    <a:srgbClr val="FF0000"/>
                  </a:solidFill>
                </a:rPr>
                <a:t>5</a:t>
              </a:r>
              <a:r>
                <a:rPr lang="hu-HU" dirty="0" smtClean="0"/>
                <a:t>  6  7  8  9 10 </a:t>
              </a:r>
              <a:r>
                <a:rPr lang="hu-HU" dirty="0" smtClean="0">
                  <a:solidFill>
                    <a:srgbClr val="0070C0"/>
                  </a:solidFill>
                </a:rPr>
                <a:t>11</a:t>
              </a:r>
              <a:endParaRPr lang="hu-HU" dirty="0">
                <a:solidFill>
                  <a:srgbClr val="0070C0"/>
                </a:solidFill>
              </a:endParaRPr>
            </a:p>
          </p:txBody>
        </p:sp>
        <p:cxnSp>
          <p:nvCxnSpPr>
            <p:cNvPr id="6" name="Egyenes összekötő nyíllal 5"/>
            <p:cNvCxnSpPr/>
            <p:nvPr/>
          </p:nvCxnSpPr>
          <p:spPr>
            <a:xfrm>
              <a:off x="1907704" y="2924944"/>
              <a:ext cx="31494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nyíllal 6"/>
            <p:cNvCxnSpPr/>
            <p:nvPr/>
          </p:nvCxnSpPr>
          <p:spPr>
            <a:xfrm>
              <a:off x="2065176" y="1988840"/>
              <a:ext cx="157473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7"/>
            <p:cNvSpPr txBox="1"/>
            <p:nvPr/>
          </p:nvSpPr>
          <p:spPr>
            <a:xfrm>
              <a:off x="1152369" y="1835532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TRA-1</a:t>
              </a:r>
              <a:endParaRPr lang="hu-HU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1187624" y="2771636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lysate</a:t>
              </a:r>
              <a:endParaRPr lang="hu-HU" dirty="0"/>
            </a:p>
          </p:txBody>
        </p:sp>
      </p:grp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716016" y="2366878"/>
            <a:ext cx="3456384" cy="286232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hu-HU" sz="1500" dirty="0" err="1" smtClean="0"/>
              <a:t>Lines</a:t>
            </a:r>
            <a:r>
              <a:rPr lang="hu-HU" sz="1500" dirty="0" smtClean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dirty="0" smtClean="0"/>
              <a:t>front </a:t>
            </a:r>
            <a:r>
              <a:rPr lang="hu-HU" sz="1500" dirty="0" err="1"/>
              <a:t>control</a:t>
            </a:r>
            <a:r>
              <a:rPr lang="hu-HU" sz="1500" dirty="0"/>
              <a:t> (</a:t>
            </a:r>
            <a:r>
              <a:rPr lang="hu-HU" sz="1500" i="1" dirty="0"/>
              <a:t>goa-1</a:t>
            </a:r>
            <a:r>
              <a:rPr lang="hu-HU" sz="1500" dirty="0"/>
              <a:t> </a:t>
            </a:r>
            <a:r>
              <a:rPr lang="hu-HU" sz="1500" dirty="0" err="1"/>
              <a:t>oligo</a:t>
            </a:r>
            <a:r>
              <a:rPr lang="hu-HU" sz="15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/>
              <a:t>xol-1</a:t>
            </a:r>
            <a:r>
              <a:rPr lang="hu-HU" sz="1500" dirty="0" smtClean="0"/>
              <a:t> </a:t>
            </a:r>
            <a:r>
              <a:rPr lang="hu-HU" sz="1500" dirty="0" err="1"/>
              <a:t>oligo</a:t>
            </a:r>
            <a:r>
              <a:rPr lang="hu-HU" sz="1500" dirty="0"/>
              <a:t>  </a:t>
            </a:r>
            <a:r>
              <a:rPr lang="hu-HU" sz="1500" dirty="0" smtClean="0"/>
              <a:t>(</a:t>
            </a:r>
            <a:r>
              <a:rPr lang="hu-HU" sz="1500" dirty="0" err="1"/>
              <a:t>reticulocyta</a:t>
            </a:r>
            <a:r>
              <a:rPr lang="hu-HU" sz="1500" dirty="0"/>
              <a:t> </a:t>
            </a:r>
            <a:r>
              <a:rPr lang="hu-HU" sz="1500" dirty="0" err="1" smtClean="0"/>
              <a:t>lysate</a:t>
            </a:r>
            <a:r>
              <a:rPr lang="hu-HU" sz="15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>
                <a:solidFill>
                  <a:srgbClr val="00B050"/>
                </a:solidFill>
              </a:rPr>
              <a:t>xol-1</a:t>
            </a:r>
            <a:r>
              <a:rPr lang="hu-HU" sz="1500" dirty="0" smtClean="0">
                <a:solidFill>
                  <a:srgbClr val="00B050"/>
                </a:solidFill>
              </a:rPr>
              <a:t> </a:t>
            </a:r>
            <a:r>
              <a:rPr lang="hu-HU" sz="1500" dirty="0" err="1" smtClean="0">
                <a:solidFill>
                  <a:srgbClr val="00B050"/>
                </a:solidFill>
              </a:rPr>
              <a:t>oligo</a:t>
            </a:r>
            <a:r>
              <a:rPr lang="hu-HU" sz="1500" dirty="0">
                <a:solidFill>
                  <a:srgbClr val="00B050"/>
                </a:solidFill>
              </a:rPr>
              <a:t> </a:t>
            </a:r>
            <a:r>
              <a:rPr lang="hu-HU" sz="1500" dirty="0" smtClean="0">
                <a:solidFill>
                  <a:srgbClr val="00B050"/>
                </a:solidFill>
              </a:rPr>
              <a:t>+ TRA-1 (</a:t>
            </a:r>
            <a:r>
              <a:rPr lang="hu-HU" sz="1500" dirty="0" err="1" smtClean="0">
                <a:solidFill>
                  <a:srgbClr val="00B050"/>
                </a:solidFill>
              </a:rPr>
              <a:t>positive</a:t>
            </a:r>
            <a:r>
              <a:rPr lang="hu-HU" sz="1500" dirty="0" smtClean="0">
                <a:solidFill>
                  <a:srgbClr val="00B050"/>
                </a:solidFill>
              </a:rPr>
              <a:t> </a:t>
            </a:r>
            <a:r>
              <a:rPr lang="hu-HU" sz="1500" dirty="0" err="1" smtClean="0">
                <a:solidFill>
                  <a:srgbClr val="00B050"/>
                </a:solidFill>
              </a:rPr>
              <a:t>control</a:t>
            </a:r>
            <a:r>
              <a:rPr lang="hu-HU" sz="1500" dirty="0" smtClean="0">
                <a:solidFill>
                  <a:srgbClr val="00B050"/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/>
              <a:t>goa-1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endParaRPr lang="hu-HU" sz="1500" dirty="0" smtClean="0"/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>
                <a:solidFill>
                  <a:srgbClr val="FF0000"/>
                </a:solidFill>
              </a:rPr>
              <a:t>goa-1</a:t>
            </a:r>
            <a:r>
              <a:rPr lang="hu-HU" sz="1500" dirty="0" smtClean="0">
                <a:solidFill>
                  <a:srgbClr val="FF0000"/>
                </a:solidFill>
              </a:rPr>
              <a:t> </a:t>
            </a:r>
            <a:r>
              <a:rPr lang="hu-HU" sz="1500" dirty="0" err="1" smtClean="0">
                <a:solidFill>
                  <a:srgbClr val="FF0000"/>
                </a:solidFill>
              </a:rPr>
              <a:t>oligo</a:t>
            </a:r>
            <a:r>
              <a:rPr lang="hu-HU" sz="1500" dirty="0">
                <a:solidFill>
                  <a:srgbClr val="FF0000"/>
                </a:solidFill>
              </a:rPr>
              <a:t> </a:t>
            </a:r>
            <a:r>
              <a:rPr lang="hu-HU" sz="1500" dirty="0" smtClean="0">
                <a:solidFill>
                  <a:srgbClr val="FF0000"/>
                </a:solidFill>
              </a:rPr>
              <a:t>+ TRA-1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dirty="0" err="1" smtClean="0"/>
              <a:t>mut</a:t>
            </a:r>
            <a:r>
              <a:rPr lang="hu-HU" sz="1500" i="1" dirty="0" smtClean="0"/>
              <a:t> goa-1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endParaRPr lang="hu-HU" sz="1500" dirty="0" smtClean="0"/>
          </a:p>
          <a:p>
            <a:pPr marL="342900" indent="-342900">
              <a:buFont typeface="+mj-lt"/>
              <a:buAutoNum type="arabicPeriod"/>
            </a:pPr>
            <a:r>
              <a:rPr lang="hu-HU" sz="1500" dirty="0" err="1" smtClean="0"/>
              <a:t>mut</a:t>
            </a:r>
            <a:r>
              <a:rPr lang="hu-HU" sz="1500" dirty="0" smtClean="0"/>
              <a:t> </a:t>
            </a:r>
            <a:r>
              <a:rPr lang="hu-HU" sz="1500" i="1" dirty="0" smtClean="0"/>
              <a:t>goa-1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r>
              <a:rPr lang="hu-HU" sz="1500" dirty="0"/>
              <a:t> </a:t>
            </a:r>
            <a:r>
              <a:rPr lang="hu-HU" sz="1500" dirty="0" smtClean="0"/>
              <a:t>+ TRA-1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/>
              <a:t>gpa-16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endParaRPr lang="hu-HU" sz="1500" dirty="0" smtClean="0"/>
          </a:p>
          <a:p>
            <a:pPr marL="342900" indent="-342900">
              <a:buFont typeface="+mj-lt"/>
              <a:buAutoNum type="arabicPeriod"/>
            </a:pPr>
            <a:r>
              <a:rPr lang="hu-HU" sz="1500" i="1" dirty="0" smtClean="0"/>
              <a:t>gpa-16</a:t>
            </a:r>
            <a:r>
              <a:rPr lang="hu-HU" sz="1500" dirty="0" smtClean="0"/>
              <a:t> </a:t>
            </a:r>
            <a:r>
              <a:rPr lang="hu-HU" sz="1500" dirty="0" err="1" smtClean="0"/>
              <a:t>oligo</a:t>
            </a:r>
            <a:r>
              <a:rPr lang="hu-HU" sz="1500" dirty="0"/>
              <a:t> </a:t>
            </a:r>
            <a:r>
              <a:rPr lang="hu-HU" sz="1500" dirty="0" smtClean="0"/>
              <a:t>+ TRA-1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500" dirty="0" smtClean="0"/>
              <a:t>rest </a:t>
            </a:r>
            <a:r>
              <a:rPr lang="hu-HU" sz="1500" i="1" dirty="0"/>
              <a:t>gpa-16</a:t>
            </a:r>
            <a:r>
              <a:rPr lang="hu-HU" sz="1500" dirty="0"/>
              <a:t> </a:t>
            </a:r>
            <a:r>
              <a:rPr lang="hu-HU" sz="1500" dirty="0" err="1" smtClean="0"/>
              <a:t>oligo</a:t>
            </a:r>
            <a:endParaRPr lang="hu-HU" sz="1500" dirty="0" smtClean="0"/>
          </a:p>
          <a:p>
            <a:pPr marL="342900" indent="-342900">
              <a:buFont typeface="+mj-lt"/>
              <a:buAutoNum type="arabicPeriod"/>
            </a:pPr>
            <a:r>
              <a:rPr lang="hu-HU" sz="1500" dirty="0" smtClean="0">
                <a:solidFill>
                  <a:srgbClr val="0066FF"/>
                </a:solidFill>
              </a:rPr>
              <a:t>rest </a:t>
            </a:r>
            <a:r>
              <a:rPr lang="hu-HU" sz="1500" i="1" dirty="0">
                <a:solidFill>
                  <a:srgbClr val="0066FF"/>
                </a:solidFill>
              </a:rPr>
              <a:t>gpa-16</a:t>
            </a:r>
            <a:r>
              <a:rPr lang="hu-HU" sz="1500" dirty="0">
                <a:solidFill>
                  <a:srgbClr val="0066FF"/>
                </a:solidFill>
              </a:rPr>
              <a:t> </a:t>
            </a:r>
            <a:r>
              <a:rPr lang="hu-HU" sz="1500" dirty="0" err="1" smtClean="0">
                <a:solidFill>
                  <a:srgbClr val="0066FF"/>
                </a:solidFill>
              </a:rPr>
              <a:t>oligo</a:t>
            </a:r>
            <a:r>
              <a:rPr lang="hu-HU" sz="1500" dirty="0">
                <a:solidFill>
                  <a:srgbClr val="0066FF"/>
                </a:solidFill>
              </a:rPr>
              <a:t> </a:t>
            </a:r>
            <a:r>
              <a:rPr lang="hu-HU" sz="1500" dirty="0" smtClean="0">
                <a:solidFill>
                  <a:srgbClr val="0066FF"/>
                </a:solidFill>
              </a:rPr>
              <a:t>+ </a:t>
            </a:r>
            <a:r>
              <a:rPr lang="hu-HU" sz="1500" dirty="0">
                <a:solidFill>
                  <a:srgbClr val="0066FF"/>
                </a:solidFill>
              </a:rPr>
              <a:t>TRA-1</a:t>
            </a:r>
          </a:p>
        </p:txBody>
      </p:sp>
    </p:spTree>
    <p:extLst>
      <p:ext uri="{BB962C8B-B14F-4D97-AF65-F5344CB8AC3E}">
        <p14:creationId xmlns:p14="http://schemas.microsoft.com/office/powerpoint/2010/main" val="38004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-80891"/>
            <a:ext cx="8316416" cy="68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61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32" y="169447"/>
            <a:ext cx="6768752" cy="668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0"/>
            <a:ext cx="4139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 (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chromosome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Sequencing</a:t>
            </a:r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25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910</Words>
  <Application>Microsoft Office PowerPoint</Application>
  <PresentationFormat>Diavetítés a képernyőre (4:3 oldalarány)</PresentationFormat>
  <Paragraphs>162</Paragraphs>
  <Slides>82</Slides>
  <Notes>4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82</vt:i4>
      </vt:variant>
    </vt:vector>
  </HeadingPairs>
  <TitlesOfParts>
    <vt:vector size="88" baseType="lpstr">
      <vt:lpstr>Arial</vt:lpstr>
      <vt:lpstr>Calibri</vt:lpstr>
      <vt:lpstr>Comic Sans MS</vt:lpstr>
      <vt:lpstr>Wingdings</vt:lpstr>
      <vt:lpstr>Office-téma</vt:lpstr>
      <vt:lpstr>Image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The regulation of transcription in eukaryotes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Vellai Tibor</dc:creator>
  <cp:lastModifiedBy>tibor vellai</cp:lastModifiedBy>
  <cp:revision>95</cp:revision>
  <dcterms:created xsi:type="dcterms:W3CDTF">2014-03-03T04:12:13Z</dcterms:created>
  <dcterms:modified xsi:type="dcterms:W3CDTF">2023-11-09T08:38:13Z</dcterms:modified>
</cp:coreProperties>
</file>