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308" r:id="rId4"/>
    <p:sldId id="273" r:id="rId5"/>
    <p:sldId id="288" r:id="rId6"/>
    <p:sldId id="289" r:id="rId7"/>
    <p:sldId id="309" r:id="rId8"/>
    <p:sldId id="323" r:id="rId9"/>
    <p:sldId id="320" r:id="rId10"/>
    <p:sldId id="321" r:id="rId11"/>
    <p:sldId id="315" r:id="rId12"/>
    <p:sldId id="312" r:id="rId13"/>
    <p:sldId id="322" r:id="rId14"/>
    <p:sldId id="310" r:id="rId15"/>
    <p:sldId id="314" r:id="rId16"/>
    <p:sldId id="313" r:id="rId17"/>
    <p:sldId id="267" r:id="rId18"/>
    <p:sldId id="268" r:id="rId19"/>
    <p:sldId id="269" r:id="rId20"/>
    <p:sldId id="293" r:id="rId21"/>
    <p:sldId id="325" r:id="rId22"/>
    <p:sldId id="294" r:id="rId23"/>
    <p:sldId id="301" r:id="rId24"/>
    <p:sldId id="298" r:id="rId25"/>
    <p:sldId id="295" r:id="rId26"/>
    <p:sldId id="302" r:id="rId27"/>
    <p:sldId id="303" r:id="rId28"/>
    <p:sldId id="304" r:id="rId29"/>
    <p:sldId id="305" r:id="rId30"/>
    <p:sldId id="306" r:id="rId31"/>
    <p:sldId id="307" r:id="rId32"/>
    <p:sldId id="258" r:id="rId33"/>
    <p:sldId id="259" r:id="rId34"/>
    <p:sldId id="278" r:id="rId35"/>
    <p:sldId id="316" r:id="rId36"/>
    <p:sldId id="280" r:id="rId37"/>
    <p:sldId id="279" r:id="rId38"/>
    <p:sldId id="260" r:id="rId39"/>
    <p:sldId id="261" r:id="rId40"/>
    <p:sldId id="262" r:id="rId41"/>
    <p:sldId id="263" r:id="rId42"/>
    <p:sldId id="318" r:id="rId43"/>
    <p:sldId id="264" r:id="rId44"/>
    <p:sldId id="326" r:id="rId45"/>
    <p:sldId id="327" r:id="rId46"/>
    <p:sldId id="328" r:id="rId47"/>
    <p:sldId id="329" r:id="rId48"/>
    <p:sldId id="330" r:id="rId49"/>
    <p:sldId id="331" r:id="rId50"/>
    <p:sldId id="332" r:id="rId5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4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299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91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77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0D25B-060C-4855-B0BF-324CD9F17A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4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5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92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4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90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307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33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07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5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E77D-9C57-4340-B380-954D27D0579E}" type="datetimeFigureOut">
              <a:rPr lang="hu-HU" smtClean="0"/>
              <a:t>2021. 11. 18.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13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inc_finger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lant_pathology" TargetMode="External"/><Relationship Id="rId5" Type="http://schemas.openxmlformats.org/officeDocument/2006/relationships/hyperlink" Target="https://en.wikipedia.org/wiki/Xanthomonas" TargetMode="External"/><Relationship Id="rId4" Type="http://schemas.openxmlformats.org/officeDocument/2006/relationships/hyperlink" Target="https://en.wikipedia.org/wiki/TAL_effecto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cription_(genetics)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6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39742" y="548680"/>
            <a:ext cx="7888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i="1" dirty="0" err="1" smtClean="0"/>
              <a:t>Knock</a:t>
            </a:r>
            <a:r>
              <a:rPr lang="hu-HU" sz="4400" b="1" i="1" dirty="0" smtClean="0"/>
              <a:t> out,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down,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in</a:t>
            </a:r>
            <a:endParaRPr lang="hu-HU" sz="4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35559" y="1823759"/>
            <a:ext cx="7872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err="1" smtClean="0"/>
              <a:t>Genetic</a:t>
            </a:r>
            <a:r>
              <a:rPr lang="hu-HU" sz="4800" b="1" dirty="0" smtClean="0"/>
              <a:t> </a:t>
            </a:r>
            <a:r>
              <a:rPr lang="hu-HU" sz="4800" b="1" dirty="0" err="1" smtClean="0"/>
              <a:t>engeneering</a:t>
            </a:r>
            <a:r>
              <a:rPr lang="hu-HU" sz="4800" b="1" dirty="0" smtClean="0"/>
              <a:t> – </a:t>
            </a:r>
          </a:p>
          <a:p>
            <a:pPr algn="ctr"/>
            <a:r>
              <a:rPr lang="hu-HU" sz="4800" b="1" dirty="0" err="1" smtClean="0"/>
              <a:t>genome</a:t>
            </a:r>
            <a:r>
              <a:rPr lang="hu-HU" sz="4800" b="1" dirty="0" smtClean="0"/>
              <a:t> </a:t>
            </a:r>
            <a:r>
              <a:rPr lang="hu-HU" sz="4800" b="1" dirty="0" err="1" smtClean="0"/>
              <a:t>editing</a:t>
            </a:r>
            <a:endParaRPr lang="hu-HU" sz="48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182" y="3899057"/>
            <a:ext cx="3486522" cy="19772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727561"/>
            <a:ext cx="2152650" cy="21240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7544" y="5876313"/>
            <a:ext cx="354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Nobel </a:t>
            </a:r>
            <a:r>
              <a:rPr lang="hu-HU" sz="2000" b="1" dirty="0" err="1" smtClean="0"/>
              <a:t>prize</a:t>
            </a:r>
            <a:r>
              <a:rPr lang="hu-HU" sz="2000" b="1" dirty="0" smtClean="0"/>
              <a:t> in </a:t>
            </a:r>
            <a:r>
              <a:rPr lang="hu-HU" sz="2000" b="1" dirty="0" err="1" smtClean="0"/>
              <a:t>Chemistry</a:t>
            </a:r>
            <a:r>
              <a:rPr lang="hu-HU" sz="2000" b="1" dirty="0" smtClean="0"/>
              <a:t>, 2020</a:t>
            </a:r>
            <a:endParaRPr lang="hu-HU" sz="2000" b="1" dirty="0"/>
          </a:p>
        </p:txBody>
      </p:sp>
      <p:sp>
        <p:nvSpPr>
          <p:cNvPr id="7" name="Téglalap 6"/>
          <p:cNvSpPr/>
          <p:nvPr/>
        </p:nvSpPr>
        <p:spPr>
          <a:xfrm>
            <a:off x="179512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Roboto"/>
              </a:rPr>
              <a:t>“for the development of a method for genome editing.”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4860032" y="5963883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333333"/>
                </a:solidFill>
                <a:latin typeface="Roboto"/>
              </a:rPr>
              <a:t>Emmanuelle </a:t>
            </a:r>
            <a:r>
              <a:rPr lang="fr-FR" dirty="0" smtClean="0">
                <a:solidFill>
                  <a:srgbClr val="333333"/>
                </a:solidFill>
                <a:latin typeface="Roboto"/>
              </a:rPr>
              <a:t>Charpentier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785443" y="5963883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333333"/>
                </a:solidFill>
                <a:latin typeface="Roboto"/>
              </a:rPr>
              <a:t>Jennifer </a:t>
            </a:r>
            <a:r>
              <a:rPr lang="fr-FR" dirty="0">
                <a:solidFill>
                  <a:srgbClr val="333333"/>
                </a:solidFill>
                <a:latin typeface="Roboto"/>
              </a:rPr>
              <a:t>A. Doudna</a:t>
            </a:r>
            <a:endParaRPr lang="hu-HU" dirty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9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874" name="AutoShape 2"/>
          <p:cNvCxnSpPr>
            <a:cxnSpLocks noChangeShapeType="1"/>
          </p:cNvCxnSpPr>
          <p:nvPr/>
        </p:nvCxnSpPr>
        <p:spPr bwMode="auto">
          <a:xfrm>
            <a:off x="5346700" y="3943350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Identification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deletional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mutants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147050" cy="1323975"/>
          </a:xfr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dirty="0" err="1" smtClean="0">
                <a:solidFill>
                  <a:srgbClr val="006699"/>
                </a:solidFill>
              </a:rPr>
              <a:t>Based</a:t>
            </a:r>
            <a:r>
              <a:rPr lang="hu-HU" altLang="hu-HU" sz="1800" b="1" u="sng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6699"/>
                </a:solidFill>
              </a:rPr>
              <a:t>on</a:t>
            </a:r>
            <a:r>
              <a:rPr lang="hu-HU" altLang="hu-HU" sz="1800" b="1" u="sng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u="sng" dirty="0" err="1" smtClean="0">
                <a:solidFill>
                  <a:srgbClr val="006699"/>
                </a:solidFill>
              </a:rPr>
              <a:t>phenotype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: in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essential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genes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(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causing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lethality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)</a:t>
            </a: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dirty="0" smtClean="0">
                <a:solidFill>
                  <a:srgbClr val="006699"/>
                </a:solidFill>
              </a:rPr>
              <a:t>PCR: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size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of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deleted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region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can</a:t>
            </a:r>
            <a:r>
              <a:rPr lang="hu-HU" altLang="hu-HU" sz="1800" b="1" dirty="0" smtClean="0">
                <a:solidFill>
                  <a:srgbClr val="006699"/>
                </a:solidFill>
              </a:rPr>
              <a:t> be </a:t>
            </a:r>
            <a:r>
              <a:rPr lang="hu-HU" altLang="hu-HU" sz="1800" b="1" dirty="0" err="1" smtClean="0">
                <a:solidFill>
                  <a:srgbClr val="006699"/>
                </a:solidFill>
              </a:rPr>
              <a:t>determined</a:t>
            </a:r>
            <a:endParaRPr lang="hu-HU" altLang="hu-HU" sz="1800" b="1" u="sng" dirty="0" smtClean="0">
              <a:solidFill>
                <a:srgbClr val="006699"/>
              </a:solidFill>
            </a:endParaRP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endParaRPr lang="en-GB" altLang="hu-HU" sz="1800" b="1" u="sng" dirty="0" smtClean="0">
              <a:solidFill>
                <a:srgbClr val="006699"/>
              </a:solidFill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892175" y="3784600"/>
            <a:ext cx="2362200" cy="287338"/>
          </a:xfrm>
          <a:prstGeom prst="homePlate">
            <a:avLst>
              <a:gd name="adj" fmla="val 2055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5216525" y="3784600"/>
            <a:ext cx="1524000" cy="287338"/>
          </a:xfrm>
          <a:prstGeom prst="homePlate">
            <a:avLst>
              <a:gd name="adj" fmla="val 1325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cxnSp>
        <p:nvCxnSpPr>
          <p:cNvPr id="79879" name="AutoShape 7"/>
          <p:cNvCxnSpPr>
            <a:cxnSpLocks noChangeShapeType="1"/>
            <a:stCxn id="79877" idx="3"/>
            <a:endCxn id="79878" idx="1"/>
          </p:cNvCxnSpPr>
          <p:nvPr/>
        </p:nvCxnSpPr>
        <p:spPr bwMode="auto">
          <a:xfrm>
            <a:off x="3254375" y="3929063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3730625" y="3803650"/>
            <a:ext cx="304800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1806575" y="3479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4111625" y="4603750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1787525" y="3594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4397375" y="39385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492500" y="3213100"/>
            <a:ext cx="115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P </a:t>
            </a:r>
            <a:r>
              <a:rPr lang="hu-HU" altLang="hu-HU" sz="1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element</a:t>
            </a:r>
            <a:endParaRPr lang="en-GB" altLang="hu-HU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9886" name="AutoShape 14"/>
          <p:cNvCxnSpPr>
            <a:cxnSpLocks noChangeShapeType="1"/>
            <a:stCxn id="79877" idx="1"/>
            <a:endCxn id="79877" idx="1"/>
          </p:cNvCxnSpPr>
          <p:nvPr/>
        </p:nvCxnSpPr>
        <p:spPr bwMode="auto">
          <a:xfrm>
            <a:off x="892175" y="392906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7" name="Line 15"/>
          <p:cNvSpPr>
            <a:spLocks noChangeShapeType="1"/>
          </p:cNvSpPr>
          <p:nvPr/>
        </p:nvSpPr>
        <p:spPr bwMode="auto">
          <a:xfrm flipH="1">
            <a:off x="34925" y="38798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2511425" y="4184650"/>
            <a:ext cx="1524000" cy="152400"/>
          </a:xfrm>
          <a:prstGeom prst="leftRightArrow">
            <a:avLst>
              <a:gd name="adj1" fmla="val 50000"/>
              <a:gd name="adj2" fmla="val 2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2816225" y="428625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 smtClean="0">
                <a:latin typeface="Times New Roman" panose="02020603050405020304" pitchFamily="18" charset="0"/>
              </a:rPr>
              <a:t>deletion</a:t>
            </a:r>
            <a:endParaRPr lang="en-GB" altLang="hu-HU" sz="1800" dirty="0">
              <a:latin typeface="Times New Roman" panose="02020603050405020304" pitchFamily="18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120775" y="3022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3616325" y="482758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1139825" y="37719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400"/>
              <a:t>vizsgált gén</a:t>
            </a:r>
            <a:endParaRPr lang="en-GB" altLang="hu-HU" sz="1400"/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7623175" y="3692525"/>
            <a:ext cx="1270000" cy="21336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>
            <a:off x="7805738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8310563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8310563" y="54117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 rot="10800000">
            <a:off x="8307666" y="3032901"/>
            <a:ext cx="369332" cy="5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err="1" smtClean="0"/>
              <a:t>mutant</a:t>
            </a:r>
            <a:endParaRPr lang="en-GB" altLang="hu-HU" sz="1200" dirty="0"/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 rot="10800000">
            <a:off x="7799666" y="2939210"/>
            <a:ext cx="369332" cy="73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smtClean="0"/>
              <a:t>Wild-</a:t>
            </a:r>
            <a:r>
              <a:rPr lang="hu-HU" altLang="hu-HU" sz="1200" dirty="0" err="1" smtClean="0"/>
              <a:t>type</a:t>
            </a:r>
            <a:endParaRPr lang="en-GB" altLang="hu-HU" sz="1200" dirty="0"/>
          </a:p>
        </p:txBody>
      </p:sp>
      <p:graphicFrame>
        <p:nvGraphicFramePr>
          <p:cNvPr id="79899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5065713"/>
          <a:ext cx="3492500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Image" r:id="rId3" imgW="5447619" imgH="2793651" progId="Photoshop.Image.7">
                  <p:embed/>
                </p:oleObj>
              </mc:Choice>
              <mc:Fallback>
                <p:oleObj name="Image" r:id="rId3" imgW="5447619" imgH="2793651" progId="Photoshop.Image.7">
                  <p:embed/>
                  <p:pic>
                    <p:nvPicPr>
                      <p:cNvPr id="7989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65713"/>
                        <a:ext cx="3492500" cy="17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8101013" y="5157788"/>
            <a:ext cx="792162" cy="5032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24844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>
            <a:off x="4067175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3541713" y="6446838"/>
            <a:ext cx="26468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 dirty="0" err="1"/>
              <a:t>loop</a:t>
            </a:r>
            <a:r>
              <a:rPr lang="hu-HU" altLang="hu-HU" sz="1800" dirty="0"/>
              <a:t> </a:t>
            </a:r>
            <a:r>
              <a:rPr lang="hu-HU" altLang="hu-HU" sz="1800" dirty="0" smtClean="0"/>
              <a:t>in </a:t>
            </a:r>
            <a:r>
              <a:rPr lang="hu-HU" altLang="hu-HU" sz="1800" dirty="0" err="1" smtClean="0"/>
              <a:t>the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heterozygote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2516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gtrcn.org/wp-content/uploads/2014/06/Gal4UA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0"/>
          <a:stretch/>
        </p:blipFill>
        <p:spPr bwMode="auto">
          <a:xfrm>
            <a:off x="323528" y="906262"/>
            <a:ext cx="8568952" cy="43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08004" y="5517232"/>
            <a:ext cx="26282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441747" y="199440"/>
            <a:ext cx="4337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Gal4-UAS </a:t>
            </a:r>
            <a:r>
              <a:rPr lang="hu-HU" sz="2400" b="1" dirty="0" err="1" smtClean="0"/>
              <a:t>system</a:t>
            </a:r>
            <a:r>
              <a:rPr lang="hu-HU" sz="2400" b="1" dirty="0" smtClean="0"/>
              <a:t> in </a:t>
            </a:r>
            <a:r>
              <a:rPr lang="hu-HU" sz="2800" b="1" i="1" dirty="0" smtClean="0"/>
              <a:t>Drosophila</a:t>
            </a:r>
            <a:endParaRPr lang="hu-HU" sz="2800" b="1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5048" y="5277688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O</a:t>
            </a:r>
            <a:r>
              <a:rPr lang="hu-HU" sz="2000" b="1" dirty="0" err="1" smtClean="0"/>
              <a:t>wn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endogenous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promoters</a:t>
            </a:r>
            <a:r>
              <a:rPr lang="hu-HU" sz="2000" b="1" dirty="0" smtClean="0"/>
              <a:t> in </a:t>
            </a:r>
            <a:r>
              <a:rPr lang="hu-HU" sz="2000" b="1" i="1" dirty="0" smtClean="0"/>
              <a:t>Drosophila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usually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have</a:t>
            </a:r>
            <a:r>
              <a:rPr lang="hu-HU" sz="2000" b="1" dirty="0" smtClean="0"/>
              <a:t> a </a:t>
            </a:r>
            <a:r>
              <a:rPr lang="hu-HU" sz="2000" b="1" dirty="0" err="1" smtClean="0"/>
              <a:t>weak</a:t>
            </a:r>
            <a:r>
              <a:rPr lang="hu-HU" sz="2000" b="1" dirty="0" smtClean="0"/>
              <a:t> (</a:t>
            </a:r>
            <a:r>
              <a:rPr lang="hu-HU" sz="2000" b="1" dirty="0" err="1" smtClean="0"/>
              <a:t>undetectable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activity</a:t>
            </a:r>
            <a:r>
              <a:rPr lang="hu-HU" sz="2000" b="1" i="1" dirty="0" smtClean="0"/>
              <a:t>. </a:t>
            </a:r>
            <a:r>
              <a:rPr lang="hu-HU" sz="2000" b="1" dirty="0" smtClean="0"/>
              <a:t>In</a:t>
            </a:r>
            <a:r>
              <a:rPr lang="hu-HU" sz="2000" b="1" i="1" dirty="0" smtClean="0"/>
              <a:t> C. </a:t>
            </a:r>
            <a:r>
              <a:rPr lang="hu-HU" sz="2000" b="1" i="1" dirty="0" err="1" smtClean="0"/>
              <a:t>elegans</a:t>
            </a:r>
            <a:r>
              <a:rPr lang="hu-HU" sz="2000" b="1" i="1" dirty="0" smtClean="0"/>
              <a:t>, </a:t>
            </a:r>
            <a:r>
              <a:rPr lang="hu-HU" sz="2000" b="1" dirty="0" err="1" smtClean="0"/>
              <a:t>however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promoters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strong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enough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provide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detectable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levels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expression</a:t>
            </a:r>
            <a:r>
              <a:rPr lang="hu-HU" sz="2000" b="1" dirty="0"/>
              <a:t> </a:t>
            </a:r>
            <a:r>
              <a:rPr lang="hu-HU" sz="2000" b="1" dirty="0" smtClean="0"/>
              <a:t>– </a:t>
            </a:r>
            <a:r>
              <a:rPr lang="hu-HU" sz="2000" b="1" dirty="0" err="1" smtClean="0"/>
              <a:t>there</a:t>
            </a:r>
            <a:r>
              <a:rPr lang="hu-HU" sz="2000" b="1" dirty="0" smtClean="0"/>
              <a:t> is no </a:t>
            </a:r>
            <a:r>
              <a:rPr lang="hu-HU" sz="2000" b="1" dirty="0" err="1" smtClean="0"/>
              <a:t>need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for</a:t>
            </a:r>
            <a:r>
              <a:rPr lang="hu-HU" sz="2000" b="1" dirty="0" smtClean="0"/>
              <a:t> a Gal4-UAS </a:t>
            </a:r>
            <a:r>
              <a:rPr lang="hu-HU" sz="2000" b="1" dirty="0" err="1" smtClean="0"/>
              <a:t>system</a:t>
            </a:r>
            <a:r>
              <a:rPr lang="hu-HU" sz="2000" b="1" dirty="0"/>
              <a:t>.</a:t>
            </a:r>
            <a:endParaRPr lang="hu-HU" sz="2000" b="1" dirty="0" smtClean="0"/>
          </a:p>
          <a:p>
            <a:r>
              <a:rPr lang="hu-HU" sz="2000" b="1" dirty="0" smtClean="0"/>
              <a:t>The </a:t>
            </a:r>
            <a:r>
              <a:rPr lang="hu-HU" sz="2000" b="1" dirty="0" err="1" smtClean="0"/>
              <a:t>importance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genomic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environment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1171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435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1556792"/>
            <a:ext cx="432048" cy="35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5"/>
            <a:ext cx="3600400" cy="218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508104" y="2164794"/>
            <a:ext cx="2524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smtClean="0"/>
              <a:t>Drosophila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brain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stem</a:t>
            </a:r>
            <a:endParaRPr lang="hu-HU" sz="2000" b="1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48" y="2492896"/>
            <a:ext cx="2551650" cy="218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46019"/>
            <a:ext cx="3600400" cy="192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44463" y="188913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 err="1" smtClean="0"/>
              <a:t>Generation</a:t>
            </a:r>
            <a:r>
              <a:rPr lang="hu-HU" altLang="hu-HU" sz="2400" b="1" dirty="0" smtClean="0"/>
              <a:t> of </a:t>
            </a:r>
            <a:r>
              <a:rPr lang="hu-HU" altLang="hu-HU" sz="2400" b="1" dirty="0" err="1" smtClean="0"/>
              <a:t>transgenic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flies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by</a:t>
            </a:r>
            <a:r>
              <a:rPr lang="hu-HU" altLang="hu-HU" sz="2400" b="1" dirty="0" smtClean="0"/>
              <a:t> P </a:t>
            </a:r>
            <a:r>
              <a:rPr lang="hu-HU" altLang="hu-HU" sz="2400" b="1" dirty="0" err="1" smtClean="0"/>
              <a:t>element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microinjection</a:t>
            </a:r>
            <a:endParaRPr lang="en-GB" altLang="hu-HU" sz="2400" b="1" dirty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95288" y="836613"/>
            <a:ext cx="8497887" cy="1323439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rgbClr val="006699"/>
                </a:solidFill>
              </a:rPr>
              <a:t>DNA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region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destined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for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cloning</a:t>
            </a:r>
            <a:r>
              <a:rPr lang="hu-HU" altLang="hu-HU" sz="2000" dirty="0" smtClean="0">
                <a:solidFill>
                  <a:srgbClr val="006699"/>
                </a:solidFill>
              </a:rPr>
              <a:t> is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inserted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between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two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inverted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repeats</a:t>
            </a:r>
            <a:r>
              <a:rPr lang="hu-HU" altLang="hu-HU" sz="2000" dirty="0" smtClean="0">
                <a:solidFill>
                  <a:srgbClr val="006699"/>
                </a:solidFill>
              </a:rPr>
              <a:t> of P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element</a:t>
            </a:r>
            <a:r>
              <a:rPr lang="hu-HU" altLang="hu-HU" sz="2000" dirty="0" smtClean="0">
                <a:solidFill>
                  <a:srgbClr val="006699"/>
                </a:solidFill>
              </a:rPr>
              <a:t> in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r>
              <a:rPr lang="hu-HU" altLang="hu-HU" sz="2000" dirty="0" smtClean="0">
                <a:solidFill>
                  <a:srgbClr val="006699"/>
                </a:solidFill>
              </a:rPr>
              <a:t>,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which</a:t>
            </a:r>
            <a:r>
              <a:rPr lang="hu-HU" altLang="hu-HU" sz="2000" dirty="0" smtClean="0">
                <a:solidFill>
                  <a:srgbClr val="006699"/>
                </a:solidFill>
              </a:rPr>
              <a:t> is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injected</a:t>
            </a:r>
            <a:r>
              <a:rPr lang="hu-HU" altLang="hu-HU" sz="2000" dirty="0" smtClean="0">
                <a:solidFill>
                  <a:srgbClr val="006699"/>
                </a:solidFill>
              </a:rPr>
              <a:t> in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presence</a:t>
            </a:r>
            <a:r>
              <a:rPr lang="hu-HU" altLang="hu-HU" sz="2000" dirty="0" smtClean="0">
                <a:solidFill>
                  <a:srgbClr val="006699"/>
                </a:solidFill>
              </a:rPr>
              <a:t> of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transposase-encoding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sequence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M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cytotype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embryo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at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the</a:t>
            </a:r>
            <a:r>
              <a:rPr lang="hu-HU" altLang="hu-HU" sz="2000" dirty="0" smtClean="0">
                <a:solidFill>
                  <a:srgbClr val="006699"/>
                </a:solidFill>
              </a:rPr>
              <a:t> pre-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blastema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stage</a:t>
            </a:r>
            <a:r>
              <a:rPr lang="hu-HU" altLang="hu-HU" sz="2000" dirty="0" smtClean="0">
                <a:solidFill>
                  <a:srgbClr val="006699"/>
                </a:solidFill>
              </a:rPr>
              <a:t>.</a:t>
            </a:r>
            <a:endParaRPr lang="en-GB" altLang="hu-HU" sz="2000" dirty="0">
              <a:solidFill>
                <a:srgbClr val="006699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8604250" cy="17272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 smtClean="0">
                <a:solidFill>
                  <a:srgbClr val="006699"/>
                </a:solidFill>
              </a:rPr>
              <a:t>Transposase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can</a:t>
            </a:r>
            <a:r>
              <a:rPr lang="hu-HU" altLang="hu-HU" sz="2000" dirty="0" smtClean="0">
                <a:solidFill>
                  <a:srgbClr val="006699"/>
                </a:solidFill>
              </a:rPr>
              <a:t> be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derived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from</a:t>
            </a:r>
            <a:r>
              <a:rPr lang="hu-HU" altLang="hu-HU" sz="2000" dirty="0" smtClean="0">
                <a:solidFill>
                  <a:srgbClr val="006699"/>
                </a:solidFill>
              </a:rPr>
              <a:t>: 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purified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transosase</a:t>
            </a:r>
            <a:r>
              <a:rPr lang="hu-HU" altLang="hu-HU" sz="2000" dirty="0" smtClean="0">
                <a:solidFill>
                  <a:srgbClr val="006699"/>
                </a:solidFill>
              </a:rPr>
              <a:t> protein linked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co-injecting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with</a:t>
            </a:r>
            <a:r>
              <a:rPr lang="hu-HU" altLang="hu-HU" sz="2000" dirty="0" smtClean="0">
                <a:solidFill>
                  <a:srgbClr val="006699"/>
                </a:solidFill>
              </a:rPr>
              <a:t> a „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helper</a:t>
            </a:r>
            <a:r>
              <a:rPr lang="hu-HU" altLang="hu-HU" sz="2000" dirty="0">
                <a:solidFill>
                  <a:srgbClr val="006699"/>
                </a:solidFill>
              </a:rPr>
              <a:t>”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plasmid</a:t>
            </a:r>
            <a:endParaRPr lang="hu-HU" altLang="hu-HU" sz="2000" dirty="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6699"/>
                </a:solidFill>
              </a:rPr>
              <a:t>- </a:t>
            </a:r>
            <a:r>
              <a:rPr lang="hu-HU" altLang="hu-HU" sz="2000" dirty="0" err="1">
                <a:solidFill>
                  <a:srgbClr val="006699"/>
                </a:solidFill>
              </a:rPr>
              <a:t>i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njecting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into</a:t>
            </a:r>
            <a:r>
              <a:rPr lang="hu-HU" altLang="hu-HU" sz="2000" dirty="0" smtClean="0">
                <a:solidFill>
                  <a:srgbClr val="006699"/>
                </a:solidFill>
              </a:rPr>
              <a:t> a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fly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containing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endogenous</a:t>
            </a:r>
            <a:r>
              <a:rPr lang="hu-HU" altLang="hu-HU" sz="2000" dirty="0" smtClean="0">
                <a:solidFill>
                  <a:srgbClr val="006699"/>
                </a:solidFill>
              </a:rPr>
              <a:t> </a:t>
            </a:r>
            <a:r>
              <a:rPr lang="hu-HU" altLang="hu-HU" sz="2000" dirty="0" err="1" smtClean="0">
                <a:solidFill>
                  <a:srgbClr val="006699"/>
                </a:solidFill>
              </a:rPr>
              <a:t>transposase</a:t>
            </a:r>
            <a:endParaRPr lang="en-GB" altLang="hu-HU" sz="2000" dirty="0">
              <a:solidFill>
                <a:srgbClr val="006699"/>
              </a:solidFill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1476375" y="2420938"/>
            <a:ext cx="6159500" cy="2070100"/>
            <a:chOff x="1008" y="1832"/>
            <a:chExt cx="3880" cy="1304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1008" y="1832"/>
              <a:ext cx="3880" cy="1304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grpSp>
          <p:nvGrpSpPr>
            <p:cNvPr id="80903" name="Group 7"/>
            <p:cNvGrpSpPr>
              <a:grpSpLocks/>
            </p:cNvGrpSpPr>
            <p:nvPr/>
          </p:nvGrpSpPr>
          <p:grpSpPr bwMode="auto">
            <a:xfrm>
              <a:off x="1070" y="1877"/>
              <a:ext cx="3634" cy="1182"/>
              <a:chOff x="1166" y="1077"/>
              <a:chExt cx="3634" cy="1182"/>
            </a:xfrm>
          </p:grpSpPr>
          <p:sp>
            <p:nvSpPr>
              <p:cNvPr id="80904" name="Rectangle 8"/>
              <p:cNvSpPr>
                <a:spLocks noChangeArrowheads="1"/>
              </p:cNvSpPr>
              <p:nvPr/>
            </p:nvSpPr>
            <p:spPr bwMode="auto">
              <a:xfrm>
                <a:off x="1664" y="1904"/>
                <a:ext cx="91" cy="181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17" name="Rectangle 9"/>
              <p:cNvSpPr>
                <a:spLocks noChangeArrowheads="1"/>
              </p:cNvSpPr>
              <p:nvPr/>
            </p:nvSpPr>
            <p:spPr bwMode="auto">
              <a:xfrm>
                <a:off x="1752" y="1904"/>
                <a:ext cx="227" cy="181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u-HU">
                  <a:latin typeface="Arial" charset="0"/>
                </a:endParaRPr>
              </a:p>
            </p:txBody>
          </p:sp>
          <p:sp>
            <p:nvSpPr>
              <p:cNvPr id="80906" name="Rectangle 10"/>
              <p:cNvSpPr>
                <a:spLocks noChangeArrowheads="1"/>
              </p:cNvSpPr>
              <p:nvPr/>
            </p:nvSpPr>
            <p:spPr bwMode="auto">
              <a:xfrm>
                <a:off x="1976" y="1904"/>
                <a:ext cx="1360" cy="181"/>
              </a:xfrm>
              <a:prstGeom prst="rect">
                <a:avLst/>
              </a:prstGeom>
              <a:gradFill rotWithShape="0">
                <a:gsLst>
                  <a:gs pos="0">
                    <a:srgbClr val="765D5B"/>
                  </a:gs>
                  <a:gs pos="50000">
                    <a:srgbClr val="FEC8C4"/>
                  </a:gs>
                  <a:gs pos="100000">
                    <a:srgbClr val="765D5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7" name="Rectangle 11"/>
              <p:cNvSpPr>
                <a:spLocks noChangeArrowheads="1"/>
              </p:cNvSpPr>
              <p:nvPr/>
            </p:nvSpPr>
            <p:spPr bwMode="auto">
              <a:xfrm>
                <a:off x="3440" y="1928"/>
                <a:ext cx="1360" cy="136"/>
              </a:xfrm>
              <a:prstGeom prst="rect">
                <a:avLst/>
              </a:prstGeom>
              <a:gradFill rotWithShape="0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8" name="AutoShape 12"/>
              <p:cNvSpPr>
                <a:spLocks noChangeArrowheads="1"/>
              </p:cNvSpPr>
              <p:nvPr/>
            </p:nvSpPr>
            <p:spPr bwMode="auto">
              <a:xfrm flipH="1">
                <a:off x="1392" y="1904"/>
                <a:ext cx="272" cy="181"/>
              </a:xfrm>
              <a:prstGeom prst="homePlate">
                <a:avLst>
                  <a:gd name="adj" fmla="val 77351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9" name="AutoShape 13"/>
              <p:cNvSpPr>
                <a:spLocks noChangeArrowheads="1"/>
              </p:cNvSpPr>
              <p:nvPr/>
            </p:nvSpPr>
            <p:spPr bwMode="auto">
              <a:xfrm>
                <a:off x="3336" y="1904"/>
                <a:ext cx="227" cy="181"/>
              </a:xfrm>
              <a:prstGeom prst="homePlate">
                <a:avLst>
                  <a:gd name="adj" fmla="val 86739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22" name="Text Box 14"/>
              <p:cNvSpPr txBox="1">
                <a:spLocks noChangeArrowheads="1"/>
              </p:cNvSpPr>
              <p:nvPr/>
            </p:nvSpPr>
            <p:spPr bwMode="auto">
              <a:xfrm>
                <a:off x="1342" y="2085"/>
                <a:ext cx="38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’-end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3" name="Text Box 15"/>
              <p:cNvSpPr txBox="1">
                <a:spLocks noChangeArrowheads="1"/>
              </p:cNvSpPr>
              <p:nvPr/>
            </p:nvSpPr>
            <p:spPr bwMode="auto">
              <a:xfrm>
                <a:off x="3286" y="2085"/>
                <a:ext cx="38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3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’-end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4" name="Text Box 16"/>
              <p:cNvSpPr txBox="1">
                <a:spLocks noChangeArrowheads="1"/>
              </p:cNvSpPr>
              <p:nvPr/>
            </p:nvSpPr>
            <p:spPr bwMode="auto">
              <a:xfrm>
                <a:off x="2526" y="1901"/>
                <a:ext cx="3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white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5" name="Text Box 17"/>
              <p:cNvSpPr txBox="1">
                <a:spLocks noChangeArrowheads="1"/>
              </p:cNvSpPr>
              <p:nvPr/>
            </p:nvSpPr>
            <p:spPr bwMode="auto">
              <a:xfrm>
                <a:off x="3630" y="1757"/>
                <a:ext cx="937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Bacterial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</a:t>
                </a: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sequence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6" name="Text Box 18"/>
              <p:cNvSpPr txBox="1">
                <a:spLocks noChangeArrowheads="1"/>
              </p:cNvSpPr>
              <p:nvPr/>
            </p:nvSpPr>
            <p:spPr bwMode="auto">
              <a:xfrm>
                <a:off x="1694" y="2085"/>
                <a:ext cx="40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Hsp70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0915" name="AutoShape 19"/>
              <p:cNvSpPr>
                <a:spLocks/>
              </p:cNvSpPr>
              <p:nvPr/>
            </p:nvSpPr>
            <p:spPr bwMode="auto">
              <a:xfrm rot="5400000">
                <a:off x="2056" y="392"/>
                <a:ext cx="231" cy="1936"/>
              </a:xfrm>
              <a:prstGeom prst="rightBrace">
                <a:avLst>
                  <a:gd name="adj1" fmla="val 43185"/>
                  <a:gd name="adj2" fmla="val 73782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16" name="Text Box 20"/>
              <p:cNvSpPr txBox="1">
                <a:spLocks noChangeArrowheads="1"/>
              </p:cNvSpPr>
              <p:nvPr/>
            </p:nvSpPr>
            <p:spPr bwMode="auto">
              <a:xfrm>
                <a:off x="1166" y="1077"/>
                <a:ext cx="20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200"/>
                  <a:t>EcoRI, KpnI, BamHI, XbaI, HpaI, XhoI, PstI</a:t>
                </a:r>
                <a:endParaRPr lang="en-GB" altLang="hu-HU" sz="1200"/>
              </a:p>
            </p:txBody>
          </p:sp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1712" y="1442"/>
                <a:ext cx="0" cy="431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9830" name="Text Box 22"/>
              <p:cNvSpPr txBox="1">
                <a:spLocks noChangeArrowheads="1"/>
              </p:cNvSpPr>
              <p:nvPr/>
            </p:nvSpPr>
            <p:spPr bwMode="auto">
              <a:xfrm>
                <a:off x="1350" y="1541"/>
                <a:ext cx="620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 dirty="0" err="1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Cloning</a:t>
                </a:r>
                <a:r>
                  <a:rPr lang="hu-HU" sz="1200" dirty="0" smtClean="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site</a:t>
                </a:r>
                <a:endParaRPr lang="en-GB" sz="1200" dirty="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0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21413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 smtClean="0"/>
              <a:t>Transformation</a:t>
            </a:r>
            <a:endParaRPr lang="hu-HU" altLang="hu-HU" sz="2400" b="1" u="none" dirty="0" smtClean="0"/>
          </a:p>
          <a:p>
            <a:endParaRPr lang="hu-HU" altLang="hu-HU" sz="2400" b="1" dirty="0"/>
          </a:p>
          <a:p>
            <a:r>
              <a:rPr lang="hu-HU" altLang="hu-HU" sz="2400" b="1" u="sng" dirty="0" err="1" smtClean="0"/>
              <a:t>Knock</a:t>
            </a:r>
            <a:r>
              <a:rPr lang="hu-HU" altLang="hu-HU" sz="2400" b="1" u="sng" dirty="0" smtClean="0"/>
              <a:t> in</a:t>
            </a:r>
            <a:endParaRPr lang="hu-HU" altLang="hu-HU" sz="2400" b="1" u="sng" dirty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13213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0" y="4168775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err="1" smtClean="0"/>
              <a:t>Sensory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neurons</a:t>
            </a:r>
            <a:r>
              <a:rPr lang="hu-HU" altLang="hu-HU" b="1" u="none" dirty="0" smtClean="0"/>
              <a:t> in </a:t>
            </a:r>
            <a:r>
              <a:rPr lang="hu-HU" altLang="hu-HU" b="1" i="1" u="none" dirty="0" smtClean="0"/>
              <a:t>Drosophila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larva</a:t>
            </a:r>
            <a:r>
              <a:rPr lang="hu-HU" altLang="hu-HU" b="1" u="none" dirty="0" smtClean="0"/>
              <a:t>, </a:t>
            </a:r>
            <a:r>
              <a:rPr lang="hu-HU" altLang="hu-HU" b="1" u="none" dirty="0" err="1" smtClean="0"/>
              <a:t>reporter</a:t>
            </a:r>
            <a:r>
              <a:rPr lang="hu-HU" altLang="hu-HU" b="1" u="none" dirty="0" smtClean="0"/>
              <a:t> GFP </a:t>
            </a:r>
            <a:r>
              <a:rPr lang="hu-HU" altLang="hu-HU" b="1" u="none" dirty="0" err="1" smtClean="0"/>
              <a:t>gene</a:t>
            </a:r>
            <a:endParaRPr lang="hu-HU" altLang="hu-HU" b="1" u="none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66386"/>
            <a:ext cx="2483769" cy="16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0020"/>
            <a:ext cx="53213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05" y="3861048"/>
            <a:ext cx="5307299" cy="29521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868383" y="157815"/>
            <a:ext cx="50980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smtClean="0"/>
              <a:t>RNA </a:t>
            </a:r>
            <a:r>
              <a:rPr lang="hu-HU" altLang="hu-HU" sz="2400" b="1" u="none" dirty="0" err="1" smtClean="0"/>
              <a:t>interference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 err="1" smtClean="0"/>
              <a:t>libraries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- </a:t>
            </a:r>
            <a:r>
              <a:rPr lang="hu-HU" altLang="hu-HU" sz="2400" b="1" i="1" u="none" dirty="0"/>
              <a:t>Drosophila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335712" cy="37242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13325"/>
            <a:ext cx="36004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348038" y="5661025"/>
            <a:ext cx="13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/>
              <a:t>Eyeless</a:t>
            </a:r>
            <a:r>
              <a:rPr lang="hu-HU" altLang="hu-HU" b="1" u="none" dirty="0"/>
              <a:t> </a:t>
            </a:r>
            <a:r>
              <a:rPr lang="hu-HU" altLang="hu-HU" b="1" u="none" dirty="0" err="1" smtClean="0"/>
              <a:t>RNAi</a:t>
            </a:r>
            <a:endParaRPr lang="hu-HU" altLang="hu-HU" b="1" u="none" dirty="0"/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288"/>
            <a:ext cx="2700338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0"/>
            <a:ext cx="1566069" cy="103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19776" y="214610"/>
            <a:ext cx="8243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sng" dirty="0" err="1" smtClean="0"/>
              <a:t>Knock</a:t>
            </a:r>
            <a:r>
              <a:rPr lang="hu-HU" altLang="hu-HU" sz="2400" b="1" u="sng" dirty="0" smtClean="0"/>
              <a:t> down</a:t>
            </a:r>
            <a:r>
              <a:rPr lang="hu-HU" altLang="hu-HU" sz="2400" b="1" u="none" dirty="0" smtClean="0"/>
              <a:t>: RNA </a:t>
            </a:r>
            <a:r>
              <a:rPr lang="hu-HU" altLang="hu-HU" sz="2400" b="1" u="none" dirty="0" err="1" smtClean="0"/>
              <a:t>interference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 err="1" smtClean="0"/>
              <a:t>libraries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– </a:t>
            </a:r>
            <a:r>
              <a:rPr lang="hu-HU" altLang="hu-HU" sz="2400" b="1" i="1" u="none" dirty="0"/>
              <a:t>C. </a:t>
            </a:r>
            <a:r>
              <a:rPr lang="hu-HU" altLang="hu-HU" sz="2400" b="1" i="1" u="none" dirty="0" err="1" smtClean="0"/>
              <a:t>elegans</a:t>
            </a:r>
            <a:r>
              <a:rPr lang="hu-HU" altLang="hu-HU" sz="2400" b="1" i="1" u="none" dirty="0" smtClean="0"/>
              <a:t>, Drosophila</a:t>
            </a:r>
            <a:endParaRPr lang="hu-HU" altLang="hu-HU" sz="2400" b="1" i="1" u="none" dirty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6275"/>
            <a:ext cx="80645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79575" y="350838"/>
            <a:ext cx="58745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9" name="Picture 5" descr="Mus muscu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762" r="1889" b="9396"/>
          <a:stretch>
            <a:fillRect/>
          </a:stretch>
        </p:blipFill>
        <p:spPr bwMode="auto">
          <a:xfrm>
            <a:off x="0" y="1125538"/>
            <a:ext cx="2916238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264025" y="179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347864" y="980728"/>
            <a:ext cx="5508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Relies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P1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phage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homologous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recombination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yclization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hu-HU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2" name="Picture 8" descr="Fig%2025-3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6479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12763" y="6381750"/>
            <a:ext cx="1778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/>
              <a:t>Cre</a:t>
            </a:r>
            <a:r>
              <a:rPr lang="hu-HU" altLang="hu-HU" b="1" u="none" dirty="0"/>
              <a:t> </a:t>
            </a:r>
            <a:r>
              <a:rPr lang="hu-HU" altLang="hu-HU" b="1" u="none" dirty="0" err="1" smtClean="0"/>
              <a:t>recombinase</a:t>
            </a:r>
            <a:endParaRPr lang="hu-HU" altLang="hu-HU" b="1" u="none" dirty="0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9750" y="3860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i="1" u="none"/>
              <a:t>Mus musculus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61563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7" name="AutoShape 13"/>
          <p:cNvSpPr>
            <a:spLocks/>
          </p:cNvSpPr>
          <p:nvPr/>
        </p:nvSpPr>
        <p:spPr bwMode="auto">
          <a:xfrm rot="5400000">
            <a:off x="4914900" y="4132263"/>
            <a:ext cx="250825" cy="1800225"/>
          </a:xfrm>
          <a:prstGeom prst="rightBrace">
            <a:avLst>
              <a:gd name="adj1" fmla="val 59810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8" name="AutoShape 14"/>
          <p:cNvSpPr>
            <a:spLocks/>
          </p:cNvSpPr>
          <p:nvPr/>
        </p:nvSpPr>
        <p:spPr bwMode="auto">
          <a:xfrm rot="5400000">
            <a:off x="8065294" y="4040982"/>
            <a:ext cx="177800" cy="1979612"/>
          </a:xfrm>
          <a:prstGeom prst="rightBrace">
            <a:avLst>
              <a:gd name="adj1" fmla="val 92783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9" name="AutoShape 15"/>
          <p:cNvSpPr>
            <a:spLocks/>
          </p:cNvSpPr>
          <p:nvPr/>
        </p:nvSpPr>
        <p:spPr bwMode="auto">
          <a:xfrm rot="5400000">
            <a:off x="6426200" y="4492626"/>
            <a:ext cx="250825" cy="1079500"/>
          </a:xfrm>
          <a:prstGeom prst="rightBrace">
            <a:avLst>
              <a:gd name="adj1" fmla="val 35865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4357688" y="5084763"/>
            <a:ext cx="4535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u="none"/>
              <a:t>palindrom 	spacer 	      palindrom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607185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79512" y="97468"/>
            <a:ext cx="25393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u="none" dirty="0" err="1"/>
              <a:t>Cre-loxP</a:t>
            </a:r>
            <a:r>
              <a:rPr lang="hu-HU" altLang="hu-HU" sz="2800" b="1" u="none" dirty="0"/>
              <a:t> </a:t>
            </a:r>
            <a:r>
              <a:rPr lang="hu-HU" altLang="hu-HU" sz="2800" b="1" u="none" dirty="0" err="1" smtClean="0"/>
              <a:t>system</a:t>
            </a:r>
            <a:endParaRPr lang="hu-HU" altLang="hu-HU" sz="2800" b="1" u="none" dirty="0"/>
          </a:p>
        </p:txBody>
      </p:sp>
      <p:pic>
        <p:nvPicPr>
          <p:cNvPr id="53255" name="Picture 7" descr="4491408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4021138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67038" y="644927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loxP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07320" y="620688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loxP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87440" y="1547500"/>
            <a:ext cx="177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recombinase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97751" y="5117330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deletion</a:t>
            </a:r>
            <a:endParaRPr lang="hu-H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3861446" y="260648"/>
            <a:ext cx="1502642" cy="384279"/>
            <a:chOff x="3861446" y="260648"/>
            <a:chExt cx="1502642" cy="384279"/>
          </a:xfrm>
        </p:grpSpPr>
        <p:cxnSp>
          <p:nvCxnSpPr>
            <p:cNvPr id="7" name="Egyenes összekötő 6"/>
            <p:cNvCxnSpPr/>
            <p:nvPr/>
          </p:nvCxnSpPr>
          <p:spPr>
            <a:xfrm>
              <a:off x="3861446" y="404664"/>
              <a:ext cx="150264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>
              <a:stCxn id="2" idx="0"/>
              <a:endCxn id="2" idx="0"/>
            </p:cNvCxnSpPr>
            <p:nvPr/>
          </p:nvCxnSpPr>
          <p:spPr>
            <a:xfrm>
              <a:off x="3861446" y="644927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>
              <a:endCxn id="2" idx="0"/>
            </p:cNvCxnSpPr>
            <p:nvPr/>
          </p:nvCxnSpPr>
          <p:spPr>
            <a:xfrm>
              <a:off x="3861446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5364088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2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908175" y="63500"/>
            <a:ext cx="50201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2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altLang="hu-HU" sz="2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endParaRPr lang="hu-HU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-107950" y="836613"/>
          <a:ext cx="5414963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Image" r:id="rId3" imgW="3085714" imgH="3225397" progId="Photoshop.Image.7">
                  <p:embed/>
                </p:oleObj>
              </mc:Choice>
              <mc:Fallback>
                <p:oleObj name="Image" r:id="rId3" imgW="3085714" imgH="322539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836613"/>
                        <a:ext cx="5414963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5340350" y="908050"/>
          <a:ext cx="3803650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Image" r:id="rId5" imgW="3250794" imgH="4863492" progId="Photoshop.Image.7">
                  <p:embed/>
                </p:oleObj>
              </mc:Choice>
              <mc:Fallback>
                <p:oleObj name="Image" r:id="rId5" imgW="3250794" imgH="486349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908050"/>
                        <a:ext cx="3803650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5796136" y="6309320"/>
            <a:ext cx="3024336" cy="288032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3563888" y="3140968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0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7157"/>
            <a:ext cx="85646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hu-HU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laborious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paralogous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families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redundancy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undetectable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random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mutations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" y="3717032"/>
            <a:ext cx="5191682" cy="3140968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251520" y="1700808"/>
            <a:ext cx="8892480" cy="5034219"/>
            <a:chOff x="251520" y="1700808"/>
            <a:chExt cx="8892480" cy="5034219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5190178" y="3397378"/>
              <a:ext cx="3953822" cy="3337649"/>
              <a:chOff x="5190178" y="3397378"/>
              <a:chExt cx="3953822" cy="3337649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0178" y="3773477"/>
                <a:ext cx="3953822" cy="296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Szövegdoboz 2"/>
              <p:cNvSpPr txBox="1"/>
              <p:nvPr/>
            </p:nvSpPr>
            <p:spPr>
              <a:xfrm>
                <a:off x="6732240" y="3397378"/>
                <a:ext cx="13132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b="1" dirty="0" err="1" smtClean="0"/>
                  <a:t>From</a:t>
                </a:r>
                <a:r>
                  <a:rPr lang="hu-HU" sz="2000" b="1" dirty="0" smtClean="0"/>
                  <a:t> 1995</a:t>
                </a:r>
                <a:endParaRPr lang="hu-HU" sz="2000" b="1" dirty="0"/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251520" y="1700808"/>
              <a:ext cx="8564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Genomics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allele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generation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starting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nucleotide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sequence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RNA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interference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reverse</a:t>
              </a:r>
              <a:r>
                <a:rPr lang="hu-HU" sz="2000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genetics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endParaRPr lang="hu-HU" sz="2000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611560" y="3140968"/>
            <a:ext cx="181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Forward</a:t>
            </a:r>
            <a:r>
              <a:rPr lang="hu-HU" b="1" dirty="0" smtClean="0"/>
              <a:t> </a:t>
            </a:r>
            <a:r>
              <a:rPr lang="hu-HU" b="1" dirty="0" err="1" smtClean="0"/>
              <a:t>genetics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493063" y="3140968"/>
            <a:ext cx="18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Reverse</a:t>
            </a:r>
            <a:r>
              <a:rPr lang="hu-HU" b="1" dirty="0" smtClean="0"/>
              <a:t> </a:t>
            </a:r>
            <a:r>
              <a:rPr lang="hu-HU" b="1" dirty="0" err="1" smtClean="0"/>
              <a:t>genetics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0585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b/bf/Knockout_mouse_production_2.svg/566px-Knockout_mouse_production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25488"/>
            <a:ext cx="7495947" cy="56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15816" y="159023"/>
            <a:ext cx="3551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Transgenesis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971436"/>
            <a:ext cx="1140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blastocyst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933956" y="786770"/>
            <a:ext cx="129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Vector</a:t>
            </a:r>
            <a:r>
              <a:rPr lang="hu-HU" b="1" dirty="0" smtClean="0"/>
              <a:t> DNA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00192" y="3563724"/>
            <a:ext cx="20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Chromosomal</a:t>
            </a:r>
            <a:r>
              <a:rPr lang="hu-HU" b="1" dirty="0" smtClean="0"/>
              <a:t> DNA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26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058" y="908720"/>
            <a:ext cx="9907306" cy="453650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052" y="764704"/>
            <a:ext cx="6867829" cy="55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.wikimedia.org/wikipedia/commons/thumb/f/f3/Knockout_mouse_breeding_scheme.svg/300px-Knockout_mouse_breeding_schem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8" y="-37347"/>
            <a:ext cx="4137208" cy="68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99992" y="154870"/>
            <a:ext cx="3636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Transgenesis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768" y="166015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860032" y="911637"/>
            <a:ext cx="4067944" cy="5192692"/>
            <a:chOff x="4860032" y="911637"/>
            <a:chExt cx="4067944" cy="519269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911637"/>
              <a:ext cx="3528392" cy="2297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760" y="3336760"/>
              <a:ext cx="2730500" cy="233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148064" y="5734997"/>
              <a:ext cx="3779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transformation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hu-H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zygote</a:t>
              </a:r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églalap 5"/>
          <p:cNvSpPr/>
          <p:nvPr/>
        </p:nvSpPr>
        <p:spPr>
          <a:xfrm>
            <a:off x="218768" y="4505160"/>
            <a:ext cx="1760944" cy="1553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2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meric 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elé nyíl 1"/>
          <p:cNvSpPr/>
          <p:nvPr/>
        </p:nvSpPr>
        <p:spPr>
          <a:xfrm>
            <a:off x="1835695" y="980728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96" y="980728"/>
            <a:ext cx="5963792" cy="27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52593" y="332656"/>
            <a:ext cx="454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Homozygous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transgenic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077071"/>
            <a:ext cx="2025172" cy="279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51519" y="4077072"/>
            <a:ext cx="5349693" cy="2016224"/>
            <a:chOff x="251519" y="4077072"/>
            <a:chExt cx="5349693" cy="201622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4077072"/>
              <a:ext cx="2751306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743" y="4077072"/>
              <a:ext cx="2586469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2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.slidesharecdn.com/cleverplegableeeee-140727233254-phpapp02/95/clever-dna-may-help-bacteria-survive-and-how-dna-is-edited-to-correct-genetic-diseases-11-638.jpg?cb=1406528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5" y="839891"/>
            <a:ext cx="8052241" cy="604549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36601" y="116632"/>
            <a:ext cx="3896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DNA </a:t>
            </a:r>
            <a:r>
              <a:rPr lang="hu-HU" sz="2800" b="1" dirty="0" err="1" smtClean="0"/>
              <a:t>editing</a:t>
            </a:r>
            <a:r>
              <a:rPr lang="hu-HU" sz="2800" b="1" dirty="0" smtClean="0"/>
              <a:t>: major </a:t>
            </a:r>
            <a:r>
              <a:rPr lang="hu-HU" sz="2800" b="1" dirty="0" err="1" smtClean="0"/>
              <a:t>goals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89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esearch.fhcrc.org/content/dam/stripe/jerome/other/targeted-gene-knock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98590"/>
            <a:ext cx="6192688" cy="57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59632" y="116632"/>
            <a:ext cx="710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6485274"/>
            <a:ext cx="471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NHEJ: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non-homologuous</a:t>
            </a:r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joining</a:t>
            </a:r>
            <a:endParaRPr lang="hu-H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00" y="0"/>
            <a:ext cx="2661600" cy="6885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9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thumb/8/8f/DNA_replication_en.svg/600px-DNA_replication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411774"/>
            <a:ext cx="8748464" cy="42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" y="0"/>
            <a:ext cx="35941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56088" y="428328"/>
            <a:ext cx="331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enzymes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707904" y="1598241"/>
            <a:ext cx="5364088" cy="5216575"/>
            <a:chOff x="3707904" y="1598241"/>
            <a:chExt cx="5364088" cy="5216575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3707904" y="1598241"/>
              <a:ext cx="5364088" cy="5216575"/>
              <a:chOff x="3707904" y="1598241"/>
              <a:chExt cx="5364088" cy="5216575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1598241"/>
                <a:ext cx="5364088" cy="52165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4" name="Egyenes összekötő 3"/>
              <p:cNvCxnSpPr/>
              <p:nvPr/>
            </p:nvCxnSpPr>
            <p:spPr>
              <a:xfrm>
                <a:off x="6084168" y="6669360"/>
                <a:ext cx="129614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Szövegdoboz 2"/>
            <p:cNvSpPr txBox="1"/>
            <p:nvPr/>
          </p:nvSpPr>
          <p:spPr>
            <a:xfrm>
              <a:off x="3711157" y="5600273"/>
              <a:ext cx="3021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/>
                <a:t>Transcription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activator-like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effector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nuclease</a:t>
              </a:r>
              <a:endParaRPr lang="hu-H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7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23728" y="36401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8" y="1844824"/>
            <a:ext cx="8496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zinc-finger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ZFNs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activator-like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TALENs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RNA-guided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engineered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RGENs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clustered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interspaced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palindromic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(CRISPR)–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CRISPR-associated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95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9036"/>
            <a:ext cx="9263924" cy="34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452320" y="5373216"/>
            <a:ext cx="19442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72008" y="11663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is composed of a zinc-finger protein (ZFP) at the amino terminus and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nuclease domain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588946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typically contain between three and six individual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3" tooltip="Zinc finger"/>
              </a:rPr>
              <a:t>zinc finger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repeats and can each recognize between 9 and 18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zinc finger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domain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perfectly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recognize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sequence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" y="1247626"/>
            <a:ext cx="9139386" cy="55892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1" y="116632"/>
            <a:ext cx="9161141" cy="34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genscript.com/gsimages/english/tal_eff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9" y="620688"/>
            <a:ext cx="87417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9" y="4365104"/>
            <a:ext cx="778557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88640"/>
            <a:ext cx="814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ranscription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ctivator-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ike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ffector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uclease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" y="620688"/>
            <a:ext cx="838173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080003" y="159023"/>
            <a:ext cx="118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45535"/>
            <a:ext cx="8168801" cy="34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203061"/>
            <a:ext cx="50650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 tooltip="TAL effector"/>
              </a:rPr>
              <a:t>TAL effectors</a:t>
            </a:r>
            <a:r>
              <a:rPr lang="en-US" b="1" dirty="0"/>
              <a:t> are proteins that are secreted </a:t>
            </a:r>
            <a:r>
              <a:rPr lang="hu-HU" b="1" dirty="0" smtClean="0"/>
              <a:t>b</a:t>
            </a:r>
            <a:r>
              <a:rPr lang="en-US" b="1" dirty="0" smtClean="0"/>
              <a:t>y</a:t>
            </a:r>
            <a:r>
              <a:rPr lang="en-US" b="1" dirty="0"/>
              <a:t> </a:t>
            </a:r>
            <a:r>
              <a:rPr lang="en-US" b="1" i="1" dirty="0" err="1">
                <a:hlinkClick r:id="rId5" tooltip="Xanthomonas"/>
              </a:rPr>
              <a:t>Xanthomonas</a:t>
            </a:r>
            <a:r>
              <a:rPr lang="en-US" b="1" dirty="0"/>
              <a:t> </a:t>
            </a:r>
            <a:r>
              <a:rPr lang="en-US" b="1" dirty="0" smtClean="0"/>
              <a:t>bacteria</a:t>
            </a:r>
            <a:r>
              <a:rPr lang="en-US" b="1" dirty="0"/>
              <a:t> when they </a:t>
            </a:r>
            <a:r>
              <a:rPr lang="en-US" b="1" dirty="0">
                <a:hlinkClick r:id="rId6" tooltip="Plant pathology"/>
              </a:rPr>
              <a:t>infect plants</a:t>
            </a:r>
            <a:r>
              <a:rPr lang="en-US" b="1" dirty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542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6024" y="332656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The CRISPR (</a:t>
            </a:r>
            <a:r>
              <a:rPr lang="en-US" sz="2400" b="1" u="sng" dirty="0"/>
              <a:t>c</a:t>
            </a:r>
            <a:r>
              <a:rPr lang="en-US" sz="2400" b="1" dirty="0"/>
              <a:t>lustered </a:t>
            </a:r>
            <a:r>
              <a:rPr lang="en-US" sz="2400" b="1" u="sng" dirty="0"/>
              <a:t>r</a:t>
            </a:r>
            <a:r>
              <a:rPr lang="en-US" sz="2400" b="1" dirty="0"/>
              <a:t>egularly </a:t>
            </a:r>
            <a:r>
              <a:rPr lang="en-US" sz="2400" b="1" u="sng" dirty="0"/>
              <a:t>i</a:t>
            </a:r>
            <a:r>
              <a:rPr lang="en-US" sz="2400" b="1" dirty="0"/>
              <a:t>nterspaced </a:t>
            </a:r>
            <a:r>
              <a:rPr lang="en-US" sz="2400" b="1" u="sng" dirty="0"/>
              <a:t>s</a:t>
            </a:r>
            <a:r>
              <a:rPr lang="en-US" sz="2400" b="1" dirty="0"/>
              <a:t>hort </a:t>
            </a:r>
            <a:r>
              <a:rPr lang="en-US" sz="2400" b="1" u="sng" dirty="0"/>
              <a:t>p</a:t>
            </a:r>
            <a:r>
              <a:rPr lang="en-US" sz="2400" b="1" dirty="0"/>
              <a:t>alindromic </a:t>
            </a:r>
            <a:r>
              <a:rPr lang="en-US" sz="2400" b="1" u="sng" dirty="0" smtClean="0"/>
              <a:t>r</a:t>
            </a:r>
            <a:r>
              <a:rPr lang="en-US" sz="2400" b="1" dirty="0" smtClean="0"/>
              <a:t>epeats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system</a:t>
            </a:r>
            <a:endParaRPr lang="hu-H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946"/>
            <a:ext cx="3143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43250" y="2091988"/>
            <a:ext cx="4800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Cas</a:t>
            </a:r>
            <a:r>
              <a:rPr lang="hu-HU" sz="2000" b="1" dirty="0" smtClean="0"/>
              <a:t> (</a:t>
            </a:r>
            <a:r>
              <a:rPr lang="hu-HU" sz="2000" b="1" i="1" dirty="0" smtClean="0"/>
              <a:t>CRISPR-</a:t>
            </a:r>
            <a:r>
              <a:rPr lang="hu-HU" sz="2000" b="1" i="1" dirty="0" err="1" smtClean="0"/>
              <a:t>associated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sequences</a:t>
            </a:r>
            <a:r>
              <a:rPr lang="hu-HU" sz="2000" b="1" dirty="0" smtClean="0"/>
              <a:t>) </a:t>
            </a:r>
            <a:r>
              <a:rPr lang="hu-HU" sz="2000" b="1" dirty="0" err="1" smtClean="0"/>
              <a:t>proteins</a:t>
            </a:r>
            <a:endParaRPr lang="hu-H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68" y="2967038"/>
            <a:ext cx="5736210" cy="1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5536" y="4841865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DNA loci </a:t>
            </a:r>
            <a:r>
              <a:rPr lang="hu-HU" sz="2000" b="1" dirty="0" err="1" smtClean="0"/>
              <a:t>containing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short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repeats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which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separeted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spacer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sequences</a:t>
            </a:r>
            <a:r>
              <a:rPr lang="hu-HU" sz="2000" b="1" dirty="0" smtClean="0"/>
              <a:t>. </a:t>
            </a:r>
            <a:r>
              <a:rPr lang="hu-HU" sz="2000" b="1" dirty="0" err="1" smtClean="0"/>
              <a:t>These</a:t>
            </a:r>
            <a:r>
              <a:rPr lang="hu-HU" sz="2000" b="1" dirty="0" smtClean="0"/>
              <a:t> loci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frenquently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closely</a:t>
            </a:r>
            <a:r>
              <a:rPr lang="hu-HU" sz="2000" b="1" dirty="0" smtClean="0"/>
              <a:t> linked </a:t>
            </a:r>
            <a:r>
              <a:rPr lang="hu-HU" sz="2000" b="1" i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Cas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genes</a:t>
            </a:r>
            <a:r>
              <a:rPr lang="hu-HU" sz="2000" b="1" dirty="0" smtClean="0"/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CRISPR loci </a:t>
            </a:r>
            <a:r>
              <a:rPr lang="hu-HU" sz="2000" b="1" dirty="0" err="1" smtClean="0"/>
              <a:t>can</a:t>
            </a:r>
            <a:r>
              <a:rPr lang="hu-HU" sz="2000" b="1" dirty="0" smtClean="0"/>
              <a:t> be </a:t>
            </a:r>
            <a:r>
              <a:rPr lang="hu-HU" sz="2000" b="1" dirty="0" err="1" smtClean="0"/>
              <a:t>found</a:t>
            </a:r>
            <a:r>
              <a:rPr lang="hu-HU" sz="2000" b="1" dirty="0" smtClean="0"/>
              <a:t> in 90% of </a:t>
            </a:r>
            <a:r>
              <a:rPr lang="hu-HU" sz="2000" b="1" dirty="0" err="1" smtClean="0"/>
              <a:t>Archaea</a:t>
            </a:r>
            <a:r>
              <a:rPr lang="hu-HU" sz="2000" b="1" dirty="0" smtClean="0"/>
              <a:t> and in 40% of </a:t>
            </a:r>
            <a:r>
              <a:rPr lang="hu-HU" sz="2000" b="1" dirty="0" err="1" smtClean="0"/>
              <a:t>Bacteria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96845" y="298766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CRISPR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6444208" y="3933056"/>
            <a:ext cx="1800200" cy="555017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318066" y="335699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Cas9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7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929625" y="764704"/>
            <a:ext cx="1001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Bacterial</a:t>
            </a:r>
            <a:endParaRPr lang="hu-HU" dirty="0" smtClean="0"/>
          </a:p>
          <a:p>
            <a:r>
              <a:rPr lang="hu-HU" dirty="0" err="1" smtClean="0"/>
              <a:t>cell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915816" y="3717032"/>
            <a:ext cx="5616624" cy="648072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315299" y="1409988"/>
            <a:ext cx="120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Virális</a:t>
            </a:r>
            <a:r>
              <a:rPr lang="hu-HU" dirty="0" smtClean="0"/>
              <a:t> DNS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836712"/>
            <a:ext cx="4965184" cy="567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21864"/>
            <a:ext cx="4572000" cy="45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87624" y="136791"/>
            <a:ext cx="672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Endogenous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defense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against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viral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phage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elements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64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RISPR dis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" y="0"/>
            <a:ext cx="9125038" cy="3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35696" y="4581128"/>
            <a:ext cx="608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E</a:t>
            </a:r>
            <a:r>
              <a:rPr lang="fr-FR" sz="2400" b="1" dirty="0" smtClean="0"/>
              <a:t>mmanuelle </a:t>
            </a:r>
            <a:r>
              <a:rPr lang="fr-FR" sz="2400" b="1" dirty="0"/>
              <a:t>Charpentier and Jennifer Doudna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6360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enome-engineering.org/crispr/wp-content/uploads/2013/01/crispr_process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" y="116632"/>
            <a:ext cx="846639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iomed.ecnu.edu.cn/ckfinder/userfiles/images/QQ%E6%88%AA%E5%9B%BE20130609125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1052736"/>
            <a:ext cx="91344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37149" y="476672"/>
            <a:ext cx="0" cy="4896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23529" y="5373216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PAM: </a:t>
            </a:r>
            <a:r>
              <a:rPr lang="hu-HU" sz="2000" b="1" i="1" dirty="0" err="1"/>
              <a:t>Protospacer</a:t>
            </a:r>
            <a:r>
              <a:rPr lang="hu-HU" sz="2000" b="1" i="1" dirty="0"/>
              <a:t> </a:t>
            </a:r>
            <a:r>
              <a:rPr lang="hu-HU" sz="2000" b="1" i="1" dirty="0" err="1"/>
              <a:t>adjacent</a:t>
            </a:r>
            <a:r>
              <a:rPr lang="hu-HU" sz="2000" b="1" i="1" dirty="0"/>
              <a:t> </a:t>
            </a:r>
            <a:r>
              <a:rPr lang="hu-HU" sz="2000" b="1" i="1" dirty="0" err="1" smtClean="0"/>
              <a:t>motif</a:t>
            </a:r>
            <a:r>
              <a:rPr lang="hu-HU" sz="2000" b="1" i="1" dirty="0" smtClean="0"/>
              <a:t> </a:t>
            </a:r>
            <a:r>
              <a:rPr lang="hu-HU" sz="2000" b="1" dirty="0" smtClean="0"/>
              <a:t>(</a:t>
            </a:r>
            <a:r>
              <a:rPr lang="hu-HU" sz="2000" b="1" dirty="0" err="1" smtClean="0"/>
              <a:t>behing</a:t>
            </a:r>
            <a:r>
              <a:rPr lang="hu-HU" sz="2000" b="1" dirty="0" smtClean="0"/>
              <a:t> DNA </a:t>
            </a:r>
            <a:r>
              <a:rPr lang="hu-HU" sz="2000" b="1" dirty="0" err="1" smtClean="0"/>
              <a:t>sequence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targeted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Cas9)</a:t>
            </a:r>
          </a:p>
          <a:p>
            <a:r>
              <a:rPr lang="hu-HU" sz="2000" b="1" dirty="0" err="1" smtClean="0"/>
              <a:t>crRNA</a:t>
            </a:r>
            <a:r>
              <a:rPr lang="hu-HU" sz="2000" b="1" dirty="0" smtClean="0"/>
              <a:t>: CRISPR RNA</a:t>
            </a:r>
          </a:p>
          <a:p>
            <a:r>
              <a:rPr lang="hu-HU" sz="2000" b="1" dirty="0" err="1" smtClean="0"/>
              <a:t>tracrRNA</a:t>
            </a:r>
            <a:r>
              <a:rPr lang="hu-HU" sz="2000" b="1" dirty="0" smtClean="0"/>
              <a:t>: </a:t>
            </a:r>
            <a:r>
              <a:rPr lang="hu-HU" sz="2000" b="1" dirty="0" err="1"/>
              <a:t>trans-activating</a:t>
            </a:r>
            <a:r>
              <a:rPr lang="hu-HU" sz="2000" b="1" dirty="0"/>
              <a:t> </a:t>
            </a:r>
            <a:r>
              <a:rPr lang="hu-HU" sz="2000" b="1" dirty="0" err="1" smtClean="0"/>
              <a:t>crRNA</a:t>
            </a:r>
            <a:r>
              <a:rPr lang="hu-HU" sz="2000" b="1" dirty="0" smtClean="0"/>
              <a:t>, </a:t>
            </a:r>
            <a:r>
              <a:rPr lang="hu-HU" sz="2000" b="1" dirty="0"/>
              <a:t>a </a:t>
            </a:r>
            <a:r>
              <a:rPr lang="hu-HU" sz="2000" b="1" dirty="0" err="1"/>
              <a:t>small</a:t>
            </a:r>
            <a:r>
              <a:rPr lang="hu-HU" sz="2000" b="1" dirty="0"/>
              <a:t> </a:t>
            </a:r>
            <a:r>
              <a:rPr lang="hu-HU" sz="2000" b="1" i="1" dirty="0" err="1">
                <a:hlinkClick r:id="rId3" tooltip="Transcription (genetics)"/>
              </a:rPr>
              <a:t>trans</a:t>
            </a:r>
            <a:r>
              <a:rPr lang="hu-HU" sz="2000" b="1" dirty="0" err="1"/>
              <a:t>-encoded</a:t>
            </a:r>
            <a:r>
              <a:rPr lang="hu-HU" sz="2000" b="1" dirty="0"/>
              <a:t> RNA</a:t>
            </a:r>
          </a:p>
        </p:txBody>
      </p:sp>
    </p:spTree>
    <p:extLst>
      <p:ext uri="{BB962C8B-B14F-4D97-AF65-F5344CB8AC3E}">
        <p14:creationId xmlns:p14="http://schemas.microsoft.com/office/powerpoint/2010/main" val="7466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7" y="1196752"/>
            <a:ext cx="9211751" cy="534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80760" y="318470"/>
            <a:ext cx="761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Generation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deletional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alleles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CRISPR-Cas9 </a:t>
            </a:r>
            <a:r>
              <a:rPr lang="hu-HU" sz="2400" b="1" dirty="0" err="1" smtClean="0"/>
              <a:t>system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100102" y="1340768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Cas</a:t>
            </a:r>
            <a:r>
              <a:rPr lang="hu-HU" sz="2000" b="1" dirty="0"/>
              <a:t>9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00"/>
            <a:ext cx="1580760" cy="15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0963"/>
            <a:ext cx="90106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679495" y="311150"/>
            <a:ext cx="58929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endParaRPr lang="hu-HU" altLang="hu-HU" sz="2400" b="1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47675" y="1720850"/>
            <a:ext cx="4104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 dirty="0" err="1" smtClean="0"/>
              <a:t>Mutant</a:t>
            </a:r>
            <a:r>
              <a:rPr lang="hu-HU" altLang="hu-HU" b="1" u="none" dirty="0" smtClean="0"/>
              <a:t> (</a:t>
            </a:r>
            <a:r>
              <a:rPr lang="hu-HU" altLang="hu-HU" b="1" u="none" dirty="0" err="1" smtClean="0"/>
              <a:t>deletional</a:t>
            </a:r>
            <a:r>
              <a:rPr lang="hu-HU" altLang="hu-HU" b="1" u="none" dirty="0" smtClean="0"/>
              <a:t>) </a:t>
            </a:r>
            <a:r>
              <a:rPr lang="hu-HU" altLang="hu-HU" b="1" u="none" dirty="0" err="1" smtClean="0"/>
              <a:t>allele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for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every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gene</a:t>
            </a:r>
            <a:r>
              <a:rPr lang="hu-HU" altLang="hu-HU" b="1" u="none" dirty="0" smtClean="0"/>
              <a:t> </a:t>
            </a:r>
            <a:endParaRPr lang="hu-HU" altLang="hu-HU" b="1" u="none" dirty="0"/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7632700" cy="262572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07950" y="5308600"/>
            <a:ext cx="90360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 smtClean="0"/>
              <a:t>-PCR-</a:t>
            </a:r>
            <a:r>
              <a:rPr lang="hu-HU" altLang="hu-HU" b="1" u="none" dirty="0" err="1" smtClean="0"/>
              <a:t>based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mutagenesis</a:t>
            </a:r>
            <a:endParaRPr lang="hu-HU" altLang="hu-HU" b="1" u="none" dirty="0"/>
          </a:p>
          <a:p>
            <a:r>
              <a:rPr lang="hu-HU" altLang="hu-HU" b="1" u="none" dirty="0" smtClean="0"/>
              <a:t>-</a:t>
            </a:r>
            <a:r>
              <a:rPr lang="hu-HU" altLang="hu-HU" b="1" u="none" dirty="0" err="1" smtClean="0"/>
              <a:t>using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specific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primers</a:t>
            </a:r>
            <a:r>
              <a:rPr lang="hu-HU" altLang="hu-HU" b="1" u="none" dirty="0" smtClean="0"/>
              <a:t>, „</a:t>
            </a:r>
            <a:r>
              <a:rPr lang="hu-HU" altLang="hu-HU" b="1" u="none" dirty="0" err="1" smtClean="0"/>
              <a:t>screening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for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short</a:t>
            </a:r>
            <a:r>
              <a:rPr lang="hu-HU" altLang="hu-HU" b="1" u="none" dirty="0" smtClean="0"/>
              <a:t>” (</a:t>
            </a:r>
            <a:r>
              <a:rPr lang="hu-HU" altLang="hu-HU" b="1" u="none" dirty="0" err="1" smtClean="0"/>
              <a:t>deleted</a:t>
            </a:r>
            <a:r>
              <a:rPr lang="hu-HU" altLang="hu-HU" b="1" u="none" dirty="0" smtClean="0"/>
              <a:t>) </a:t>
            </a:r>
            <a:r>
              <a:rPr lang="hu-HU" altLang="hu-HU" b="1" u="none" dirty="0" err="1" smtClean="0"/>
              <a:t>fragments</a:t>
            </a:r>
            <a:r>
              <a:rPr lang="hu-HU" altLang="hu-HU" b="1" u="none" dirty="0" smtClean="0"/>
              <a:t> – PCR </a:t>
            </a:r>
            <a:r>
              <a:rPr lang="hu-HU" altLang="hu-HU" b="1" u="none" dirty="0" err="1" smtClean="0"/>
              <a:t>preferable</a:t>
            </a:r>
            <a:r>
              <a:rPr lang="hu-HU" altLang="hu-HU" b="1" u="none" dirty="0" smtClean="0"/>
              <a:t> </a:t>
            </a:r>
            <a:r>
              <a:rPr lang="hu-HU" altLang="hu-HU" b="1" u="none" dirty="0" err="1" smtClean="0"/>
              <a:t>ampl</a:t>
            </a:r>
            <a:endParaRPr lang="hu-HU" altLang="hu-HU" b="1" u="none" dirty="0" smtClean="0"/>
          </a:p>
          <a:p>
            <a:r>
              <a:rPr lang="hu-HU" altLang="hu-HU" b="1" dirty="0" err="1" smtClean="0"/>
              <a:t>Ifies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short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fragments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rather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than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long</a:t>
            </a:r>
            <a:r>
              <a:rPr lang="hu-HU" altLang="hu-HU" b="1" dirty="0" smtClean="0"/>
              <a:t> </a:t>
            </a:r>
            <a:r>
              <a:rPr lang="hu-HU" altLang="hu-HU" b="1" dirty="0" err="1" smtClean="0"/>
              <a:t>ones</a:t>
            </a:r>
            <a:r>
              <a:rPr lang="hu-HU" altLang="hu-HU" b="1" dirty="0" smtClean="0"/>
              <a:t>.</a:t>
            </a:r>
            <a:endParaRPr lang="hu-HU" altLang="hu-HU" b="1" u="none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47675" y="945118"/>
            <a:ext cx="14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 smtClean="0"/>
              <a:t>Konck</a:t>
            </a:r>
            <a:r>
              <a:rPr lang="hu-HU" sz="2400" b="1" u="sng" dirty="0" smtClean="0"/>
              <a:t> out</a:t>
            </a:r>
            <a:endParaRPr lang="hu-HU" sz="2400" b="1" u="sng" dirty="0"/>
          </a:p>
        </p:txBody>
      </p:sp>
    </p:spTree>
    <p:extLst>
      <p:ext uri="{BB962C8B-B14F-4D97-AF65-F5344CB8AC3E}">
        <p14:creationId xmlns:p14="http://schemas.microsoft.com/office/powerpoint/2010/main" val="1000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995"/>
            <a:ext cx="8863467" cy="365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399214" y="404664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Cas9 </a:t>
            </a:r>
            <a:r>
              <a:rPr lang="hu-HU" sz="2400" b="1" dirty="0" err="1" smtClean="0"/>
              <a:t>homologues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80756" y="260647"/>
            <a:ext cx="640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Genome-editing knockout kit using CRISPR</a:t>
            </a:r>
            <a:r>
              <a:rPr lang="hu-HU" sz="2400" b="1" dirty="0" smtClean="0">
                <a:latin typeface="+mj-lt"/>
              </a:rPr>
              <a:t>/CAS9</a:t>
            </a:r>
          </a:p>
        </p:txBody>
      </p:sp>
      <p:pic>
        <p:nvPicPr>
          <p:cNvPr id="3" name="Picture 2" descr="Diagram-Gene Editing Recomb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5" y="908720"/>
            <a:ext cx="743660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-Gene Editing Recomb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15416"/>
            <a:ext cx="715109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dgene.org/static/data/easy-thumbnails/filer_public/cms/filer_public/2a/c4/2ac46e14-57a0-4672-8753-178a2f9abe4b/goldstein-overview-cartoon.png__600x533_q85_crop_upsc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71" y="476672"/>
            <a:ext cx="7400346" cy="65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75" y="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0" y="476672"/>
            <a:ext cx="3553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An </a:t>
            </a:r>
            <a:r>
              <a:rPr lang="hu-HU" sz="2800" b="1" dirty="0" err="1" smtClean="0"/>
              <a:t>autocloning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system</a:t>
            </a:r>
            <a:endParaRPr 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11560" y="2132856"/>
            <a:ext cx="431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No </a:t>
            </a:r>
            <a:r>
              <a:rPr lang="hu-HU" sz="2400" b="1" dirty="0" err="1" smtClean="0"/>
              <a:t>need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enzymatic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reactions</a:t>
            </a:r>
            <a:endParaRPr lang="hu-HU" sz="2400" b="1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/>
          </p:nvPr>
        </p:nvGraphicFramePr>
        <p:xfrm>
          <a:off x="571972" y="1279255"/>
          <a:ext cx="8568952" cy="55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Image" r:id="rId3" imgW="21574440" imgH="14095080" progId="Photoshop.Image.12">
                  <p:embed/>
                </p:oleObj>
              </mc:Choice>
              <mc:Fallback>
                <p:oleObj name="Image" r:id="rId3" imgW="21574440" imgH="14095080" progId="Photoshop.Image.12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972" y="1279255"/>
                        <a:ext cx="8568952" cy="557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59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179512" y="1196752"/>
          <a:ext cx="8784654" cy="547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3" imgW="21574440" imgH="13485600" progId="Photoshop.Image.12">
                  <p:embed/>
                </p:oleObj>
              </mc:Choice>
              <mc:Fallback>
                <p:oleObj name="Image" r:id="rId3" imgW="21574440" imgH="13485600" progId="Photoshop.Image.12">
                  <p:embed/>
                  <p:pic>
                    <p:nvPicPr>
                      <p:cNvPr id="2" name="Objektum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196752"/>
                        <a:ext cx="8784654" cy="547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851920" y="332656"/>
            <a:ext cx="1372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Cheking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4682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1524000" y="2211388"/>
          <a:ext cx="6096000" cy="243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Image" r:id="rId3" imgW="13688640" imgH="5485680" progId="Photoshop.Image.12">
                  <p:embed/>
                </p:oleObj>
              </mc:Choice>
              <mc:Fallback>
                <p:oleObj name="Image" r:id="rId3" imgW="13688640" imgH="5485680" progId="Photoshop.Image.12">
                  <p:embed/>
                  <p:pic>
                    <p:nvPicPr>
                      <p:cNvPr id="2" name="Objektum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2211388"/>
                        <a:ext cx="6096000" cy="243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4111777" y="404664"/>
            <a:ext cx="776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Test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8410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424936" cy="64807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116632"/>
            <a:ext cx="3600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920879" cy="633670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47667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229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pnas.org/content/100/8/4504/F3.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544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155153" y="188640"/>
            <a:ext cx="497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Isothermal</a:t>
            </a:r>
            <a:r>
              <a:rPr lang="hu-HU" sz="2800" b="1" dirty="0" smtClean="0"/>
              <a:t> PCR + </a:t>
            </a:r>
            <a:r>
              <a:rPr lang="hu-HU" sz="2800" b="1" dirty="0" err="1" smtClean="0"/>
              <a:t>nicase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enzyme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90988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ormbook.org/chapters/www_frmutagenesis/frmutagenesis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6" y="74673"/>
            <a:ext cx="4653733" cy="67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72978" y="260648"/>
            <a:ext cx="374961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/>
              <a:t>Random </a:t>
            </a:r>
            <a:r>
              <a:rPr lang="hu-HU" sz="2000" b="1" dirty="0" err="1" smtClean="0"/>
              <a:t>mutagenesis</a:t>
            </a:r>
            <a:r>
              <a:rPr lang="hu-HU" sz="2000" b="1" dirty="0" smtClean="0"/>
              <a:t> (EMS)</a:t>
            </a:r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Directed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screen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for</a:t>
            </a:r>
            <a:r>
              <a:rPr lang="hu-HU" sz="2000" b="1" dirty="0" smtClean="0"/>
              <a:t> PCR </a:t>
            </a:r>
            <a:r>
              <a:rPr lang="hu-HU" sz="2000" b="1" dirty="0" err="1" smtClean="0"/>
              <a:t>deletions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Isolation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homozygous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mutants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Phenotype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chracterization</a:t>
            </a:r>
            <a:endParaRPr lang="hu-HU" sz="2000" b="1" dirty="0"/>
          </a:p>
        </p:txBody>
      </p:sp>
      <p:sp>
        <p:nvSpPr>
          <p:cNvPr id="3" name="Lefelé nyíl 2"/>
          <p:cNvSpPr/>
          <p:nvPr/>
        </p:nvSpPr>
        <p:spPr>
          <a:xfrm>
            <a:off x="7236296" y="8367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felé nyíl 4"/>
          <p:cNvSpPr/>
          <p:nvPr/>
        </p:nvSpPr>
        <p:spPr>
          <a:xfrm>
            <a:off x="7236296" y="170080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felé nyíl 5"/>
          <p:cNvSpPr/>
          <p:nvPr/>
        </p:nvSpPr>
        <p:spPr>
          <a:xfrm>
            <a:off x="7236296" y="26369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cclane\Desktop\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96944" cy="46085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296250" y="116632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Solution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home</a:t>
            </a:r>
            <a:r>
              <a:rPr lang="hu-HU" sz="2800" b="1" dirty="0" smtClean="0"/>
              <a:t> DNA </a:t>
            </a:r>
            <a:r>
              <a:rPr lang="hu-HU" sz="2800" b="1" dirty="0" err="1" smtClean="0"/>
              <a:t>diagnosis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5936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31" y="-27384"/>
            <a:ext cx="5787643" cy="684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18" y="2514698"/>
            <a:ext cx="7380482" cy="4343302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987824" y="3899843"/>
            <a:ext cx="5544616" cy="786506"/>
            <a:chOff x="2987824" y="3899843"/>
            <a:chExt cx="5544616" cy="786506"/>
          </a:xfrm>
        </p:grpSpPr>
        <p:sp>
          <p:nvSpPr>
            <p:cNvPr id="4" name="Ellipszis 3"/>
            <p:cNvSpPr/>
            <p:nvPr/>
          </p:nvSpPr>
          <p:spPr>
            <a:xfrm>
              <a:off x="2987824" y="4221088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300192" y="3899843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884368" y="4187875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462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rosoph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615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1119188" y="2497138"/>
            <a:ext cx="7948612" cy="4208462"/>
            <a:chOff x="531" y="1152"/>
            <a:chExt cx="5007" cy="2651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 rot="-1610254">
              <a:off x="986" y="1549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9600" u="none">
                  <a:solidFill>
                    <a:srgbClr val="F8F8F8"/>
                  </a:solidFill>
                  <a:latin typeface="Arial Black" pitchFamily="34" charset="0"/>
                </a:rPr>
                <a:t>Genetika</a:t>
              </a:r>
              <a:endParaRPr lang="en-US" altLang="hu-HU" sz="9600" u="none">
                <a:solidFill>
                  <a:srgbClr val="F8F8F8"/>
                </a:solidFill>
                <a:latin typeface="Arial Black" pitchFamily="34" charset="0"/>
              </a:endParaRP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>
              <a:off x="1368" y="3225"/>
              <a:ext cx="3168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4536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7" name="AutoShape 7"/>
            <p:cNvSpPr>
              <a:spLocks noChangeArrowheads="1"/>
            </p:cNvSpPr>
            <p:nvPr/>
          </p:nvSpPr>
          <p:spPr bwMode="auto">
            <a:xfrm flipH="1">
              <a:off x="1080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8" name="AutoShape 8"/>
            <p:cNvSpPr>
              <a:spLocks noChangeArrowheads="1"/>
            </p:cNvSpPr>
            <p:nvPr/>
          </p:nvSpPr>
          <p:spPr bwMode="auto">
            <a:xfrm>
              <a:off x="2193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9" name="AutoShape 9"/>
            <p:cNvSpPr>
              <a:spLocks noChangeArrowheads="1"/>
            </p:cNvSpPr>
            <p:nvPr/>
          </p:nvSpPr>
          <p:spPr bwMode="auto">
            <a:xfrm>
              <a:off x="2856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0" name="AutoShape 10"/>
            <p:cNvSpPr>
              <a:spLocks noChangeArrowheads="1"/>
            </p:cNvSpPr>
            <p:nvPr/>
          </p:nvSpPr>
          <p:spPr bwMode="auto">
            <a:xfrm>
              <a:off x="3672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1" name="AutoShape 11"/>
            <p:cNvSpPr>
              <a:spLocks noChangeArrowheads="1"/>
            </p:cNvSpPr>
            <p:nvPr/>
          </p:nvSpPr>
          <p:spPr bwMode="auto">
            <a:xfrm>
              <a:off x="1656" y="3129"/>
              <a:ext cx="453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1759" y="3135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0</a:t>
              </a:r>
              <a:endParaRPr lang="en-GB" altLang="hu-HU" sz="1200" b="1" u="none"/>
            </a:p>
          </p:txBody>
        </p: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281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1</a:t>
              </a:r>
              <a:endParaRPr lang="en-GB" altLang="hu-HU" sz="1200" b="1" u="none"/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2942" y="3130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2</a:t>
              </a:r>
              <a:endParaRPr lang="en-GB" altLang="hu-HU" sz="1200" b="1" u="none"/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3763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3</a:t>
              </a:r>
              <a:endParaRPr lang="en-GB" altLang="hu-HU" sz="1200" b="1" u="none"/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1169" y="3130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4551" y="3133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568" y="1339"/>
              <a:ext cx="18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CATGATGAAATAACATAAGGTGGTCCCGTCG</a:t>
              </a:r>
              <a:endParaRPr lang="en-GB" altLang="hu-HU" sz="1000" b="1" u="none"/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3580" y="1338"/>
              <a:ext cx="18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CGACGGGACCACCTTATGTTATTTCATCATG</a:t>
              </a:r>
              <a:endParaRPr lang="en-GB" altLang="hu-HU" sz="1000" b="1" u="none"/>
            </a:p>
          </p:txBody>
        </p:sp>
        <p:sp>
          <p:nvSpPr>
            <p:cNvPr id="61460" name="Line 20"/>
            <p:cNvSpPr>
              <a:spLocks noChangeShapeType="1"/>
            </p:cNvSpPr>
            <p:nvPr/>
          </p:nvSpPr>
          <p:spPr bwMode="auto">
            <a:xfrm>
              <a:off x="635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>
              <a:off x="3627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1207" y="1152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4276" y="1154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>
              <a:off x="10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5" name="Line 25"/>
            <p:cNvSpPr>
              <a:spLocks noChangeShapeType="1"/>
            </p:cNvSpPr>
            <p:nvPr/>
          </p:nvSpPr>
          <p:spPr bwMode="auto">
            <a:xfrm>
              <a:off x="166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6" name="Line 26"/>
            <p:cNvSpPr>
              <a:spLocks noChangeShapeType="1"/>
            </p:cNvSpPr>
            <p:nvPr/>
          </p:nvSpPr>
          <p:spPr bwMode="auto">
            <a:xfrm>
              <a:off x="209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7" name="Line 27"/>
            <p:cNvSpPr>
              <a:spLocks noChangeShapeType="1"/>
            </p:cNvSpPr>
            <p:nvPr/>
          </p:nvSpPr>
          <p:spPr bwMode="auto">
            <a:xfrm>
              <a:off x="2198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8" name="Line 28"/>
            <p:cNvSpPr>
              <a:spLocks noChangeShapeType="1"/>
            </p:cNvSpPr>
            <p:nvPr/>
          </p:nvSpPr>
          <p:spPr bwMode="auto">
            <a:xfrm>
              <a:off x="482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9" name="Line 29"/>
            <p:cNvSpPr>
              <a:spLocks noChangeShapeType="1"/>
            </p:cNvSpPr>
            <p:nvPr/>
          </p:nvSpPr>
          <p:spPr bwMode="auto">
            <a:xfrm>
              <a:off x="423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0" name="Line 30"/>
            <p:cNvSpPr>
              <a:spLocks noChangeShapeType="1"/>
            </p:cNvSpPr>
            <p:nvPr/>
          </p:nvSpPr>
          <p:spPr bwMode="auto">
            <a:xfrm>
              <a:off x="36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1" name="Line 31"/>
            <p:cNvSpPr>
              <a:spLocks noChangeShapeType="1"/>
            </p:cNvSpPr>
            <p:nvPr/>
          </p:nvSpPr>
          <p:spPr bwMode="auto">
            <a:xfrm>
              <a:off x="3414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2" name="Line 32"/>
            <p:cNvSpPr>
              <a:spLocks noChangeShapeType="1"/>
            </p:cNvSpPr>
            <p:nvPr/>
          </p:nvSpPr>
          <p:spPr bwMode="auto">
            <a:xfrm>
              <a:off x="286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3" name="Line 33"/>
            <p:cNvSpPr>
              <a:spLocks noChangeShapeType="1"/>
            </p:cNvSpPr>
            <p:nvPr/>
          </p:nvSpPr>
          <p:spPr bwMode="auto">
            <a:xfrm>
              <a:off x="2752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4" name="Text Box 34"/>
            <p:cNvSpPr txBox="1">
              <a:spLocks noChangeArrowheads="1"/>
            </p:cNvSpPr>
            <p:nvPr/>
          </p:nvSpPr>
          <p:spPr bwMode="auto">
            <a:xfrm>
              <a:off x="985" y="341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5" name="Text Box 35"/>
            <p:cNvSpPr txBox="1">
              <a:spLocks noChangeArrowheads="1"/>
            </p:cNvSpPr>
            <p:nvPr/>
          </p:nvSpPr>
          <p:spPr bwMode="auto">
            <a:xfrm>
              <a:off x="1495" y="3411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85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6" name="Text Box 36"/>
            <p:cNvSpPr txBox="1">
              <a:spLocks noChangeArrowheads="1"/>
            </p:cNvSpPr>
            <p:nvPr/>
          </p:nvSpPr>
          <p:spPr bwMode="auto">
            <a:xfrm>
              <a:off x="2132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501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7" name="Text Box 37"/>
            <p:cNvSpPr txBox="1">
              <a:spLocks noChangeArrowheads="1"/>
            </p:cNvSpPr>
            <p:nvPr/>
          </p:nvSpPr>
          <p:spPr bwMode="auto">
            <a:xfrm>
              <a:off x="2496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1168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8" name="Text Box 38"/>
            <p:cNvSpPr txBox="1">
              <a:spLocks noChangeArrowheads="1"/>
            </p:cNvSpPr>
            <p:nvPr/>
          </p:nvSpPr>
          <p:spPr bwMode="auto">
            <a:xfrm>
              <a:off x="280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1222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9" name="Text Box 39"/>
            <p:cNvSpPr txBox="1">
              <a:spLocks noChangeArrowheads="1"/>
            </p:cNvSpPr>
            <p:nvPr/>
          </p:nvSpPr>
          <p:spPr bwMode="auto">
            <a:xfrm>
              <a:off x="397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2706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80" name="Text Box 40"/>
            <p:cNvSpPr txBox="1">
              <a:spLocks noChangeArrowheads="1"/>
            </p:cNvSpPr>
            <p:nvPr/>
          </p:nvSpPr>
          <p:spPr bwMode="auto">
            <a:xfrm>
              <a:off x="461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81" name="Group 41"/>
            <p:cNvGrpSpPr>
              <a:grpSpLocks/>
            </p:cNvGrpSpPr>
            <p:nvPr/>
          </p:nvGrpSpPr>
          <p:grpSpPr bwMode="auto">
            <a:xfrm>
              <a:off x="2083" y="1838"/>
              <a:ext cx="718" cy="337"/>
              <a:chOff x="1619" y="1701"/>
              <a:chExt cx="718" cy="337"/>
            </a:xfrm>
          </p:grpSpPr>
          <p:sp>
            <p:nvSpPr>
              <p:cNvPr id="61482" name="Text Box 42"/>
              <p:cNvSpPr txBox="1">
                <a:spLocks noChangeArrowheads="1"/>
              </p:cNvSpPr>
              <p:nvPr/>
            </p:nvSpPr>
            <p:spPr bwMode="auto">
              <a:xfrm>
                <a:off x="1619" y="1884"/>
                <a:ext cx="71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ATTAACCCTTA</a:t>
                </a:r>
                <a:endParaRPr lang="en-GB" altLang="hu-HU" sz="1000" b="1" u="none"/>
              </a:p>
            </p:txBody>
          </p:sp>
          <p:sp>
            <p:nvSpPr>
              <p:cNvPr id="61483" name="Line 43"/>
              <p:cNvSpPr>
                <a:spLocks noChangeShapeType="1"/>
              </p:cNvSpPr>
              <p:nvPr/>
            </p:nvSpPr>
            <p:spPr bwMode="auto">
              <a:xfrm>
                <a:off x="1669" y="1889"/>
                <a:ext cx="593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4" name="Text Box 44"/>
              <p:cNvSpPr txBox="1">
                <a:spLocks noChangeArrowheads="1"/>
              </p:cNvSpPr>
              <p:nvPr/>
            </p:nvSpPr>
            <p:spPr bwMode="auto">
              <a:xfrm>
                <a:off x="1734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61485" name="Group 45"/>
            <p:cNvGrpSpPr>
              <a:grpSpLocks/>
            </p:cNvGrpSpPr>
            <p:nvPr/>
          </p:nvGrpSpPr>
          <p:grpSpPr bwMode="auto">
            <a:xfrm>
              <a:off x="3251" y="1838"/>
              <a:ext cx="730" cy="337"/>
              <a:chOff x="3675" y="1701"/>
              <a:chExt cx="730" cy="337"/>
            </a:xfrm>
          </p:grpSpPr>
          <p:sp>
            <p:nvSpPr>
              <p:cNvPr id="61486" name="Text Box 46"/>
              <p:cNvSpPr txBox="1">
                <a:spLocks noChangeArrowheads="1"/>
              </p:cNvSpPr>
              <p:nvPr/>
            </p:nvSpPr>
            <p:spPr bwMode="auto">
              <a:xfrm>
                <a:off x="3675" y="1884"/>
                <a:ext cx="73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TAAGGGTTAAT</a:t>
                </a:r>
                <a:endParaRPr lang="en-GB" altLang="hu-HU" sz="1000" b="1" u="none"/>
              </a:p>
            </p:txBody>
          </p:sp>
          <p:sp>
            <p:nvSpPr>
              <p:cNvPr id="61487" name="Line 47"/>
              <p:cNvSpPr>
                <a:spLocks noChangeShapeType="1"/>
              </p:cNvSpPr>
              <p:nvPr/>
            </p:nvSpPr>
            <p:spPr bwMode="auto">
              <a:xfrm>
                <a:off x="3733" y="1889"/>
                <a:ext cx="601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8" name="Text Box 48"/>
              <p:cNvSpPr txBox="1">
                <a:spLocks noChangeArrowheads="1"/>
              </p:cNvSpPr>
              <p:nvPr/>
            </p:nvSpPr>
            <p:spPr bwMode="auto">
              <a:xfrm>
                <a:off x="3790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61489" name="Text Box 49"/>
            <p:cNvSpPr txBox="1">
              <a:spLocks noChangeArrowheads="1"/>
            </p:cNvSpPr>
            <p:nvPr/>
          </p:nvSpPr>
          <p:spPr bwMode="auto">
            <a:xfrm>
              <a:off x="1930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0" name="Text Box 50"/>
            <p:cNvSpPr txBox="1">
              <a:spLocks noChangeArrowheads="1"/>
            </p:cNvSpPr>
            <p:nvPr/>
          </p:nvSpPr>
          <p:spPr bwMode="auto">
            <a:xfrm>
              <a:off x="2594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136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3144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2763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2" name="Text Box 52"/>
            <p:cNvSpPr txBox="1">
              <a:spLocks noChangeArrowheads="1"/>
            </p:cNvSpPr>
            <p:nvPr/>
          </p:nvSpPr>
          <p:spPr bwMode="auto">
            <a:xfrm>
              <a:off x="3728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2773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531" y="144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4" name="Text Box 54"/>
            <p:cNvSpPr txBox="1">
              <a:spLocks noChangeArrowheads="1"/>
            </p:cNvSpPr>
            <p:nvPr/>
          </p:nvSpPr>
          <p:spPr bwMode="auto">
            <a:xfrm>
              <a:off x="2258" y="1440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31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5" name="Text Box 55"/>
            <p:cNvSpPr txBox="1">
              <a:spLocks noChangeArrowheads="1"/>
            </p:cNvSpPr>
            <p:nvPr/>
          </p:nvSpPr>
          <p:spPr bwMode="auto">
            <a:xfrm>
              <a:off x="3442" y="1440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2877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6" name="Text Box 56"/>
            <p:cNvSpPr txBox="1">
              <a:spLocks noChangeArrowheads="1"/>
            </p:cNvSpPr>
            <p:nvPr/>
          </p:nvSpPr>
          <p:spPr bwMode="auto">
            <a:xfrm>
              <a:off x="5210" y="1432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97" name="Group 57"/>
            <p:cNvGrpSpPr>
              <a:grpSpLocks/>
            </p:cNvGrpSpPr>
            <p:nvPr/>
          </p:nvGrpSpPr>
          <p:grpSpPr bwMode="auto">
            <a:xfrm>
              <a:off x="652" y="1521"/>
              <a:ext cx="1610" cy="1702"/>
              <a:chOff x="652" y="1432"/>
              <a:chExt cx="1610" cy="1702"/>
            </a:xfrm>
          </p:grpSpPr>
          <p:sp>
            <p:nvSpPr>
              <p:cNvPr id="61498" name="Line 58"/>
              <p:cNvSpPr>
                <a:spLocks noChangeShapeType="1"/>
              </p:cNvSpPr>
              <p:nvPr/>
            </p:nvSpPr>
            <p:spPr bwMode="auto">
              <a:xfrm>
                <a:off x="652" y="1457"/>
                <a:ext cx="830" cy="2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99" name="Line 59"/>
              <p:cNvSpPr>
                <a:spLocks noChangeShapeType="1"/>
              </p:cNvSpPr>
              <p:nvPr/>
            </p:nvSpPr>
            <p:spPr bwMode="auto">
              <a:xfrm flipH="1">
                <a:off x="1482" y="1432"/>
                <a:ext cx="780" cy="2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0" name="Line 60"/>
              <p:cNvSpPr>
                <a:spLocks noChangeShapeType="1"/>
              </p:cNvSpPr>
              <p:nvPr/>
            </p:nvSpPr>
            <p:spPr bwMode="auto">
              <a:xfrm flipH="1">
                <a:off x="1072" y="1669"/>
                <a:ext cx="419" cy="97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1" name="Line 61"/>
              <p:cNvSpPr>
                <a:spLocks noChangeShapeType="1"/>
              </p:cNvSpPr>
              <p:nvPr/>
            </p:nvSpPr>
            <p:spPr bwMode="auto">
              <a:xfrm flipV="1">
                <a:off x="1076" y="2643"/>
                <a:ext cx="0" cy="4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H="1">
              <a:off x="4426" y="1540"/>
              <a:ext cx="830" cy="2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>
              <a:off x="3730" y="1545"/>
              <a:ext cx="696" cy="2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4" name="Line 64"/>
            <p:cNvSpPr>
              <a:spLocks noChangeShapeType="1"/>
            </p:cNvSpPr>
            <p:nvPr/>
          </p:nvSpPr>
          <p:spPr bwMode="auto">
            <a:xfrm>
              <a:off x="4417" y="1752"/>
              <a:ext cx="407" cy="9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5" name="Line 65"/>
            <p:cNvSpPr>
              <a:spLocks noChangeShapeType="1"/>
            </p:cNvSpPr>
            <p:nvPr/>
          </p:nvSpPr>
          <p:spPr bwMode="auto">
            <a:xfrm flipH="1" flipV="1">
              <a:off x="4832" y="2726"/>
              <a:ext cx="0" cy="4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6" name="Line 66"/>
            <p:cNvSpPr>
              <a:spLocks noChangeShapeType="1"/>
            </p:cNvSpPr>
            <p:nvPr/>
          </p:nvSpPr>
          <p:spPr bwMode="auto">
            <a:xfrm>
              <a:off x="1686" y="3227"/>
              <a:ext cx="10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>
              <a:off x="173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8" name="Line 68"/>
            <p:cNvSpPr>
              <a:spLocks noChangeShapeType="1"/>
            </p:cNvSpPr>
            <p:nvPr/>
          </p:nvSpPr>
          <p:spPr bwMode="auto">
            <a:xfrm>
              <a:off x="428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61509" name="Group 69"/>
            <p:cNvGrpSpPr>
              <a:grpSpLocks/>
            </p:cNvGrpSpPr>
            <p:nvPr/>
          </p:nvGrpSpPr>
          <p:grpSpPr bwMode="auto">
            <a:xfrm>
              <a:off x="1734" y="2279"/>
              <a:ext cx="984" cy="786"/>
              <a:chOff x="1734" y="2190"/>
              <a:chExt cx="984" cy="786"/>
            </a:xfrm>
          </p:grpSpPr>
          <p:sp>
            <p:nvSpPr>
              <p:cNvPr id="61510" name="Line 70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1" name="Line 71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2" name="Line 72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1513" name="Group 73"/>
            <p:cNvGrpSpPr>
              <a:grpSpLocks/>
            </p:cNvGrpSpPr>
            <p:nvPr/>
          </p:nvGrpSpPr>
          <p:grpSpPr bwMode="auto">
            <a:xfrm flipH="1">
              <a:off x="3300" y="2279"/>
              <a:ext cx="984" cy="786"/>
              <a:chOff x="1734" y="2190"/>
              <a:chExt cx="984" cy="786"/>
            </a:xfrm>
          </p:grpSpPr>
          <p:sp>
            <p:nvSpPr>
              <p:cNvPr id="61514" name="Line 74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5" name="Line 75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6" name="Line 76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17" name="Text Box 77"/>
            <p:cNvSpPr txBox="1">
              <a:spLocks noChangeArrowheads="1"/>
            </p:cNvSpPr>
            <p:nvPr/>
          </p:nvSpPr>
          <p:spPr bwMode="auto">
            <a:xfrm>
              <a:off x="1907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1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8" name="Text Box 78"/>
            <p:cNvSpPr txBox="1">
              <a:spLocks noChangeArrowheads="1"/>
            </p:cNvSpPr>
            <p:nvPr/>
          </p:nvSpPr>
          <p:spPr bwMode="auto">
            <a:xfrm>
              <a:off x="331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3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9" name="Text Box 79"/>
            <p:cNvSpPr txBox="1">
              <a:spLocks noChangeArrowheads="1"/>
            </p:cNvSpPr>
            <p:nvPr/>
          </p:nvSpPr>
          <p:spPr bwMode="auto">
            <a:xfrm>
              <a:off x="259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2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20" name="Rectangle 80"/>
            <p:cNvSpPr>
              <a:spLocks noChangeArrowheads="1"/>
            </p:cNvSpPr>
            <p:nvPr/>
          </p:nvSpPr>
          <p:spPr bwMode="auto">
            <a:xfrm>
              <a:off x="2112" y="3245"/>
              <a:ext cx="72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1" name="Text Box 81"/>
            <p:cNvSpPr txBox="1">
              <a:spLocks noChangeArrowheads="1"/>
            </p:cNvSpPr>
            <p:nvPr/>
          </p:nvSpPr>
          <p:spPr bwMode="auto">
            <a:xfrm>
              <a:off x="1910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442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2" name="Rectangle 82"/>
            <p:cNvSpPr>
              <a:spLocks noChangeArrowheads="1"/>
            </p:cNvSpPr>
            <p:nvPr/>
          </p:nvSpPr>
          <p:spPr bwMode="auto">
            <a:xfrm>
              <a:off x="2766" y="3245"/>
              <a:ext cx="84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3" name="Rectangle 83"/>
            <p:cNvSpPr>
              <a:spLocks noChangeArrowheads="1"/>
            </p:cNvSpPr>
            <p:nvPr/>
          </p:nvSpPr>
          <p:spPr bwMode="auto">
            <a:xfrm>
              <a:off x="3426" y="3245"/>
              <a:ext cx="240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4" name="Text Box 84"/>
            <p:cNvSpPr txBox="1">
              <a:spLocks noChangeArrowheads="1"/>
            </p:cNvSpPr>
            <p:nvPr/>
          </p:nvSpPr>
          <p:spPr bwMode="auto">
            <a:xfrm>
              <a:off x="3167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1947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5" name="Text Box 85"/>
            <p:cNvSpPr txBox="1">
              <a:spLocks noChangeArrowheads="1"/>
            </p:cNvSpPr>
            <p:nvPr/>
          </p:nvSpPr>
          <p:spPr bwMode="auto">
            <a:xfrm>
              <a:off x="358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2138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</p:grpSp>
      <p:sp>
        <p:nvSpPr>
          <p:cNvPr id="61526" name="Text Box 86"/>
          <p:cNvSpPr txBox="1">
            <a:spLocks noChangeArrowheads="1"/>
          </p:cNvSpPr>
          <p:nvPr/>
        </p:nvSpPr>
        <p:spPr bwMode="auto">
          <a:xfrm>
            <a:off x="3303588" y="496888"/>
            <a:ext cx="58404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i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mutagenesis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a P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element-based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altLang="hu-HU" sz="2400" b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in)</a:t>
            </a:r>
            <a:endParaRPr lang="en-US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Generation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insertional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alleles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by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P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element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mobilization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4427538" y="40767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7847" name="AutoShape 6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8" name="Text Box 7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 dirty="0" err="1" smtClean="0"/>
                <a:t>target</a:t>
              </a:r>
              <a:r>
                <a:rPr lang="hu-HU" altLang="hu-HU" sz="1600" dirty="0" smtClean="0"/>
                <a:t> </a:t>
              </a:r>
              <a:r>
                <a:rPr lang="hu-HU" altLang="hu-HU" sz="1600" dirty="0" err="1" smtClean="0"/>
                <a:t>gene</a:t>
              </a:r>
              <a:endParaRPr lang="en-GB" altLang="hu-HU" sz="1600" dirty="0"/>
            </a:p>
          </p:txBody>
        </p:sp>
      </p:grpSp>
      <p:grpSp>
        <p:nvGrpSpPr>
          <p:cNvPr id="77830" name="Group 8"/>
          <p:cNvGrpSpPr>
            <a:grpSpLocks/>
          </p:cNvGrpSpPr>
          <p:nvPr/>
        </p:nvGrpSpPr>
        <p:grpSpPr bwMode="auto">
          <a:xfrm>
            <a:off x="4075112" y="3033719"/>
            <a:ext cx="1084263" cy="701676"/>
            <a:chOff x="2567" y="1902"/>
            <a:chExt cx="683" cy="442"/>
          </a:xfrm>
        </p:grpSpPr>
        <p:sp>
          <p:nvSpPr>
            <p:cNvPr id="77845" name="Text Box 10"/>
            <p:cNvSpPr txBox="1">
              <a:spLocks noChangeArrowheads="1"/>
            </p:cNvSpPr>
            <p:nvPr/>
          </p:nvSpPr>
          <p:spPr bwMode="auto">
            <a:xfrm>
              <a:off x="2567" y="1902"/>
              <a:ext cx="68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P </a:t>
              </a:r>
              <a:r>
                <a:rPr lang="hu-HU" altLang="hu-HU" sz="1400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element</a:t>
              </a:r>
              <a:endParaRPr lang="en-GB" altLang="hu-HU" sz="14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6" name="Rectangle 11"/>
            <p:cNvSpPr>
              <a:spLocks noChangeArrowheads="1"/>
            </p:cNvSpPr>
            <p:nvPr/>
          </p:nvSpPr>
          <p:spPr bwMode="auto">
            <a:xfrm>
              <a:off x="2792" y="2200"/>
              <a:ext cx="192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116748" name="AutoShape 12"/>
          <p:cNvSpPr>
            <a:spLocks noChangeArrowheads="1"/>
          </p:cNvSpPr>
          <p:nvPr/>
        </p:nvSpPr>
        <p:spPr bwMode="auto">
          <a:xfrm>
            <a:off x="6146800" y="2108200"/>
            <a:ext cx="2386013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b="0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posase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7832" name="Group 13"/>
          <p:cNvGrpSpPr>
            <a:grpSpLocks/>
          </p:cNvGrpSpPr>
          <p:nvPr/>
        </p:nvGrpSpPr>
        <p:grpSpPr bwMode="auto">
          <a:xfrm>
            <a:off x="6121400" y="3454400"/>
            <a:ext cx="1981200" cy="307975"/>
            <a:chOff x="3856" y="2176"/>
            <a:chExt cx="1248" cy="194"/>
          </a:xfrm>
        </p:grpSpPr>
        <p:sp>
          <p:nvSpPr>
            <p:cNvPr id="77842" name="AutoShape 14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3" name="Text Box 15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 err="1" smtClean="0"/>
                <a:t>Neighbouring</a:t>
              </a:r>
              <a:r>
                <a:rPr lang="hu-HU" altLang="hu-HU" sz="1400" dirty="0" smtClean="0"/>
                <a:t> </a:t>
              </a:r>
              <a:r>
                <a:rPr lang="hu-HU" altLang="hu-HU" sz="1400" dirty="0" err="1" smtClean="0"/>
                <a:t>gene</a:t>
              </a:r>
              <a:endParaRPr lang="en-GB" altLang="hu-HU" sz="1400" dirty="0"/>
            </a:p>
          </p:txBody>
        </p:sp>
      </p:grpSp>
      <p:sp>
        <p:nvSpPr>
          <p:cNvPr id="77833" name="Line 16"/>
          <p:cNvSpPr>
            <a:spLocks noChangeShapeType="1"/>
          </p:cNvSpPr>
          <p:nvPr/>
        </p:nvSpPr>
        <p:spPr bwMode="auto">
          <a:xfrm>
            <a:off x="1116013" y="5214938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34" name="Group 17"/>
          <p:cNvGrpSpPr>
            <a:grpSpLocks/>
          </p:cNvGrpSpPr>
          <p:nvPr/>
        </p:nvGrpSpPr>
        <p:grpSpPr bwMode="auto">
          <a:xfrm>
            <a:off x="1852613" y="5037138"/>
            <a:ext cx="2286000" cy="336550"/>
            <a:chOff x="1176" y="2160"/>
            <a:chExt cx="1440" cy="212"/>
          </a:xfrm>
        </p:grpSpPr>
        <p:sp>
          <p:nvSpPr>
            <p:cNvPr id="77840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1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hu-HU" sz="1600"/>
            </a:p>
          </p:txBody>
        </p:sp>
      </p:grpSp>
      <p:sp>
        <p:nvSpPr>
          <p:cNvPr id="77835" name="AutoShape 20"/>
          <p:cNvSpPr>
            <a:spLocks noChangeArrowheads="1"/>
          </p:cNvSpPr>
          <p:nvPr/>
        </p:nvSpPr>
        <p:spPr bwMode="auto">
          <a:xfrm>
            <a:off x="6145213" y="5073650"/>
            <a:ext cx="1714500" cy="287338"/>
          </a:xfrm>
          <a:prstGeom prst="homePlate">
            <a:avLst>
              <a:gd name="adj" fmla="val 1491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6" name="Rectangle 21"/>
          <p:cNvSpPr>
            <a:spLocks noChangeArrowheads="1"/>
          </p:cNvSpPr>
          <p:nvPr/>
        </p:nvSpPr>
        <p:spPr bwMode="auto">
          <a:xfrm>
            <a:off x="2987675" y="5072063"/>
            <a:ext cx="288925" cy="2952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7" name="AutoShape 22"/>
          <p:cNvSpPr>
            <a:spLocks noChangeArrowheads="1"/>
          </p:cNvSpPr>
          <p:nvPr/>
        </p:nvSpPr>
        <p:spPr bwMode="auto">
          <a:xfrm>
            <a:off x="2971800" y="5508625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8" name="Text Box 23"/>
          <p:cNvSpPr txBox="1">
            <a:spLocks noChangeArrowheads="1"/>
          </p:cNvSpPr>
          <p:nvPr/>
        </p:nvSpPr>
        <p:spPr bwMode="auto">
          <a:xfrm>
            <a:off x="2411413" y="5661025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PCR primer: </a:t>
            </a:r>
            <a:r>
              <a:rPr lang="hu-HU" altLang="hu-HU" sz="1800" dirty="0" err="1" smtClean="0">
                <a:latin typeface="Times New Roman" panose="02020603050405020304" pitchFamily="18" charset="0"/>
              </a:rPr>
              <a:t>sequencing</a:t>
            </a:r>
            <a:endParaRPr lang="en-GB" altLang="hu-HU" sz="1800" dirty="0">
              <a:latin typeface="Times New Roman" panose="02020603050405020304" pitchFamily="18" charset="0"/>
            </a:endParaRPr>
          </a:p>
        </p:txBody>
      </p:sp>
      <p:sp>
        <p:nvSpPr>
          <p:cNvPr id="77839" name="AutoShape 24"/>
          <p:cNvSpPr>
            <a:spLocks noChangeArrowheads="1"/>
          </p:cNvSpPr>
          <p:nvPr/>
        </p:nvSpPr>
        <p:spPr bwMode="auto">
          <a:xfrm flipH="1">
            <a:off x="2700338" y="3933825"/>
            <a:ext cx="1727200" cy="215900"/>
          </a:xfrm>
          <a:prstGeom prst="curvedUpArrow">
            <a:avLst>
              <a:gd name="adj1" fmla="val 160000"/>
              <a:gd name="adj2" fmla="val 3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051720" y="5036666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600" dirty="0" err="1" smtClean="0"/>
              <a:t>target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gene</a:t>
            </a:r>
            <a:endParaRPr lang="en-GB" altLang="hu-HU" sz="1600" dirty="0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119192" y="5065241"/>
            <a:ext cx="1981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 err="1" smtClean="0"/>
              <a:t>Neighbouring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gene</a:t>
            </a:r>
            <a:endParaRPr lang="en-GB" altLang="hu-HU" sz="1400" dirty="0"/>
          </a:p>
        </p:txBody>
      </p:sp>
    </p:spTree>
    <p:extLst>
      <p:ext uri="{BB962C8B-B14F-4D97-AF65-F5344CB8AC3E}">
        <p14:creationId xmlns:p14="http://schemas.microsoft.com/office/powerpoint/2010/main" val="25538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Generation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of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deletion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by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P 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element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</a:t>
            </a:r>
            <a:r>
              <a:rPr lang="hu-HU" altLang="hu-HU" sz="2400" b="1" u="sng" dirty="0" err="1" smtClean="0">
                <a:solidFill>
                  <a:srgbClr val="FF0000"/>
                </a:solidFill>
              </a:rPr>
              <a:t>re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mobilization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2717800" y="4005263"/>
            <a:ext cx="1998663" cy="173037"/>
          </a:xfrm>
          <a:prstGeom prst="leftRightArrow">
            <a:avLst>
              <a:gd name="adj1" fmla="val 50000"/>
              <a:gd name="adj2" fmla="val 23101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375150" y="4627563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>
            <a:off x="1187450" y="5257800"/>
            <a:ext cx="4210050" cy="287338"/>
            <a:chOff x="748" y="3312"/>
            <a:chExt cx="2652" cy="181"/>
          </a:xfrm>
        </p:grpSpPr>
        <p:sp>
          <p:nvSpPr>
            <p:cNvPr id="78877" name="Rectangle 6"/>
            <p:cNvSpPr>
              <a:spLocks noChangeArrowheads="1"/>
            </p:cNvSpPr>
            <p:nvPr/>
          </p:nvSpPr>
          <p:spPr bwMode="auto">
            <a:xfrm>
              <a:off x="1212" y="3312"/>
              <a:ext cx="768" cy="18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8" name="Line 7"/>
            <p:cNvSpPr>
              <a:spLocks noChangeShapeType="1"/>
            </p:cNvSpPr>
            <p:nvPr/>
          </p:nvSpPr>
          <p:spPr bwMode="auto">
            <a:xfrm flipH="1">
              <a:off x="748" y="3396"/>
              <a:ext cx="472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79" name="Line 8"/>
            <p:cNvSpPr>
              <a:spLocks noChangeShapeType="1"/>
            </p:cNvSpPr>
            <p:nvPr/>
          </p:nvSpPr>
          <p:spPr bwMode="auto">
            <a:xfrm>
              <a:off x="1988" y="3396"/>
              <a:ext cx="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80" name="AutoShape 9"/>
            <p:cNvSpPr>
              <a:spLocks noChangeArrowheads="1"/>
            </p:cNvSpPr>
            <p:nvPr/>
          </p:nvSpPr>
          <p:spPr bwMode="auto">
            <a:xfrm>
              <a:off x="2584" y="3312"/>
              <a:ext cx="816" cy="181"/>
            </a:xfrm>
            <a:prstGeom prst="homePlate">
              <a:avLst>
                <a:gd name="adj" fmla="val 11270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78854" name="Line 10"/>
          <p:cNvSpPr>
            <a:spLocks noChangeShapeType="1"/>
          </p:cNvSpPr>
          <p:nvPr/>
        </p:nvSpPr>
        <p:spPr bwMode="auto">
          <a:xfrm>
            <a:off x="6067425" y="5295900"/>
            <a:ext cx="0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55" name="Line 11"/>
          <p:cNvSpPr>
            <a:spLocks noChangeShapeType="1"/>
          </p:cNvSpPr>
          <p:nvPr/>
        </p:nvSpPr>
        <p:spPr bwMode="auto">
          <a:xfrm>
            <a:off x="5956300" y="5397500"/>
            <a:ext cx="22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6" name="Group 12"/>
          <p:cNvGrpSpPr>
            <a:grpSpLocks/>
          </p:cNvGrpSpPr>
          <p:nvPr/>
        </p:nvGrpSpPr>
        <p:grpSpPr bwMode="auto">
          <a:xfrm>
            <a:off x="6699250" y="5235575"/>
            <a:ext cx="1441450" cy="290513"/>
            <a:chOff x="4220" y="3298"/>
            <a:chExt cx="908" cy="183"/>
          </a:xfrm>
        </p:grpSpPr>
        <p:sp>
          <p:nvSpPr>
            <p:cNvPr id="78874" name="AutoShape 13"/>
            <p:cNvSpPr>
              <a:spLocks noChangeArrowheads="1"/>
            </p:cNvSpPr>
            <p:nvPr/>
          </p:nvSpPr>
          <p:spPr bwMode="auto">
            <a:xfrm>
              <a:off x="4220" y="3300"/>
              <a:ext cx="576" cy="181"/>
            </a:xfrm>
            <a:prstGeom prst="homePlate">
              <a:avLst>
                <a:gd name="adj" fmla="val 79558"/>
              </a:avLst>
            </a:prstGeom>
            <a:solidFill>
              <a:schemeClr val="hlink"/>
            </a:solidFill>
            <a:ln w="2540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5" name="Rectangle 14"/>
            <p:cNvSpPr>
              <a:spLocks noChangeArrowheads="1"/>
            </p:cNvSpPr>
            <p:nvPr/>
          </p:nvSpPr>
          <p:spPr bwMode="auto">
            <a:xfrm>
              <a:off x="4936" y="3298"/>
              <a:ext cx="192" cy="181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cxnSp>
          <p:nvCxnSpPr>
            <p:cNvPr id="78876" name="AutoShape 15"/>
            <p:cNvCxnSpPr>
              <a:cxnSpLocks noChangeShapeType="1"/>
              <a:stCxn id="78874" idx="3"/>
              <a:endCxn id="78875" idx="1"/>
            </p:cNvCxnSpPr>
            <p:nvPr/>
          </p:nvCxnSpPr>
          <p:spPr bwMode="auto">
            <a:xfrm flipV="1">
              <a:off x="4804" y="3389"/>
              <a:ext cx="132" cy="2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8857" name="Line 16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8" name="Group 17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8872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3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 dirty="0" err="1" smtClean="0"/>
                <a:t>Gene</a:t>
              </a:r>
              <a:r>
                <a:rPr lang="hu-HU" altLang="hu-HU" sz="1600" dirty="0" smtClean="0"/>
                <a:t> of interest</a:t>
              </a:r>
              <a:endParaRPr lang="en-GB" altLang="hu-HU" sz="1600" dirty="0"/>
            </a:p>
          </p:txBody>
        </p:sp>
      </p:grpSp>
      <p:sp>
        <p:nvSpPr>
          <p:cNvPr id="78859" name="AutoShape 20"/>
          <p:cNvSpPr>
            <a:spLocks noChangeArrowheads="1"/>
          </p:cNvSpPr>
          <p:nvPr/>
        </p:nvSpPr>
        <p:spPr bwMode="auto">
          <a:xfrm>
            <a:off x="4508500" y="31115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60" name="Text Box 21"/>
          <p:cNvSpPr txBox="1">
            <a:spLocks noChangeArrowheads="1"/>
          </p:cNvSpPr>
          <p:nvPr/>
        </p:nvSpPr>
        <p:spPr bwMode="auto">
          <a:xfrm>
            <a:off x="4211638" y="2636838"/>
            <a:ext cx="9364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solidFill>
                  <a:srgbClr val="FF0000"/>
                </a:solidFill>
                <a:latin typeface="Times New Roman" panose="02020603050405020304" pitchFamily="18" charset="0"/>
              </a:rPr>
              <a:t>P </a:t>
            </a:r>
            <a:r>
              <a:rPr lang="hu-HU" altLang="hu-HU" sz="1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element</a:t>
            </a:r>
            <a:endParaRPr lang="en-GB" altLang="hu-HU" sz="1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61" name="Rectangle 22"/>
          <p:cNvSpPr>
            <a:spLocks noChangeArrowheads="1"/>
          </p:cNvSpPr>
          <p:nvPr/>
        </p:nvSpPr>
        <p:spPr bwMode="auto">
          <a:xfrm>
            <a:off x="4432300" y="3492500"/>
            <a:ext cx="3048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6146800" y="2108200"/>
            <a:ext cx="2312988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posase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8863" name="Group 24"/>
          <p:cNvGrpSpPr>
            <a:grpSpLocks/>
          </p:cNvGrpSpPr>
          <p:nvPr/>
        </p:nvGrpSpPr>
        <p:grpSpPr bwMode="auto">
          <a:xfrm>
            <a:off x="6121400" y="3454400"/>
            <a:ext cx="1981200" cy="307975"/>
            <a:chOff x="3856" y="2176"/>
            <a:chExt cx="1248" cy="194"/>
          </a:xfrm>
        </p:grpSpPr>
        <p:sp>
          <p:nvSpPr>
            <p:cNvPr id="78870" name="AutoShape 25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1" name="Text Box 26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 dirty="0" err="1" smtClean="0"/>
                <a:t>Neighbouring</a:t>
              </a:r>
              <a:r>
                <a:rPr lang="hu-HU" altLang="hu-HU" sz="1400" dirty="0" smtClean="0"/>
                <a:t> </a:t>
              </a:r>
              <a:r>
                <a:rPr lang="hu-HU" altLang="hu-HU" sz="1400" dirty="0" err="1" smtClean="0"/>
                <a:t>gene</a:t>
              </a:r>
              <a:endParaRPr lang="en-GB" altLang="hu-HU" sz="1400" dirty="0"/>
            </a:p>
          </p:txBody>
        </p:sp>
      </p:grpSp>
      <p:sp>
        <p:nvSpPr>
          <p:cNvPr id="78864" name="Line 27"/>
          <p:cNvSpPr>
            <a:spLocks noChangeShapeType="1"/>
          </p:cNvSpPr>
          <p:nvPr/>
        </p:nvSpPr>
        <p:spPr bwMode="auto">
          <a:xfrm>
            <a:off x="5364163" y="53895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5" name="Text Box 28"/>
          <p:cNvSpPr txBox="1">
            <a:spLocks noChangeArrowheads="1"/>
          </p:cNvSpPr>
          <p:nvPr/>
        </p:nvSpPr>
        <p:spPr bwMode="auto">
          <a:xfrm>
            <a:off x="3203575" y="4141788"/>
            <a:ext cx="992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 smtClean="0"/>
              <a:t>deletion</a:t>
            </a:r>
            <a:endParaRPr lang="hu-HU" altLang="hu-HU" sz="1800" dirty="0"/>
          </a:p>
        </p:txBody>
      </p:sp>
      <p:sp>
        <p:nvSpPr>
          <p:cNvPr id="78866" name="Line 29"/>
          <p:cNvSpPr>
            <a:spLocks noChangeShapeType="1"/>
          </p:cNvSpPr>
          <p:nvPr/>
        </p:nvSpPr>
        <p:spPr bwMode="auto">
          <a:xfrm>
            <a:off x="2700338" y="4076700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7" name="Line 30"/>
          <p:cNvSpPr>
            <a:spLocks noChangeShapeType="1"/>
          </p:cNvSpPr>
          <p:nvPr/>
        </p:nvSpPr>
        <p:spPr bwMode="auto">
          <a:xfrm flipH="1">
            <a:off x="3419475" y="4076700"/>
            <a:ext cx="13684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8" name="Line 31"/>
          <p:cNvSpPr>
            <a:spLocks noChangeShapeType="1"/>
          </p:cNvSpPr>
          <p:nvPr/>
        </p:nvSpPr>
        <p:spPr bwMode="auto">
          <a:xfrm>
            <a:off x="2700338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9" name="Line 32"/>
          <p:cNvSpPr>
            <a:spLocks noChangeShapeType="1"/>
          </p:cNvSpPr>
          <p:nvPr/>
        </p:nvSpPr>
        <p:spPr bwMode="auto">
          <a:xfrm>
            <a:off x="4716463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5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781</Words>
  <Application>Microsoft Office PowerPoint</Application>
  <PresentationFormat>Diavetítés a képernyőre (4:3 oldalarány)</PresentationFormat>
  <Paragraphs>179</Paragraphs>
  <Slides>50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8" baseType="lpstr">
      <vt:lpstr>Arial</vt:lpstr>
      <vt:lpstr>Arial Black</vt:lpstr>
      <vt:lpstr>Calibri</vt:lpstr>
      <vt:lpstr>Roboto</vt:lpstr>
      <vt:lpstr>Times New Roman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Generation of insertional alleles by P element mobilization</vt:lpstr>
      <vt:lpstr>Generation of deletion by P element remobilization</vt:lpstr>
      <vt:lpstr>Identification of deletional mutants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tibor vellai</cp:lastModifiedBy>
  <cp:revision>63</cp:revision>
  <dcterms:created xsi:type="dcterms:W3CDTF">2014-12-08T05:26:12Z</dcterms:created>
  <dcterms:modified xsi:type="dcterms:W3CDTF">2021-11-18T07:19:33Z</dcterms:modified>
</cp:coreProperties>
</file>